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64" r:id="rId5"/>
    <p:sldId id="259" r:id="rId6"/>
    <p:sldId id="285" r:id="rId7"/>
    <p:sldId id="276" r:id="rId8"/>
    <p:sldId id="287" r:id="rId9"/>
    <p:sldId id="288" r:id="rId10"/>
    <p:sldId id="279" r:id="rId11"/>
    <p:sldId id="280" r:id="rId12"/>
    <p:sldId id="277" r:id="rId13"/>
    <p:sldId id="298" r:id="rId14"/>
    <p:sldId id="289" r:id="rId15"/>
    <p:sldId id="282" r:id="rId16"/>
    <p:sldId id="297" r:id="rId17"/>
    <p:sldId id="281" r:id="rId18"/>
    <p:sldId id="263" r:id="rId19"/>
    <p:sldId id="291" r:id="rId20"/>
    <p:sldId id="290" r:id="rId21"/>
    <p:sldId id="299" r:id="rId22"/>
    <p:sldId id="296" r:id="rId23"/>
    <p:sldId id="283" r:id="rId24"/>
    <p:sldId id="284" r:id="rId25"/>
    <p:sldId id="293" r:id="rId26"/>
    <p:sldId id="300" r:id="rId27"/>
    <p:sldId id="294" r:id="rId28"/>
    <p:sldId id="295" r:id="rId29"/>
    <p:sldId id="256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BF0A26-C129-F7D8-C364-BD34327797B7}" name="Brandon Hutton [KDC]" initials="BH[" userId="S::Brandon.Hutton@kdc.ks.gov::8bf3aa65-15c4-43ba-83b5-bae5e0fc9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374"/>
    <a:srgbClr val="FFCE00"/>
    <a:srgbClr val="A9B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685236-80F8-44F4-93EE-B5D34FE3ABC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25F6A8-D941-493C-94DA-93008616B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6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5F6A8-D941-493C-94DA-93008616B5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fr.gov/cgi-bin/text-idx?SID=569b66a547528bf6c5c47f75b825cb94&amp;mc=true&amp;node=pt24.1.75&amp;rgn=div5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fr.gov/current/title-24/subtitle-A/part-75" TargetMode="External"/><Relationship Id="rId3" Type="http://schemas.openxmlformats.org/officeDocument/2006/relationships/hyperlink" Target="https://www.hud.gov/section3" TargetMode="External"/><Relationship Id="rId7" Type="http://schemas.openxmlformats.org/officeDocument/2006/relationships/hyperlink" Target="https://hudapps.hud.gov/OpportunityPorta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uduser.gov/portal/datasets/il.html" TargetMode="External"/><Relationship Id="rId5" Type="http://schemas.openxmlformats.org/officeDocument/2006/relationships/hyperlink" Target="https://www.hudexchange.info/section-3/faqs/" TargetMode="External"/><Relationship Id="rId4" Type="http://schemas.openxmlformats.org/officeDocument/2006/relationships/hyperlink" Target="https://www.hudexchange.info/programs/section-3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im.parks@ks.go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fr.gov/current/title-24/subtitle-A/part-7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076" y="1488934"/>
            <a:ext cx="7234279" cy="281158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  <a:latin typeface="Montserrat"/>
              </a:rPr>
              <a:t>Section 3 Training</a:t>
            </a:r>
            <a:br>
              <a:rPr lang="en-US" sz="6600" b="1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5400" b="1">
                <a:solidFill>
                  <a:schemeClr val="bg1">
                    <a:lumMod val="95000"/>
                  </a:schemeClr>
                </a:solidFill>
                <a:latin typeface="Montserrat"/>
              </a:rPr>
              <a:t>Community Development</a:t>
            </a:r>
            <a:br>
              <a:rPr lang="en-US" sz="5400" b="1">
                <a:latin typeface="Montserrat" panose="00000500000000000000" pitchFamily="2" charset="0"/>
              </a:rPr>
            </a:br>
            <a:r>
              <a:rPr lang="en-US" sz="5400" b="1">
                <a:solidFill>
                  <a:schemeClr val="bg1">
                    <a:lumMod val="95000"/>
                  </a:schemeClr>
                </a:solidFill>
                <a:latin typeface="Montserrat"/>
              </a:rPr>
              <a:t>Block Grant (CDBG)</a:t>
            </a:r>
            <a:endParaRPr lang="en-US" sz="5000" b="1">
              <a:solidFill>
                <a:schemeClr val="bg1">
                  <a:lumMod val="95000"/>
                </a:schemeClr>
              </a:solidFill>
              <a:latin typeface="Montserrat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FAC7C34-8A01-3AC9-D49E-716C4F287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55FD44CB-9F1C-CCC2-20A6-83CAFCA4F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902" y="4300519"/>
            <a:ext cx="4669105" cy="41713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Montserrat" panose="00000500000000000000" pitchFamily="2" charset="0"/>
              </a:rPr>
              <a:t>Kansas Department of Commerce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521" y="475418"/>
            <a:ext cx="7844287" cy="65638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Project Area or Neighborhood</a:t>
            </a:r>
            <a:endParaRPr lang="en-US" sz="5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5FA134-5FDE-1969-E29A-EA41B8F57A4C}"/>
              </a:ext>
            </a:extLst>
          </p:cNvPr>
          <p:cNvSpPr txBox="1">
            <a:spLocks/>
          </p:cNvSpPr>
          <p:nvPr/>
        </p:nvSpPr>
        <p:spPr>
          <a:xfrm>
            <a:off x="1523999" y="2897075"/>
            <a:ext cx="3936521" cy="27041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1C91D0-9B64-4C3D-D765-00EA40A34920}"/>
              </a:ext>
            </a:extLst>
          </p:cNvPr>
          <p:cNvSpPr txBox="1">
            <a:spLocks/>
          </p:cNvSpPr>
          <p:nvPr/>
        </p:nvSpPr>
        <p:spPr>
          <a:xfrm>
            <a:off x="3269872" y="5516130"/>
            <a:ext cx="4501726" cy="577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AC398-73A7-6085-0755-377B3B3493EC}"/>
              </a:ext>
            </a:extLst>
          </p:cNvPr>
          <p:cNvSpPr txBox="1"/>
          <p:nvPr/>
        </p:nvSpPr>
        <p:spPr>
          <a:xfrm>
            <a:off x="8857754" y="1900362"/>
            <a:ext cx="191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ED0D36A-8F43-BF74-0C18-BE901B163B94}"/>
              </a:ext>
            </a:extLst>
          </p:cNvPr>
          <p:cNvSpPr/>
          <p:nvPr/>
        </p:nvSpPr>
        <p:spPr>
          <a:xfrm>
            <a:off x="6639339" y="1478943"/>
            <a:ext cx="4028662" cy="40371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E5DCD1D-C090-E914-01E6-D933E79B7BEA}"/>
              </a:ext>
            </a:extLst>
          </p:cNvPr>
          <p:cNvSpPr/>
          <p:nvPr/>
        </p:nvSpPr>
        <p:spPr>
          <a:xfrm>
            <a:off x="7315200" y="2122998"/>
            <a:ext cx="2647784" cy="2765751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F097E2D-D46C-DF6E-6180-0494847D8324}"/>
              </a:ext>
            </a:extLst>
          </p:cNvPr>
          <p:cNvSpPr/>
          <p:nvPr/>
        </p:nvSpPr>
        <p:spPr>
          <a:xfrm>
            <a:off x="8116957" y="2978896"/>
            <a:ext cx="1073426" cy="1053953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2C5F3-4871-2373-EA71-4F5018393440}"/>
              </a:ext>
            </a:extLst>
          </p:cNvPr>
          <p:cNvSpPr txBox="1"/>
          <p:nvPr/>
        </p:nvSpPr>
        <p:spPr>
          <a:xfrm>
            <a:off x="8213698" y="3183060"/>
            <a:ext cx="85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Project Area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FA3FEF-C9BE-BEED-6FBE-CC39B3D23F7D}"/>
              </a:ext>
            </a:extLst>
          </p:cNvPr>
          <p:cNvSpPr txBox="1"/>
          <p:nvPr/>
        </p:nvSpPr>
        <p:spPr>
          <a:xfrm>
            <a:off x="8116957" y="4166483"/>
            <a:ext cx="117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Expanded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FD8F5E-3CD7-799E-07A0-83FF856ED262}"/>
              </a:ext>
            </a:extLst>
          </p:cNvPr>
          <p:cNvSpPr txBox="1"/>
          <p:nvPr/>
        </p:nvSpPr>
        <p:spPr>
          <a:xfrm>
            <a:off x="7743908" y="4908247"/>
            <a:ext cx="191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Expanded Further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EC12F1-9C48-1F1E-BA9D-E6E6D7805F2C}"/>
              </a:ext>
            </a:extLst>
          </p:cNvPr>
          <p:cNvSpPr txBox="1"/>
          <p:nvPr/>
        </p:nvSpPr>
        <p:spPr>
          <a:xfrm>
            <a:off x="690522" y="1256787"/>
            <a:ext cx="584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i="1">
                <a:solidFill>
                  <a:schemeClr val="bg1"/>
                </a:solidFill>
              </a:rPr>
              <a:t>Service Area </a:t>
            </a:r>
            <a:r>
              <a:rPr lang="en-US" sz="2400">
                <a:solidFill>
                  <a:schemeClr val="bg1"/>
                </a:solidFill>
              </a:rPr>
              <a:t>= an area within one mile of the Section 3 project site</a:t>
            </a:r>
          </a:p>
          <a:p>
            <a:pPr marL="342900" indent="-342900">
              <a:buAutoNum type="alphaUcPeriod"/>
            </a:pPr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	-</a:t>
            </a:r>
            <a:r>
              <a:rPr lang="en-US" sz="2400" b="1">
                <a:solidFill>
                  <a:schemeClr val="bg1"/>
                </a:solidFill>
              </a:rPr>
              <a:t>OR-</a:t>
            </a:r>
          </a:p>
          <a:p>
            <a:pPr marL="342900" indent="-342900">
              <a:buAutoNum type="alphaUcPeriod"/>
            </a:pPr>
            <a:endParaRPr lang="en-US" sz="2400">
              <a:solidFill>
                <a:schemeClr val="bg1"/>
              </a:solidFill>
            </a:endParaRPr>
          </a:p>
          <a:p>
            <a:pPr marL="342900" indent="-342900">
              <a:buAutoNum type="alphaUcPeriod" startAt="2"/>
            </a:pPr>
            <a:r>
              <a:rPr lang="en-US" sz="2400">
                <a:solidFill>
                  <a:schemeClr val="bg1"/>
                </a:solidFill>
              </a:rPr>
              <a:t>If fewer than 5,000 people live within one mile of the Section 3 project site, </a:t>
            </a:r>
          </a:p>
          <a:p>
            <a:pPr marL="342900" indent="-342900">
              <a:buAutoNum type="alphaUcPeriod" startAt="2"/>
            </a:pPr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Then, </a:t>
            </a:r>
            <a:r>
              <a:rPr lang="en-US" sz="2400" i="1">
                <a:solidFill>
                  <a:schemeClr val="bg1"/>
                </a:solidFill>
              </a:rPr>
              <a:t>Service Area </a:t>
            </a:r>
            <a:r>
              <a:rPr lang="en-US" sz="2400">
                <a:solidFill>
                  <a:schemeClr val="bg1"/>
                </a:solidFill>
              </a:rPr>
              <a:t>= an area within a circle centered around the Section 3 project site that encompasses 5,000 people – </a:t>
            </a:r>
            <a:r>
              <a:rPr lang="en-US" sz="2400">
                <a:solidFill>
                  <a:srgbClr val="00B0F0"/>
                </a:solidFill>
              </a:rPr>
              <a:t>according to the most recent US Census</a:t>
            </a:r>
          </a:p>
        </p:txBody>
      </p:sp>
    </p:spTree>
    <p:extLst>
      <p:ext uri="{BB962C8B-B14F-4D97-AF65-F5344CB8AC3E}">
        <p14:creationId xmlns:p14="http://schemas.microsoft.com/office/powerpoint/2010/main" val="388221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518" y="547965"/>
            <a:ext cx="9144000" cy="63347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Section 3 and Targeted Section 3 Workers</a:t>
            </a:r>
            <a:endParaRPr lang="en-US" sz="5000" b="1">
              <a:latin typeface="Montserrat" panose="00000500000000000000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54D4AB1-C6DD-09DA-5E99-E90A657C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70" y="5987713"/>
            <a:ext cx="1523075" cy="64464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F36F245-2D0F-635E-94AB-E5D490A1C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08" y="1844088"/>
            <a:ext cx="4157671" cy="4143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F4C4D-359A-9A73-60D2-79DE169FC672}"/>
              </a:ext>
            </a:extLst>
          </p:cNvPr>
          <p:cNvSpPr txBox="1"/>
          <p:nvPr/>
        </p:nvSpPr>
        <p:spPr>
          <a:xfrm>
            <a:off x="7633736" y="2398357"/>
            <a:ext cx="160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All Workers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372C7-3F3F-71A7-5CA1-942E984B3343}"/>
              </a:ext>
            </a:extLst>
          </p:cNvPr>
          <p:cNvSpPr txBox="1"/>
          <p:nvPr/>
        </p:nvSpPr>
        <p:spPr>
          <a:xfrm>
            <a:off x="7755117" y="3105834"/>
            <a:ext cx="1288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Section 3 Workers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A9037E-6F3C-5710-2006-6B5C76E6619D}"/>
              </a:ext>
            </a:extLst>
          </p:cNvPr>
          <p:cNvSpPr txBox="1"/>
          <p:nvPr/>
        </p:nvSpPr>
        <p:spPr>
          <a:xfrm>
            <a:off x="7633736" y="4394770"/>
            <a:ext cx="1531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Targeted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Section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Workers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2E05C-CAA8-1228-7538-9C1793E39DFB}"/>
              </a:ext>
            </a:extLst>
          </p:cNvPr>
          <p:cNvSpPr txBox="1"/>
          <p:nvPr/>
        </p:nvSpPr>
        <p:spPr>
          <a:xfrm>
            <a:off x="690517" y="2398357"/>
            <a:ext cx="5540349" cy="195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</a:rPr>
              <a:t>All Targeted Section 3 workers also meet the definition of Section 3 workers.</a:t>
            </a:r>
          </a:p>
        </p:txBody>
      </p:sp>
    </p:spTree>
    <p:extLst>
      <p:ext uri="{BB962C8B-B14F-4D97-AF65-F5344CB8AC3E}">
        <p14:creationId xmlns:p14="http://schemas.microsoft.com/office/powerpoint/2010/main" val="167231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442" y="651453"/>
            <a:ext cx="8202626" cy="63930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Certifying Section 3 Worker Status</a:t>
            </a:r>
            <a:endParaRPr lang="en-US" sz="3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7AE859-FFD1-63E0-0B51-C980E5B5F65D}"/>
              </a:ext>
            </a:extLst>
          </p:cNvPr>
          <p:cNvSpPr txBox="1"/>
          <p:nvPr/>
        </p:nvSpPr>
        <p:spPr>
          <a:xfrm>
            <a:off x="771442" y="1387862"/>
            <a:ext cx="9286958" cy="493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One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 of the following certifications must be maintained: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1.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A worker’s self-certification stating their income is below the income limit from the prior calendar year;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>
                <a:solidFill>
                  <a:prstClr val="white"/>
                </a:solidFill>
                <a:latin typeface="Montserrat" panose="00000500000000000000" pitchFamily="2" charset="0"/>
              </a:rPr>
              <a:t>2. 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Certification from a PHA of a worker’s participation in a means-tested program such as public housing or Section 8-assisted housing;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>
                <a:solidFill>
                  <a:prstClr val="white"/>
                </a:solidFill>
                <a:latin typeface="Montserrat" panose="00000500000000000000" pitchFamily="2" charset="0"/>
              </a:rPr>
              <a:t>3. 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Employer certification that the worker’s income from that employer is below the income limit for the annualized calendar year; </a:t>
            </a:r>
            <a:r>
              <a:rPr lang="en-US" sz="2000">
                <a:solidFill>
                  <a:schemeClr val="bg1"/>
                </a:solidFill>
                <a:latin typeface="Montserrat" panose="00000500000000000000" pitchFamily="2" charset="0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>
                <a:solidFill>
                  <a:prstClr val="white"/>
                </a:solidFill>
                <a:latin typeface="Montserrat" panose="00000500000000000000" pitchFamily="2" charset="0"/>
              </a:rPr>
              <a:t>4. 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Employer’s certification that the worker is employed by a Section 3 Business Concern</a:t>
            </a:r>
          </a:p>
        </p:txBody>
      </p:sp>
    </p:spTree>
    <p:extLst>
      <p:ext uri="{BB962C8B-B14F-4D97-AF65-F5344CB8AC3E}">
        <p14:creationId xmlns:p14="http://schemas.microsoft.com/office/powerpoint/2010/main" val="297716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122" y="643501"/>
            <a:ext cx="9811745" cy="63930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Certifying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Targeted Section 3 Worker Status</a:t>
            </a:r>
            <a:endParaRPr lang="en-US" sz="3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CD352-BD4F-F77D-C69D-4DB033C918F1}"/>
              </a:ext>
            </a:extLst>
          </p:cNvPr>
          <p:cNvSpPr txBox="1"/>
          <p:nvPr/>
        </p:nvSpPr>
        <p:spPr>
          <a:xfrm>
            <a:off x="660122" y="1479354"/>
            <a:ext cx="10267620" cy="4830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One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of the following certifications must be maintained: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 employer’s certification that the worker’s residence is within one mile of the work site or, if fewer than 5,000 people live within one mile of the work site, within a circle centered on the work site that is sufficient to encompass a population of 5,000 people according to the most recent US Census;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	-OR-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 employer’s certification that the worker is employed by a Section 3 Business Concern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	-OR-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 worker’s self-certification that the worker is a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YouthBuild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participant.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            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*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HUD is working on a tool to assist in determining a project radius</a:t>
            </a:r>
          </a:p>
        </p:txBody>
      </p:sp>
    </p:spTree>
    <p:extLst>
      <p:ext uri="{BB962C8B-B14F-4D97-AF65-F5344CB8AC3E}">
        <p14:creationId xmlns:p14="http://schemas.microsoft.com/office/powerpoint/2010/main" val="239057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196" y="467290"/>
            <a:ext cx="7794497" cy="66661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Section 3 Business Concern</a:t>
            </a:r>
            <a:endParaRPr lang="en-US" sz="5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5FA134-5FDE-1969-E29A-EA41B8F57A4C}"/>
              </a:ext>
            </a:extLst>
          </p:cNvPr>
          <p:cNvSpPr txBox="1">
            <a:spLocks/>
          </p:cNvSpPr>
          <p:nvPr/>
        </p:nvSpPr>
        <p:spPr>
          <a:xfrm>
            <a:off x="958795" y="1974457"/>
            <a:ext cx="9131973" cy="36267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5C814-B725-38E7-3903-3EB514DBE1E4}"/>
              </a:ext>
            </a:extLst>
          </p:cNvPr>
          <p:cNvSpPr txBox="1"/>
          <p:nvPr/>
        </p:nvSpPr>
        <p:spPr>
          <a:xfrm>
            <a:off x="750196" y="1265897"/>
            <a:ext cx="9340572" cy="4864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The definition of a Section 3 Business Concern is a qualifying business that meets at least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one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 of the following criteria, documented within the past 6 months: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The business is at least 51% owned and controlled by low- or very low-income persons;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At least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75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% of the labor hours performed for the business over the prior three-month period are performed by Section 3 workers;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The business is at least 51% owned and controlled by current public housing residents or residents who currently live in Section 8-assisted housing.</a:t>
            </a:r>
          </a:p>
        </p:txBody>
      </p:sp>
    </p:spTree>
    <p:extLst>
      <p:ext uri="{BB962C8B-B14F-4D97-AF65-F5344CB8AC3E}">
        <p14:creationId xmlns:p14="http://schemas.microsoft.com/office/powerpoint/2010/main" val="34561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79" y="631181"/>
            <a:ext cx="8221508" cy="62512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Prioritization of Effort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837E97F-1B97-7C33-0937-AFE65AB70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3F575-4063-D48C-BD34-72E917E99DF5}"/>
              </a:ext>
            </a:extLst>
          </p:cNvPr>
          <p:cNvSpPr txBox="1"/>
          <p:nvPr/>
        </p:nvSpPr>
        <p:spPr>
          <a:xfrm>
            <a:off x="631178" y="1343278"/>
            <a:ext cx="7590330" cy="464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Where feasible, priority for employment opportunities and training should be given to: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Section 3 workers residing within the service area or the neighborhood of the project, 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Participants in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YouthBuild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 programs. (uncommon)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Where feasible, priority for contracting opportunities: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Section 3 business concerns that provide economic opportunities to Section 3 workers residing within the service area or the neighborhood of the project, 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YouthBuild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 programs. (uncommon)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68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4" y="695915"/>
            <a:ext cx="9543231" cy="56644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Section 3 Benchmarks (</a:t>
            </a:r>
            <a:r>
              <a:rPr lang="en-US" sz="3400" b="1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rPr>
              <a:t>Safe</a:t>
            </a: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Harbor)</a:t>
            </a:r>
            <a:endParaRPr lang="en-US" sz="3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476F1-58C9-A22F-3C0F-DA21CF63A7C0}"/>
              </a:ext>
            </a:extLst>
          </p:cNvPr>
          <p:cNvSpPr txBox="1"/>
          <p:nvPr/>
        </p:nvSpPr>
        <p:spPr>
          <a:xfrm>
            <a:off x="666244" y="1764065"/>
            <a:ext cx="9942414" cy="299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Section 3 Workers =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25% of all labor hours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Targeted Section 3 Workers =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5% of all labor hours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solidFill>
                <a:prstClr val="white"/>
              </a:solidFill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Any labor hours counted toward the total for Targeted Section 3 workers will also count toward the total for Section 3 workers. </a:t>
            </a:r>
          </a:p>
        </p:txBody>
      </p:sp>
    </p:spTree>
    <p:extLst>
      <p:ext uri="{BB962C8B-B14F-4D97-AF65-F5344CB8AC3E}">
        <p14:creationId xmlns:p14="http://schemas.microsoft.com/office/powerpoint/2010/main" val="22604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071" y="461028"/>
            <a:ext cx="9144000" cy="68804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Labor Hour Example</a:t>
            </a:r>
            <a:endParaRPr lang="en-US" sz="5000" b="1">
              <a:latin typeface="Montserrat" panose="00000500000000000000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54D4AB1-C6DD-09DA-5E99-E90A657C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70" y="5987713"/>
            <a:ext cx="1523075" cy="644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F4C4D-359A-9A73-60D2-79DE169FC672}"/>
              </a:ext>
            </a:extLst>
          </p:cNvPr>
          <p:cNvSpPr txBox="1"/>
          <p:nvPr/>
        </p:nvSpPr>
        <p:spPr>
          <a:xfrm>
            <a:off x="7633736" y="2398357"/>
            <a:ext cx="160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All Workers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372C7-3F3F-71A7-5CA1-942E984B3343}"/>
              </a:ext>
            </a:extLst>
          </p:cNvPr>
          <p:cNvSpPr txBox="1"/>
          <p:nvPr/>
        </p:nvSpPr>
        <p:spPr>
          <a:xfrm>
            <a:off x="7755117" y="3105834"/>
            <a:ext cx="1288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Section 3 Workers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A9037E-6F3C-5710-2006-6B5C76E6619D}"/>
              </a:ext>
            </a:extLst>
          </p:cNvPr>
          <p:cNvSpPr txBox="1"/>
          <p:nvPr/>
        </p:nvSpPr>
        <p:spPr>
          <a:xfrm>
            <a:off x="1464659" y="4928845"/>
            <a:ext cx="746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Targeted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Section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Workers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C8346-D33E-9BAE-C5B3-D78BB9BD1029}"/>
              </a:ext>
            </a:extLst>
          </p:cNvPr>
          <p:cNvSpPr txBox="1"/>
          <p:nvPr/>
        </p:nvSpPr>
        <p:spPr>
          <a:xfrm>
            <a:off x="739071" y="1245918"/>
            <a:ext cx="10146265" cy="38779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Commerce awards City of Anytown $300,000 in CDBG funds for street improvements.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project is closing out and the City of Anytown reports a total of 5,000 labor hours worked on the project.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rPr>
              <a:t>1,300 hours worked by employees who self-certified as Section 3 workers</a:t>
            </a:r>
            <a:endParaRPr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rPr>
              <a:t>300 of those 1,300 hours performed by workers who lived within a one-mile radius of the work site (e.g., Targeted Section 3 workers)</a:t>
            </a:r>
            <a:endParaRPr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City of Anytown has met the Section 3 benchmarks and reports the following data: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F3686F7-D3A4-37AB-8F16-429C88731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0764"/>
              </p:ext>
            </p:extLst>
          </p:nvPr>
        </p:nvGraphicFramePr>
        <p:xfrm>
          <a:off x="1464659" y="5123903"/>
          <a:ext cx="8127999" cy="1138307"/>
        </p:xfrm>
        <a:graphic>
          <a:graphicData uri="http://schemas.openxmlformats.org/drawingml/2006/table">
            <a:tbl>
              <a:tblPr firstRow="1" bandRow="1"/>
              <a:tblGrid>
                <a:gridCol w="5290949">
                  <a:extLst>
                    <a:ext uri="{9D8B030D-6E8A-4147-A177-3AD203B41FA5}">
                      <a16:colId xmlns:a16="http://schemas.microsoft.com/office/drawing/2014/main" val="436342090"/>
                    </a:ext>
                  </a:extLst>
                </a:gridCol>
                <a:gridCol w="1487837">
                  <a:extLst>
                    <a:ext uri="{9D8B030D-6E8A-4147-A177-3AD203B41FA5}">
                      <a16:colId xmlns:a16="http://schemas.microsoft.com/office/drawing/2014/main" val="3386194803"/>
                    </a:ext>
                  </a:extLst>
                </a:gridCol>
                <a:gridCol w="1349213">
                  <a:extLst>
                    <a:ext uri="{9D8B030D-6E8A-4147-A177-3AD203B41FA5}">
                      <a16:colId xmlns:a16="http://schemas.microsoft.com/office/drawing/2014/main" val="232913624"/>
                    </a:ext>
                  </a:extLst>
                </a:gridCol>
              </a:tblGrid>
              <a:tr h="37595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Total Labor Hours                                                                       5,000 hours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Percentage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66283"/>
                  </a:ext>
                </a:extLst>
              </a:tr>
              <a:tr h="381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Section 3 Labor Hours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  1,300 hours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       26%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150408"/>
                  </a:ext>
                </a:extLst>
              </a:tr>
              <a:tr h="381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Targeted Section 3 Labor Hours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      300 hours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       6%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69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68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44" y="695915"/>
            <a:ext cx="9543231" cy="56644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Records to be Kept</a:t>
            </a:r>
            <a:endParaRPr lang="en-US" sz="3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476F1-58C9-A22F-3C0F-DA21CF63A7C0}"/>
              </a:ext>
            </a:extLst>
          </p:cNvPr>
          <p:cNvSpPr txBox="1"/>
          <p:nvPr/>
        </p:nvSpPr>
        <p:spPr>
          <a:xfrm>
            <a:off x="602633" y="1498150"/>
            <a:ext cx="9942414" cy="448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Records showing total labor hours worked by all workers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white"/>
                </a:solidFill>
                <a:latin typeface="Montserrat" panose="00000500000000000000" pitchFamily="2" charset="0"/>
              </a:rPr>
              <a:t>Records showing labor hours worked by Section 3 workers and Targeted Section 3 workers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Documentation of </a:t>
            </a:r>
            <a:r>
              <a:rPr lang="en-US" sz="2400">
                <a:solidFill>
                  <a:prstClr val="white"/>
                </a:solidFill>
                <a:latin typeface="Montserrat" panose="00000500000000000000" pitchFamily="2" charset="0"/>
              </a:rPr>
              <a:t>awarded contracts/subcontracts to business concerns that provide economic opportunities to Section 3 workers per the prioritization requirements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Documentation outlining q</a:t>
            </a:r>
            <a:r>
              <a:rPr lang="en-US" sz="2400" err="1">
                <a:solidFill>
                  <a:prstClr val="white"/>
                </a:solidFill>
                <a:latin typeface="Montserrat" panose="00000500000000000000" pitchFamily="2" charset="0"/>
              </a:rPr>
              <a:t>ualitative</a:t>
            </a:r>
            <a:r>
              <a:rPr lang="en-US" sz="2400">
                <a:solidFill>
                  <a:prstClr val="white"/>
                </a:solidFill>
                <a:latin typeface="Montserrat" panose="00000500000000000000" pitchFamily="2" charset="0"/>
              </a:rPr>
              <a:t> efforts made to meet goals/requirements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Section 3 worker, Targeted Section 3 worker, and Section 3 business certifications</a:t>
            </a:r>
          </a:p>
        </p:txBody>
      </p:sp>
    </p:spTree>
    <p:extLst>
      <p:ext uri="{BB962C8B-B14F-4D97-AF65-F5344CB8AC3E}">
        <p14:creationId xmlns:p14="http://schemas.microsoft.com/office/powerpoint/2010/main" val="126322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071" y="461028"/>
            <a:ext cx="9144000" cy="68804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Qualitative Efforts</a:t>
            </a:r>
            <a:endParaRPr lang="en-US" sz="5000" b="1">
              <a:latin typeface="Montserrat" panose="00000500000000000000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54D4AB1-C6DD-09DA-5E99-E90A657C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70" y="5987713"/>
            <a:ext cx="1523075" cy="644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F4C4D-359A-9A73-60D2-79DE169FC672}"/>
              </a:ext>
            </a:extLst>
          </p:cNvPr>
          <p:cNvSpPr txBox="1"/>
          <p:nvPr/>
        </p:nvSpPr>
        <p:spPr>
          <a:xfrm>
            <a:off x="7633736" y="2398357"/>
            <a:ext cx="160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All Workers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372C7-3F3F-71A7-5CA1-942E984B3343}"/>
              </a:ext>
            </a:extLst>
          </p:cNvPr>
          <p:cNvSpPr txBox="1"/>
          <p:nvPr/>
        </p:nvSpPr>
        <p:spPr>
          <a:xfrm>
            <a:off x="7755117" y="3105834"/>
            <a:ext cx="1288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Section 3 Workers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C8346-D33E-9BAE-C5B3-D78BB9BD1029}"/>
              </a:ext>
            </a:extLst>
          </p:cNvPr>
          <p:cNvSpPr txBox="1"/>
          <p:nvPr/>
        </p:nvSpPr>
        <p:spPr>
          <a:xfrm>
            <a:off x="739071" y="1246712"/>
            <a:ext cx="1007188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If the safe harbor benchmarks cannot be met, efforts should be made and documented, including: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Montserrat" panose="00000500000000000000" pitchFamily="2" charset="0"/>
              </a:rPr>
              <a:t>Engage in outreach efforts to generate job applicants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Montserrat" panose="00000500000000000000" pitchFamily="2" charset="0"/>
              </a:rPr>
              <a:t>Provide training or apprenticeship opportunities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Provide technical assistance to help workers compete for jobs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Montserrat" panose="00000500000000000000" pitchFamily="2" charset="0"/>
              </a:rPr>
              <a:t>Hold one or more job fairs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Montserrat" panose="00000500000000000000" pitchFamily="2" charset="0"/>
              </a:rPr>
              <a:t>Divide contracts into smaller jobs to help Section 3 businesses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Advertise for jobs online and in circulations that reach low-income persons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Montserrat" panose="00000500000000000000" pitchFamily="2" charset="0"/>
              </a:rPr>
              <a:t>Provide financial literacy training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Montserrat" panose="00000500000000000000" pitchFamily="2" charset="0"/>
              </a:rPr>
              <a:t>Advertise opportunities on the City’s website</a:t>
            </a:r>
          </a:p>
        </p:txBody>
      </p:sp>
    </p:spTree>
    <p:extLst>
      <p:ext uri="{BB962C8B-B14F-4D97-AF65-F5344CB8AC3E}">
        <p14:creationId xmlns:p14="http://schemas.microsoft.com/office/powerpoint/2010/main" val="305798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909A520-835A-8067-37E3-49DF9AFE4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50" y="1747880"/>
            <a:ext cx="10109650" cy="262991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 ExtraBold" panose="00000900000000000000" pitchFamily="50" charset="0"/>
                <a:ea typeface="+mj-ea"/>
                <a:cs typeface="+mj-cs"/>
              </a:rPr>
              <a:t>CDBG Project Manager</a:t>
            </a:r>
            <a:b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 ExtraBold" panose="00000900000000000000" pitchFamily="50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Timothy Parks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1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731" y="388303"/>
            <a:ext cx="8303343" cy="63121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Grantee Responsibilities</a:t>
            </a:r>
            <a:endParaRPr lang="en-US" sz="5000" b="1">
              <a:solidFill>
                <a:schemeClr val="bg1"/>
              </a:solidFill>
              <a:latin typeface="Montserrat" panose="00000500000000000000" pitchFamily="2" charset="0"/>
              <a:cs typeface="Calibri Light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5FA134-5FDE-1969-E29A-EA41B8F57A4C}"/>
              </a:ext>
            </a:extLst>
          </p:cNvPr>
          <p:cNvSpPr txBox="1">
            <a:spLocks/>
          </p:cNvSpPr>
          <p:nvPr/>
        </p:nvSpPr>
        <p:spPr>
          <a:xfrm>
            <a:off x="983512" y="2350000"/>
            <a:ext cx="3936521" cy="1412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RW DIN SemiCond" pitchFamily="2" charset="77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D4879-2A0D-79A1-EEAC-DB647FA068B8}"/>
              </a:ext>
            </a:extLst>
          </p:cNvPr>
          <p:cNvSpPr txBox="1"/>
          <p:nvPr/>
        </p:nvSpPr>
        <p:spPr>
          <a:xfrm>
            <a:off x="679731" y="1035041"/>
            <a:ext cx="10098859" cy="4790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Establish and maintain a list of resources and organizations that offer training and employment opportunities in the area.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KansasWORKS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Disadvantaged Business Enterprises (DBE)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Ensure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contractors and subs aware of Section 3 requirements at the pre-construction conference.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Monitor contractors and subcontractors for Section 3 compliance.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Make best efforts to meet Section 3 and Targeted Section 3 Worker benchmarks.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Report on qualitative efforts if benchmarks are not met.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Establishing the radius of the project area if fewer then 5,000 people live within a 1-mile radius of the project area.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Montserrat" panose="00000500000000000000" pitchFamily="2" charset="0"/>
              </a:rPr>
              <a:t>Overall compliance with Section 3 regulations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26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533" y="315555"/>
            <a:ext cx="7844287" cy="64739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Contractor Responsibilities</a:t>
            </a:r>
            <a:endParaRPr lang="en-US" sz="5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476F1-58C9-A22F-3C0F-DA21CF63A7C0}"/>
              </a:ext>
            </a:extLst>
          </p:cNvPr>
          <p:cNvSpPr txBox="1"/>
          <p:nvPr/>
        </p:nvSpPr>
        <p:spPr>
          <a:xfrm>
            <a:off x="779533" y="1238081"/>
            <a:ext cx="9942414" cy="404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Ensure all subcontractors are aware of Section 3 requirements and responsibilities.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Make a best effort to hire Section 3 or Targeted Section 3 workers when new hires are necessary.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Make a best effort to contract with Section 3 Business Concerns.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Include the Section 3 Clause in all contracts.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Track all labor hours on the project, including Section 3 and Targeted Section 3 worker labor hours.</a:t>
            </a:r>
          </a:p>
        </p:txBody>
      </p:sp>
    </p:spTree>
    <p:extLst>
      <p:ext uri="{BB962C8B-B14F-4D97-AF65-F5344CB8AC3E}">
        <p14:creationId xmlns:p14="http://schemas.microsoft.com/office/powerpoint/2010/main" val="2044525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3210"/>
            <a:ext cx="7844287" cy="586914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Suggested Best Practices</a:t>
            </a:r>
            <a:endParaRPr lang="en-US" sz="3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5EAA0-DF4D-24F1-63A2-8ECD0ABC76A9}"/>
              </a:ext>
            </a:extLst>
          </p:cNvPr>
          <p:cNvSpPr txBox="1"/>
          <p:nvPr/>
        </p:nvSpPr>
        <p:spPr>
          <a:xfrm>
            <a:off x="662641" y="1123047"/>
            <a:ext cx="10398265" cy="493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bg1"/>
                </a:solidFill>
                <a:latin typeface="Montserrat" panose="00000500000000000000" pitchFamily="2" charset="0"/>
              </a:rPr>
              <a:t>Include information on Section 3 requirements at pre-bid conference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bg1"/>
                </a:solidFill>
                <a:latin typeface="Montserrat" panose="00000500000000000000" pitchFamily="2" charset="0"/>
              </a:rPr>
              <a:t>Request in the bid that the contractor provide an estimate of the total number of hours for the project and an estimate of Section 3 worker hours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bg1"/>
                </a:solidFill>
                <a:latin typeface="Montserrat" panose="00000500000000000000" pitchFamily="2" charset="0"/>
              </a:rPr>
              <a:t>Place Section 3 on the agenda at the pre-construction conference and cover requirements and roles &amp; responsibilities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bg1"/>
                </a:solidFill>
                <a:latin typeface="Montserrat" panose="00000500000000000000" pitchFamily="2" charset="0"/>
              </a:rPr>
              <a:t>Ensure all required Section 3 documents are included in all contracts and the bid specs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bg1"/>
                </a:solidFill>
                <a:latin typeface="Montserrat" panose="00000500000000000000" pitchFamily="2" charset="0"/>
              </a:rPr>
              <a:t>Grantee encouraged to develop policies and procedures on Section 3, or create a Section 3 Plan that outlines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721060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3210"/>
            <a:ext cx="7844287" cy="586914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Monitoring by Commerce </a:t>
            </a:r>
            <a:endParaRPr lang="en-US" sz="3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5EAA0-DF4D-24F1-63A2-8ECD0ABC76A9}"/>
              </a:ext>
            </a:extLst>
          </p:cNvPr>
          <p:cNvSpPr txBox="1"/>
          <p:nvPr/>
        </p:nvSpPr>
        <p:spPr>
          <a:xfrm>
            <a:off x="662641" y="1123047"/>
            <a:ext cx="10398265" cy="4864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When Commerce monitors your project, the following will be reviewed.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Contractor Section 3 Plan &amp; Certification of Bidder Regarding Section 3 and Segregated Facilities (Exhibit 3 &amp; 4)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Contractor Existing Workforce Form (Exhibit 7)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Sampling of Section 3 Worker Certifications (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4736C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4736A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, or 4736)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Sampling of Targeted Section 3 Worker Certifications (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4736C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4736A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, or 4736)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Sampling of Section 3 Business Concern Self-Certification forms (Form B &amp;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B1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Section 3 Labor Hours Tracking Form (Form A) and a sampling of weekly payrolls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List of resources and organizations that offer training and employment opportunities in the area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Documentation of qualitative efforts to meet benchmarks, if necessary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Documentation of additional efforts</a:t>
            </a:r>
            <a:endParaRPr lang="en-US" sz="20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08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232" y="376436"/>
            <a:ext cx="7844287" cy="54605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Important Highlights</a:t>
            </a:r>
            <a:endParaRPr lang="en-US" sz="3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EC7B0B-F8CB-A6F9-6A9A-E68D37FA28B6}"/>
              </a:ext>
            </a:extLst>
          </p:cNvPr>
          <p:cNvSpPr txBox="1"/>
          <p:nvPr/>
        </p:nvSpPr>
        <p:spPr>
          <a:xfrm>
            <a:off x="577232" y="1384589"/>
            <a:ext cx="9424524" cy="37240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chemeClr val="bg1"/>
                </a:solidFill>
                <a:latin typeface="Montserrat"/>
              </a:rPr>
              <a:t>New rules 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ransition to labor hours, not new hires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$200,000 in CDBG funds is a project threshold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Construction projects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only</a:t>
            </a:r>
            <a:endParaRPr lang="en-US" sz="2400" b="0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Section 3 benchmarks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Section 3 Workers = 25% of total labor hours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Targeted Section 3 Workers = 5% of total labor hours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rPr>
              <a:t>November 30, 2020, effective date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 CFR Part 75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4210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27" y="566556"/>
            <a:ext cx="9144000" cy="61499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Resources</a:t>
            </a:r>
            <a:endParaRPr lang="en-US" sz="5000" b="1">
              <a:latin typeface="Montserrat" panose="00000500000000000000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54D4AB1-C6DD-09DA-5E99-E90A657C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70" y="5987713"/>
            <a:ext cx="1523075" cy="644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F4C4D-359A-9A73-60D2-79DE169FC672}"/>
              </a:ext>
            </a:extLst>
          </p:cNvPr>
          <p:cNvSpPr txBox="1"/>
          <p:nvPr/>
        </p:nvSpPr>
        <p:spPr>
          <a:xfrm>
            <a:off x="7633736" y="2398357"/>
            <a:ext cx="160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All Workers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372C7-3F3F-71A7-5CA1-942E984B3343}"/>
              </a:ext>
            </a:extLst>
          </p:cNvPr>
          <p:cNvSpPr txBox="1"/>
          <p:nvPr/>
        </p:nvSpPr>
        <p:spPr>
          <a:xfrm>
            <a:off x="7755117" y="3105834"/>
            <a:ext cx="1288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Section 3 Workers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A9037E-6F3C-5710-2006-6B5C76E6619D}"/>
              </a:ext>
            </a:extLst>
          </p:cNvPr>
          <p:cNvSpPr txBox="1"/>
          <p:nvPr/>
        </p:nvSpPr>
        <p:spPr>
          <a:xfrm>
            <a:off x="7633736" y="4394770"/>
            <a:ext cx="1531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Targeted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Section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Workers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FF5A3-2623-A04F-F39A-074B30FB1142}"/>
              </a:ext>
            </a:extLst>
          </p:cNvPr>
          <p:cNvSpPr txBox="1"/>
          <p:nvPr/>
        </p:nvSpPr>
        <p:spPr>
          <a:xfrm>
            <a:off x="582627" y="1538197"/>
            <a:ext cx="97167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https://www.hud.gov/section3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https://www.hudexchange.info/programs/section-3/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FAQs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https://www.hudexchange.info/section-3/faqs/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Income Limits | HUD USER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tserrat" panose="00000500000000000000" pitchFamily="2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Section 3 Opportunity Portal - Home (hud.gov)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eCFR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 :: 24 CFR Part 75 -- Economic Opportunities for Low- and Very Low-Income Persons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28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18574"/>
            <a:ext cx="9144000" cy="786860"/>
          </a:xfrm>
        </p:spPr>
        <p:txBody>
          <a:bodyPr>
            <a:normAutofit/>
          </a:bodyPr>
          <a:lstStyle/>
          <a:p>
            <a:pPr algn="l"/>
            <a:r>
              <a:rPr lang="en-US" sz="5000" b="1">
                <a:solidFill>
                  <a:schemeClr val="bg1"/>
                </a:solidFill>
                <a:latin typeface="URW DIN SemiCond" pitchFamily="2" charset="77"/>
                <a:cs typeface="Calibri Light"/>
              </a:rPr>
              <a:t>THANK YOU</a:t>
            </a:r>
            <a:endParaRPr lang="en-US" sz="5000" b="1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359514"/>
            <a:ext cx="5087815" cy="493053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URW DIN SemiCond" pitchFamily="2" charset="77"/>
                <a:cs typeface="Calibri Light"/>
              </a:rPr>
              <a:t>Timothy Parks</a:t>
            </a:r>
          </a:p>
          <a:p>
            <a:pPr algn="l"/>
            <a:endParaRPr lang="en-US" b="1">
              <a:solidFill>
                <a:schemeClr val="bg1"/>
              </a:solidFill>
              <a:latin typeface="URW DIN SemiCond" pitchFamily="2" charset="77"/>
              <a:cs typeface="Calibri Light"/>
            </a:endParaRPr>
          </a:p>
          <a:p>
            <a:pPr algn="l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81AFD31-383B-AF2A-A4FF-311FADEB2E4C}"/>
              </a:ext>
            </a:extLst>
          </p:cNvPr>
          <p:cNvSpPr txBox="1">
            <a:spLocks/>
          </p:cNvSpPr>
          <p:nvPr/>
        </p:nvSpPr>
        <p:spPr>
          <a:xfrm>
            <a:off x="1523999" y="3852567"/>
            <a:ext cx="3379596" cy="158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>
                <a:solidFill>
                  <a:schemeClr val="bg1"/>
                </a:solidFill>
                <a:latin typeface="Trade Gothic Next LT Pro" panose="020B0503040303020004" pitchFamily="34" charset="77"/>
                <a:cs typeface="Calibri Light"/>
              </a:rPr>
              <a:t>CDBG Project Manager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>
                <a:solidFill>
                  <a:schemeClr val="bg1"/>
                </a:solidFill>
                <a:latin typeface="Trade Gothic Next LT Pro" panose="020B0503040303020004" pitchFamily="34" charset="77"/>
                <a:cs typeface="Calibri Light"/>
                <a:hlinkClick r:id="rId3"/>
              </a:rPr>
              <a:t>Tim.parks@ks.gov</a:t>
            </a:r>
            <a:endParaRPr lang="en-US" sz="1400">
              <a:solidFill>
                <a:schemeClr val="bg1"/>
              </a:solidFill>
              <a:latin typeface="Trade Gothic Next LT Pro" panose="020B0503040303020004" pitchFamily="34" charset="77"/>
              <a:cs typeface="Calibri Light"/>
            </a:endParaRP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>
                <a:solidFill>
                  <a:schemeClr val="bg1"/>
                </a:solidFill>
                <a:latin typeface="Trade Gothic Next LT Pro" panose="020B0503040303020004" pitchFamily="34" charset="77"/>
                <a:cs typeface="Calibri Light"/>
              </a:rPr>
              <a:t>(785) 480-8072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en-US" sz="1400" err="1">
                <a:solidFill>
                  <a:schemeClr val="bg1"/>
                </a:solidFill>
                <a:latin typeface="Trade Gothic Next LT Pro" panose="020B0503040303020004" pitchFamily="34" charset="77"/>
                <a:cs typeface="Calibri Light"/>
              </a:rPr>
              <a:t>www.KansasCommerce.gov</a:t>
            </a:r>
            <a:endParaRPr lang="en-US" sz="1400">
              <a:solidFill>
                <a:schemeClr val="bg1"/>
              </a:solidFill>
              <a:latin typeface="Trade Gothic Next LT Pro" panose="020B0503040303020004" pitchFamily="34" charset="77"/>
              <a:cs typeface="Calibri Light"/>
            </a:endParaRPr>
          </a:p>
          <a:p>
            <a:pPr algn="l"/>
            <a:endParaRPr lang="en-US" sz="1400">
              <a:solidFill>
                <a:schemeClr val="bg1"/>
              </a:solidFill>
              <a:latin typeface="Trade Gothic Next LT Pro" panose="020B0503040303020004" pitchFamily="34" charset="77"/>
              <a:cs typeface="Calibri Light"/>
            </a:endParaRPr>
          </a:p>
          <a:p>
            <a:pPr algn="l"/>
            <a:endParaRPr lang="en-US" sz="1400">
              <a:solidFill>
                <a:schemeClr val="bg1"/>
              </a:solidFill>
              <a:latin typeface="Trade Gothic Next LT Pro" panose="020B0503040303020004" pitchFamily="34" charset="77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EC4772F-7DFC-C8ED-3934-AFB3F7E8A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3CA94B-53D7-9CE4-505F-5B8116DFD811}"/>
              </a:ext>
            </a:extLst>
          </p:cNvPr>
          <p:cNvSpPr txBox="1"/>
          <p:nvPr/>
        </p:nvSpPr>
        <p:spPr>
          <a:xfrm>
            <a:off x="679731" y="516344"/>
            <a:ext cx="77683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</a:rPr>
              <a:t>Overview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CF7FA-9D6B-46F9-9EEA-5322F93D2B21}"/>
              </a:ext>
            </a:extLst>
          </p:cNvPr>
          <p:cNvSpPr txBox="1"/>
          <p:nvPr/>
        </p:nvSpPr>
        <p:spPr>
          <a:xfrm>
            <a:off x="679731" y="1279693"/>
            <a:ext cx="981563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Section 3 of the Housing and Urban Development Act of 1968 was enacted to bring economic opportunities generated by HUD financial assistance expenditures, to the greatest extent feasible, to low- and very low-income persons residing in communities where the financial assistance is expended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Applies to HUD’s housing and community development assistance, specifically CDBG.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 CFR Part 75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are the new Section 3 regulations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white"/>
                </a:solidFill>
                <a:latin typeface="Montserrat" panose="00000500000000000000" pitchFamily="50" charset="0"/>
              </a:rPr>
              <a:t>New Section 3 regulations effective November 30, 2020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19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982" y="339865"/>
            <a:ext cx="6374872" cy="669951"/>
          </a:xfrm>
        </p:spPr>
        <p:txBody>
          <a:bodyPr>
            <a:normAutofit/>
          </a:bodyPr>
          <a:lstStyle/>
          <a:p>
            <a:pPr algn="l"/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Section 3 Applicability</a:t>
            </a:r>
            <a:endParaRPr lang="en-US" sz="5000" b="1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8713F40-8B2F-028F-FA62-1C4B4103658E}"/>
              </a:ext>
            </a:extLst>
          </p:cNvPr>
          <p:cNvSpPr txBox="1">
            <a:spLocks/>
          </p:cNvSpPr>
          <p:nvPr/>
        </p:nvSpPr>
        <p:spPr>
          <a:xfrm>
            <a:off x="623088" y="1747880"/>
            <a:ext cx="9540508" cy="384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1400" b="1">
              <a:solidFill>
                <a:schemeClr val="bg2">
                  <a:lumMod val="25000"/>
                </a:schemeClr>
              </a:solidFill>
              <a:latin typeface="Trade Gothic Next LT Pro Lt" panose="020B0503040303020004" pitchFamily="34" charset="77"/>
              <a:cs typeface="Calibri Light"/>
            </a:endParaRPr>
          </a:p>
          <a:p>
            <a:pPr algn="l">
              <a:lnSpc>
                <a:spcPct val="100000"/>
              </a:lnSpc>
            </a:pPr>
            <a:endParaRPr lang="en-US" sz="1400" b="1">
              <a:solidFill>
                <a:schemeClr val="bg2">
                  <a:lumMod val="25000"/>
                </a:schemeClr>
              </a:solidFill>
              <a:latin typeface="Trade Gothic Next LT Pro Lt" panose="020B0503040303020004" pitchFamily="34" charset="77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98BB758-4471-FFA1-BF8E-5E330FC22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70" y="5987713"/>
            <a:ext cx="1523075" cy="6446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78530B-00B2-CFD4-FB54-3DF76CB816CA}"/>
              </a:ext>
            </a:extLst>
          </p:cNvPr>
          <p:cNvSpPr txBox="1"/>
          <p:nvPr/>
        </p:nvSpPr>
        <p:spPr>
          <a:xfrm>
            <a:off x="525982" y="1104626"/>
            <a:ext cx="10195965" cy="4936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Applicability is determined by meeting 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all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the requirements below: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project is funded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 whole or in part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by CDBG.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Funding is used for one of the following types of projects:</a:t>
            </a:r>
          </a:p>
          <a:p>
            <a:pPr marL="857250" marR="0" lvl="1" indent="-39528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Commercial construction projects (downtown commercial rehabilitation)</a:t>
            </a:r>
          </a:p>
          <a:p>
            <a:pPr marL="857250" marR="0" lvl="1" indent="-39528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Infrastructure construction projects (sidewalks, water/sewer pipes, roads)</a:t>
            </a:r>
          </a:p>
          <a:p>
            <a:pPr marL="857250" marR="0" lvl="1" indent="-39528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Public facility construction projects (community center, library, childcare facility, senior center, trails)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total amount of CDBG assistance for the project        exceeds $200,000.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387" y="924128"/>
            <a:ext cx="10680970" cy="4834645"/>
          </a:xfrm>
        </p:spPr>
        <p:txBody>
          <a:bodyPr>
            <a:normAutofit/>
          </a:bodyPr>
          <a:lstStyle/>
          <a:p>
            <a:pPr algn="l"/>
            <a:br>
              <a:rPr lang="en-US" sz="5000" b="1">
                <a:solidFill>
                  <a:schemeClr val="bg1"/>
                </a:solidFill>
                <a:latin typeface="URW DIN SemiCond" pitchFamily="2" charset="77"/>
                <a:cs typeface="Calibri Light"/>
              </a:rPr>
            </a:br>
            <a:endParaRPr lang="en-US" sz="5000" b="1">
              <a:solidFill>
                <a:schemeClr val="bg1"/>
              </a:solidFill>
              <a:latin typeface="URW DIN SemiCond" pitchFamily="2" charset="77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9AE80-FF8F-7AE1-E54D-16089A146661}"/>
              </a:ext>
            </a:extLst>
          </p:cNvPr>
          <p:cNvSpPr txBox="1"/>
          <p:nvPr/>
        </p:nvSpPr>
        <p:spPr>
          <a:xfrm>
            <a:off x="505838" y="222381"/>
            <a:ext cx="81128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Section 3 Applicability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(cont.)</a:t>
            </a:r>
            <a:endParaRPr lang="en-US" sz="240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57FFE-7B7F-CFDD-8139-95A59CC4DAC9}"/>
              </a:ext>
            </a:extLst>
          </p:cNvPr>
          <p:cNvSpPr txBox="1"/>
          <p:nvPr/>
        </p:nvSpPr>
        <p:spPr>
          <a:xfrm>
            <a:off x="505838" y="924128"/>
            <a:ext cx="1109277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Section 3 requirements are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anose="00000500000000000000" pitchFamily="2" charset="0"/>
              </a:rPr>
              <a:t>project-based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 and are not cumulative for a Grantee - even if the Grantee receives multiple CDBG grants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As an Example: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A local government receives CDBG funds and undertakes two separate projects: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	1) Water system improvements with $500,000 of CDBG funding;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	2) Commercial building rehabilitation with $100,000 of CDBG funding.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These two projects are unrelated, even though the city is the Grantee on both projects. Section 3 would apply only to the water system improvement project as it has over $200,000 in CDBG funds.  The commercial building project had less than $200,000 in CDBG funds, therefore Section 3 does NOT apply to this project.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600" b="1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165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983" y="420787"/>
            <a:ext cx="8776499" cy="64331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Section 3 Does Not Apply</a:t>
            </a:r>
            <a:endParaRPr lang="en-US" sz="5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63FDB-F184-BF08-F547-8BC5B9485DA7}"/>
              </a:ext>
            </a:extLst>
          </p:cNvPr>
          <p:cNvSpPr txBox="1"/>
          <p:nvPr/>
        </p:nvSpPr>
        <p:spPr>
          <a:xfrm>
            <a:off x="525982" y="1064102"/>
            <a:ext cx="103092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Section 3 does not apply to the following types of expenditures: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Contracts for materials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Contracts for professional services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Engineering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Architecture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Grant Administration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Other non-construction services that require an advanced degree or professional licensing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Procurement of equipment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not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 related to commercial construction, infrastructure, or other public facilities construction,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anose="00000500000000000000" pitchFamily="2" charset="0"/>
              </a:rPr>
              <a:t>including fire trucks, ambulances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, etc.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89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917" y="890126"/>
            <a:ext cx="8542899" cy="67973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What is a Section 3 Worker? </a:t>
            </a:r>
            <a:endParaRPr lang="en-US" sz="3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5FA134-5FDE-1969-E29A-EA41B8F57A4C}"/>
              </a:ext>
            </a:extLst>
          </p:cNvPr>
          <p:cNvSpPr txBox="1">
            <a:spLocks/>
          </p:cNvSpPr>
          <p:nvPr/>
        </p:nvSpPr>
        <p:spPr>
          <a:xfrm>
            <a:off x="695917" y="2071562"/>
            <a:ext cx="8294334" cy="22071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new Section 3 regulations define two subsets of workers for Section 3 projects: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100" b="1">
              <a:solidFill>
                <a:prstClr val="white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Section 3 Worker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Targeted Section 3 Worker</a:t>
            </a:r>
          </a:p>
        </p:txBody>
      </p:sp>
    </p:spTree>
    <p:extLst>
      <p:ext uri="{BB962C8B-B14F-4D97-AF65-F5344CB8AC3E}">
        <p14:creationId xmlns:p14="http://schemas.microsoft.com/office/powerpoint/2010/main" val="56481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521" y="475418"/>
            <a:ext cx="7844287" cy="65638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Section 3 Worker</a:t>
            </a:r>
            <a:endParaRPr lang="en-US" sz="5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E7D901E-2C3D-0762-869B-491DC99D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67" y="5987712"/>
            <a:ext cx="1523078" cy="6446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5FA134-5FDE-1969-E29A-EA41B8F57A4C}"/>
              </a:ext>
            </a:extLst>
          </p:cNvPr>
          <p:cNvSpPr txBox="1">
            <a:spLocks/>
          </p:cNvSpPr>
          <p:nvPr/>
        </p:nvSpPr>
        <p:spPr>
          <a:xfrm>
            <a:off x="1523999" y="2897075"/>
            <a:ext cx="3936521" cy="27041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1C91D0-9B64-4C3D-D765-00EA40A34920}"/>
              </a:ext>
            </a:extLst>
          </p:cNvPr>
          <p:cNvSpPr txBox="1">
            <a:spLocks/>
          </p:cNvSpPr>
          <p:nvPr/>
        </p:nvSpPr>
        <p:spPr>
          <a:xfrm>
            <a:off x="3269872" y="5516130"/>
            <a:ext cx="4501726" cy="577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>
              <a:solidFill>
                <a:schemeClr val="bg1"/>
              </a:solidFill>
              <a:latin typeface="URW DIN SemiCon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BC477-71C6-7EE6-BD24-3516EBF5D85A}"/>
              </a:ext>
            </a:extLst>
          </p:cNvPr>
          <p:cNvSpPr txBox="1"/>
          <p:nvPr/>
        </p:nvSpPr>
        <p:spPr>
          <a:xfrm>
            <a:off x="690521" y="1341870"/>
            <a:ext cx="9392155" cy="352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A Section 3 Worker is any worker who currently fits, or when hired within the past five years fit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anose="00000500000000000000" pitchFamily="2" charset="0"/>
              </a:rPr>
              <a:t>**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, at least one of the following categories, as documented: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The worker is employed by a Section 3 business;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Income from the prior calendar year is below 80% of area median income; 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The worker is a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YouthBuild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 participant. (uncommon)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5A68F-FD45-7B32-710E-2DC3A9F10214}"/>
              </a:ext>
            </a:extLst>
          </p:cNvPr>
          <p:cNvSpPr txBox="1"/>
          <p:nvPr/>
        </p:nvSpPr>
        <p:spPr>
          <a:xfrm>
            <a:off x="3066880" y="5297608"/>
            <a:ext cx="5442313" cy="471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 Or back to November 30, 2020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56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346" y="424833"/>
            <a:ext cx="9144000" cy="6716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Targeted Section 3 Worker</a:t>
            </a:r>
            <a:endParaRPr lang="en-US" sz="5000" b="1">
              <a:latin typeface="Montserrat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346" y="1351640"/>
            <a:ext cx="10217545" cy="4958395"/>
          </a:xfrm>
        </p:spPr>
        <p:txBody>
          <a:bodyPr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A Targeted Section 3 Worker is any worker who currently fits, or when hired within the past five years fit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anose="00000500000000000000" pitchFamily="2" charset="0"/>
              </a:rPr>
              <a:t>**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, at least one of the following categories, as documented: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The worker is employed by a Section 3 business; </a:t>
            </a:r>
          </a:p>
          <a:p>
            <a:pPr marL="685800" marR="0" lvl="0" indent="-685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Low- or very low-income workers residing within a one-mile radius of the Section 3 project site; or</a:t>
            </a:r>
          </a:p>
          <a:p>
            <a:pPr marL="685800" marR="0" lvl="0" indent="-685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anose="00000500000000000000" pitchFamily="2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The worker is a </a:t>
            </a:r>
            <a:r>
              <a:rPr kumimoji="0" lang="en-US" sz="6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YouthBuild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 participant. (uncommon)</a:t>
            </a:r>
          </a:p>
          <a:p>
            <a:pPr algn="l"/>
            <a:endParaRPr lang="en-US" b="1">
              <a:latin typeface="URW DIN SemiCond" pitchFamily="2" charset="77"/>
              <a:cs typeface="Calibri Light"/>
            </a:endParaRPr>
          </a:p>
          <a:p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** - Or back to November 30, 2020</a:t>
            </a:r>
            <a:endParaRPr lang="en-US" sz="4500" b="1">
              <a:solidFill>
                <a:srgbClr val="00B0F0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54D4AB1-C6DD-09DA-5E99-E90A657CE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70" y="5987713"/>
            <a:ext cx="1523075" cy="6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4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Pherson22_x002d_HR_x002d_007RFP_x0023_2 xmlns="0bd6c925-5d90-4605-bd25-a6adffa91ce1" xsi:nil="true"/>
    <lcf76f155ced4ddcb4097134ff3c332f xmlns="0bd6c925-5d90-4605-bd25-a6adffa91ce1">
      <Terms xmlns="http://schemas.microsoft.com/office/infopath/2007/PartnerControls"/>
    </lcf76f155ced4ddcb4097134ff3c332f>
    <TaxCatchAll xmlns="d778edef-b07d-43dc-9d83-e6bd31d1fd0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8F03059D3EFB41B466EB45481B670D" ma:contentTypeVersion="16" ma:contentTypeDescription="Create a new document." ma:contentTypeScope="" ma:versionID="5c4b2faf98b300647dca6ad7174a7006">
  <xsd:schema xmlns:xsd="http://www.w3.org/2001/XMLSchema" xmlns:xs="http://www.w3.org/2001/XMLSchema" xmlns:p="http://schemas.microsoft.com/office/2006/metadata/properties" xmlns:ns2="0bd6c925-5d90-4605-bd25-a6adffa91ce1" xmlns:ns3="d778edef-b07d-43dc-9d83-e6bd31d1fd04" targetNamespace="http://schemas.microsoft.com/office/2006/metadata/properties" ma:root="true" ma:fieldsID="217dda3eff139491367a1ee064e71516" ns2:_="" ns3:_="">
    <xsd:import namespace="0bd6c925-5d90-4605-bd25-a6adffa91ce1"/>
    <xsd:import namespace="d778edef-b07d-43dc-9d83-e6bd31d1f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cPherson22_x002d_HR_x002d_007RFP_x0023_2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6c925-5d90-4605-bd25-a6adffa91c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760d659-d1b8-47d0-a454-1bb206a607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cPherson22_x002d_HR_x002d_007RFP_x0023_2" ma:index="19" nillable="true" ma:displayName="McPherson 22-HR-007 RFP #2" ma:format="Dropdown" ma:internalName="McPherson22_x002d_HR_x002d_007RFP_x0023_2">
      <xsd:simpleType>
        <xsd:restriction base="dms:Text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8edef-b07d-43dc-9d83-e6bd31d1fd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4fb0b06-1b94-48a2-931f-7c9484f31d64}" ma:internalName="TaxCatchAll" ma:showField="CatchAllData" ma:web="d778edef-b07d-43dc-9d83-e6bd31d1fd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14AEE0-9606-48D2-81FC-AC9CFFBD365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0bd6c925-5d90-4605-bd25-a6adffa91ce1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d778edef-b07d-43dc-9d83-e6bd31d1fd04"/>
  </ds:schemaRefs>
</ds:datastoreItem>
</file>

<file path=customXml/itemProps2.xml><?xml version="1.0" encoding="utf-8"?>
<ds:datastoreItem xmlns:ds="http://schemas.openxmlformats.org/officeDocument/2006/customXml" ds:itemID="{76FCA9E6-8772-45A5-90ED-1DA03B157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d6c925-5d90-4605-bd25-a6adffa91ce1"/>
    <ds:schemaRef ds:uri="d778edef-b07d-43dc-9d83-e6bd31d1fd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77A211-2013-44C7-95AE-2DC42F8055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1962</Words>
  <Application>Microsoft Office PowerPoint</Application>
  <PresentationFormat>Widescreen</PresentationFormat>
  <Paragraphs>231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Montserrat</vt:lpstr>
      <vt:lpstr>Montserrat ExtraBold</vt:lpstr>
      <vt:lpstr>Trade Gothic Next LT Pro</vt:lpstr>
      <vt:lpstr>Trade Gothic Next LT Pro Lt</vt:lpstr>
      <vt:lpstr>URW DIN SemiCond</vt:lpstr>
      <vt:lpstr>office theme</vt:lpstr>
      <vt:lpstr>Section 3 Training Community Development Block Grant (CDBG)</vt:lpstr>
      <vt:lpstr>CDBG Project Manager Timothy Parks</vt:lpstr>
      <vt:lpstr>PowerPoint Presentation</vt:lpstr>
      <vt:lpstr>Section 3 Applicability</vt:lpstr>
      <vt:lpstr> </vt:lpstr>
      <vt:lpstr>Section 3 Does Not Apply</vt:lpstr>
      <vt:lpstr>What is a Section 3 Worker? </vt:lpstr>
      <vt:lpstr>Section 3 Worker</vt:lpstr>
      <vt:lpstr>Targeted Section 3 Worker</vt:lpstr>
      <vt:lpstr>Project Area or Neighborhood</vt:lpstr>
      <vt:lpstr>Section 3 and Targeted Section 3 Workers</vt:lpstr>
      <vt:lpstr>Certifying Section 3 Worker Status</vt:lpstr>
      <vt:lpstr>Certifying Targeted Section 3 Worker Status</vt:lpstr>
      <vt:lpstr>Section 3 Business Concern</vt:lpstr>
      <vt:lpstr>PowerPoint Presentation</vt:lpstr>
      <vt:lpstr>Section 3 Benchmarks (Safe Harbor)</vt:lpstr>
      <vt:lpstr>Labor Hour Example</vt:lpstr>
      <vt:lpstr>Records to be Kept</vt:lpstr>
      <vt:lpstr>Qualitative Efforts</vt:lpstr>
      <vt:lpstr>Grantee Responsibilities</vt:lpstr>
      <vt:lpstr>Contractor Responsibilities</vt:lpstr>
      <vt:lpstr>Suggested Best Practices</vt:lpstr>
      <vt:lpstr>Monitoring by Commerce </vt:lpstr>
      <vt:lpstr>Important Highlights</vt:lpstr>
      <vt:lpstr>Resources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Parks [KDC]</dc:creator>
  <cp:lastModifiedBy>Tim Parks [KDC]</cp:lastModifiedBy>
  <cp:revision>2</cp:revision>
  <cp:lastPrinted>2023-06-29T13:19:42Z</cp:lastPrinted>
  <dcterms:created xsi:type="dcterms:W3CDTF">2023-02-02T21:09:24Z</dcterms:created>
  <dcterms:modified xsi:type="dcterms:W3CDTF">2024-02-23T15:08:07Z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0x0101006B8F03059D3EFB41B466EB45481B670D</vt:lpwstr>
  </property>
  <property fmtid="{D5CDD505-2E9C-101B-9397-08002B2CF9AE}" pid="3" name="MediaServiceImageTags">
    <vt:lpwstr/>
  </property>
</Properties>
</file>