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3" r:id="rId1"/>
    <p:sldMasterId id="2147483664" r:id="rId2"/>
    <p:sldMasterId id="2147483666" r:id="rId3"/>
  </p:sldMasterIdLst>
  <p:notesMasterIdLst>
    <p:notesMasterId r:id="rId9"/>
  </p:notesMasterIdLst>
  <p:sldIdLst>
    <p:sldId id="256" r:id="rId4"/>
    <p:sldId id="257" r:id="rId5"/>
    <p:sldId id="259" r:id="rId6"/>
    <p:sldId id="260" r:id="rId7"/>
    <p:sldId id="261" r:id="rId8"/>
  </p:sldIdLst>
  <p:sldSz cx="9144000" cy="5143500" type="screen16x9"/>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19FBD54-018A-4ED4-AA7A-E62DE3DBDCCB}">
  <a:tblStyle styleId="{119FBD54-018A-4ED4-AA7A-E62DE3DBDCC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8" d="100"/>
          <a:sy n="148" d="100"/>
        </p:scale>
        <p:origin x="543" y="60"/>
      </p:cViewPr>
      <p:guideLst>
        <p:guide orient="horz" pos="1620"/>
        <p:guide pos="2880"/>
      </p:guideLst>
    </p:cSldViewPr>
  </p:slideViewPr>
  <p:notesTextViewPr>
    <p:cViewPr>
      <p:scale>
        <a:sx n="1" d="1"/>
        <a:sy n="1" d="1"/>
      </p:scale>
      <p:origin x="0" y="0"/>
    </p:cViewPr>
  </p:notesTextViewPr>
  <p:notesViewPr>
    <p:cSldViewPr snapToGrid="0">
      <p:cViewPr varScale="1">
        <p:scale>
          <a:sx n="87" d="100"/>
          <a:sy n="87" d="100"/>
        </p:scale>
        <p:origin x="3789" y="5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8" name="Google Shape;68;gaaeb693375_4_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Notes Placeholder 2">
            <a:extLst>
              <a:ext uri="{FF2B5EF4-FFF2-40B4-BE49-F238E27FC236}">
                <a16:creationId xmlns:a16="http://schemas.microsoft.com/office/drawing/2014/main" id="{58D0EAA4-12C2-4381-A51D-60C243F632F4}"/>
              </a:ext>
            </a:extLst>
          </p:cNvPr>
          <p:cNvSpPr>
            <a:spLocks noGrp="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5" name="Google Shape;75;gaaeb693375_4_2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Notes Placeholder 2">
            <a:extLst>
              <a:ext uri="{FF2B5EF4-FFF2-40B4-BE49-F238E27FC236}">
                <a16:creationId xmlns:a16="http://schemas.microsoft.com/office/drawing/2014/main" id="{84431C8C-2FA0-441A-83F8-04A0D9C02AAD}"/>
              </a:ext>
            </a:extLst>
          </p:cNvPr>
          <p:cNvSpPr>
            <a:spLocks noGrp="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b5690bd8e8_5_4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465887" indent="-304121">
              <a:lnSpc>
                <a:spcPct val="115000"/>
              </a:lnSpc>
              <a:buClr>
                <a:schemeClr val="dk1"/>
              </a:buClr>
            </a:pPr>
            <a:r>
              <a:rPr lang="en" b="1">
                <a:solidFill>
                  <a:schemeClr val="dk1"/>
                </a:solidFill>
              </a:rPr>
              <a:t>SBDCs are here to help entrepreneurs start and existing businesses to grow.</a:t>
            </a:r>
            <a:endParaRPr b="1">
              <a:solidFill>
                <a:schemeClr val="dk1"/>
              </a:solidFill>
            </a:endParaRPr>
          </a:p>
          <a:p>
            <a:pPr marL="465887" indent="-304121">
              <a:lnSpc>
                <a:spcPct val="115000"/>
              </a:lnSpc>
              <a:buClr>
                <a:schemeClr val="dk1"/>
              </a:buClr>
            </a:pPr>
            <a:r>
              <a:rPr lang="en" b="1">
                <a:solidFill>
                  <a:schemeClr val="dk1"/>
                </a:solidFill>
              </a:rPr>
              <a:t>Given the breadth of who we serve, we need to be generalists, and our list of services is large.</a:t>
            </a:r>
            <a:endParaRPr b="1">
              <a:solidFill>
                <a:schemeClr val="dk1"/>
              </a:solidFill>
            </a:endParaRPr>
          </a:p>
          <a:p>
            <a:pPr marL="465887" indent="-304121">
              <a:lnSpc>
                <a:spcPct val="115000"/>
              </a:lnSpc>
              <a:buClr>
                <a:schemeClr val="dk1"/>
              </a:buClr>
            </a:pPr>
            <a:r>
              <a:rPr lang="en" b="1">
                <a:solidFill>
                  <a:schemeClr val="dk1"/>
                </a:solidFill>
              </a:rPr>
              <a:t>At our core we Listen- Tailor an approach – and Guide businesses to successful outcome, with everything from market research, strategy, capital formation and exit planning.</a:t>
            </a:r>
            <a:endParaRPr b="1">
              <a:solidFill>
                <a:schemeClr val="dk1"/>
              </a:solidFill>
            </a:endParaRPr>
          </a:p>
          <a:p>
            <a:pPr marL="465887" indent="-304121">
              <a:lnSpc>
                <a:spcPct val="115000"/>
              </a:lnSpc>
              <a:buClr>
                <a:schemeClr val="dk1"/>
              </a:buClr>
            </a:pPr>
            <a:r>
              <a:rPr lang="en" b="1">
                <a:solidFill>
                  <a:schemeClr val="dk1"/>
                </a:solidFill>
              </a:rPr>
              <a:t>We also realize that specialty services may be need for unique sectors of client base, like growth, international trade and tech commercialization, and based on trends we may further specialize into new sectors, even sectors like “managing your business during a pandemic”</a:t>
            </a:r>
            <a:endParaRPr b="1">
              <a:solidFill>
                <a:schemeClr val="dk1"/>
              </a:solidFill>
            </a:endParaRPr>
          </a:p>
          <a:p>
            <a:pPr marL="0" indent="0">
              <a:spcBef>
                <a:spcPts val="1223"/>
              </a:spcBef>
              <a:buNone/>
            </a:pPr>
            <a:r>
              <a:rPr lang="en" b="1">
                <a:solidFill>
                  <a:schemeClr val="dk1"/>
                </a:solidFill>
              </a:rPr>
              <a:t>JD Collins</a:t>
            </a:r>
            <a:endParaRPr b="1">
              <a:solidFill>
                <a:schemeClr val="dk1"/>
              </a:solidFill>
            </a:endParaRPr>
          </a:p>
          <a:p>
            <a:pPr marL="0" indent="0">
              <a:buNone/>
            </a:pPr>
            <a:r>
              <a:rPr lang="en">
                <a:solidFill>
                  <a:schemeClr val="dk1"/>
                </a:solidFill>
              </a:rPr>
              <a:t>State Director</a:t>
            </a:r>
            <a:endParaRPr>
              <a:solidFill>
                <a:schemeClr val="dk1"/>
              </a:solidFill>
            </a:endParaRPr>
          </a:p>
          <a:p>
            <a:pPr marL="0" indent="0">
              <a:buNone/>
            </a:pPr>
            <a:r>
              <a:rPr lang="en">
                <a:solidFill>
                  <a:schemeClr val="dk1"/>
                </a:solidFill>
              </a:rPr>
              <a:t>Michigan SBDC</a:t>
            </a:r>
            <a:endParaRPr b="1">
              <a:solidFill>
                <a:schemeClr val="dk1"/>
              </a:solidFill>
            </a:endParaRPr>
          </a:p>
        </p:txBody>
      </p:sp>
      <p:sp>
        <p:nvSpPr>
          <p:cNvPr id="88" name="Google Shape;88;gb5690bd8e8_5_4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b5690bd8e8_5_8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nSpc>
                <a:spcPct val="115000"/>
              </a:lnSpc>
              <a:spcAft>
                <a:spcPts val="1223"/>
              </a:spcAft>
              <a:buNone/>
            </a:pPr>
            <a:br>
              <a:rPr lang="en" b="1">
                <a:solidFill>
                  <a:schemeClr val="dk1"/>
                </a:solidFill>
              </a:rPr>
            </a:br>
            <a:r>
              <a:rPr lang="en" b="1">
                <a:solidFill>
                  <a:schemeClr val="dk1"/>
                </a:solidFill>
              </a:rPr>
              <a:t>JD Collins</a:t>
            </a:r>
            <a:br>
              <a:rPr lang="en" b="1">
                <a:solidFill>
                  <a:schemeClr val="dk1"/>
                </a:solidFill>
              </a:rPr>
            </a:br>
            <a:r>
              <a:rPr lang="en">
                <a:solidFill>
                  <a:schemeClr val="dk1"/>
                </a:solidFill>
              </a:rPr>
              <a:t>State Director</a:t>
            </a:r>
            <a:br>
              <a:rPr lang="en">
                <a:solidFill>
                  <a:schemeClr val="dk1"/>
                </a:solidFill>
              </a:rPr>
            </a:br>
            <a:r>
              <a:rPr lang="en">
                <a:solidFill>
                  <a:schemeClr val="dk1"/>
                </a:solidFill>
              </a:rPr>
              <a:t>Michigan SBDC</a:t>
            </a:r>
            <a:endParaRPr b="1">
              <a:solidFill>
                <a:schemeClr val="dk1"/>
              </a:solidFill>
            </a:endParaRPr>
          </a:p>
        </p:txBody>
      </p:sp>
      <p:sp>
        <p:nvSpPr>
          <p:cNvPr id="98" name="Google Shape;98;gb5690bd8e8_5_8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b5690bd8e8_5_8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nSpc>
                <a:spcPct val="115000"/>
              </a:lnSpc>
              <a:spcAft>
                <a:spcPts val="1223"/>
              </a:spcAft>
              <a:buNone/>
            </a:pPr>
            <a:br>
              <a:rPr lang="en" b="1">
                <a:solidFill>
                  <a:schemeClr val="dk1"/>
                </a:solidFill>
              </a:rPr>
            </a:br>
            <a:r>
              <a:rPr lang="en" b="1">
                <a:solidFill>
                  <a:schemeClr val="dk1"/>
                </a:solidFill>
              </a:rPr>
              <a:t>JD Collins</a:t>
            </a:r>
            <a:br>
              <a:rPr lang="en" b="1">
                <a:solidFill>
                  <a:schemeClr val="dk1"/>
                </a:solidFill>
              </a:rPr>
            </a:br>
            <a:r>
              <a:rPr lang="en">
                <a:solidFill>
                  <a:schemeClr val="dk1"/>
                </a:solidFill>
              </a:rPr>
              <a:t>State Director</a:t>
            </a:r>
            <a:br>
              <a:rPr lang="en">
                <a:solidFill>
                  <a:schemeClr val="dk1"/>
                </a:solidFill>
              </a:rPr>
            </a:br>
            <a:r>
              <a:rPr lang="en">
                <a:solidFill>
                  <a:schemeClr val="dk1"/>
                </a:solidFill>
              </a:rPr>
              <a:t>Michigan SBDC</a:t>
            </a:r>
            <a:endParaRPr b="1">
              <a:solidFill>
                <a:schemeClr val="dk1"/>
              </a:solidFill>
            </a:endParaRPr>
          </a:p>
        </p:txBody>
      </p:sp>
      <p:sp>
        <p:nvSpPr>
          <p:cNvPr id="98" name="Google Shape;98;gb5690bd8e8_5_8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2711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pening slide association">
  <p:cSld name="Opening slide association">
    <p:spTree>
      <p:nvGrpSpPr>
        <p:cNvPr id="1" name="Shape 53"/>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ody slide">
  <p:cSld name="Body slide">
    <p:spTree>
      <p:nvGrpSpPr>
        <p:cNvPr id="1" name="Shape 6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SzPts val="1100"/>
              <a:buNone/>
              <a:defRPr sz="33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100"/>
              <a:buNone/>
              <a:defRPr sz="33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100"/>
              <a:buNone/>
              <a:defRPr sz="33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100"/>
              <a:buNone/>
              <a:defRPr sz="33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100"/>
              <a:buNone/>
              <a:defRPr sz="33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100"/>
              <a:buNone/>
              <a:defRPr sz="33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100"/>
              <a:buNone/>
              <a:defRPr sz="33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100"/>
              <a:buNone/>
              <a:defRPr sz="33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100"/>
              <a:buNone/>
              <a:defRPr sz="3300" b="0" i="0" u="none" strike="noStrike" cap="none">
                <a:solidFill>
                  <a:schemeClr val="dk1"/>
                </a:solidFill>
                <a:latin typeface="Calibri"/>
                <a:ea typeface="Calibri"/>
                <a:cs typeface="Calibri"/>
                <a:sym typeface="Calibri"/>
              </a:defRPr>
            </a:lvl9pPr>
          </a:lstStyle>
          <a:p>
            <a:endParaRPr/>
          </a:p>
        </p:txBody>
      </p:sp>
      <p:sp>
        <p:nvSpPr>
          <p:cNvPr id="52" name="Google Shape;52;p13"/>
          <p:cNvSpPr txBox="1">
            <a:spLocks noGrp="1"/>
          </p:cNvSpPr>
          <p:nvPr>
            <p:ph type="body" idx="1"/>
          </p:nvPr>
        </p:nvSpPr>
        <p:spPr>
          <a:xfrm>
            <a:off x="628650" y="1369219"/>
            <a:ext cx="7886700" cy="3263503"/>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
        <p:cNvGrpSpPr/>
        <p:nvPr/>
      </p:nvGrpSpPr>
      <p:grpSpPr>
        <a:xfrm>
          <a:off x="0" y="0"/>
          <a:ext cx="0" cy="0"/>
          <a:chOff x="0" y="0"/>
          <a:chExt cx="0" cy="0"/>
        </a:xfrm>
      </p:grpSpPr>
      <p:sp>
        <p:nvSpPr>
          <p:cNvPr id="59" name="Google Shape;59;p1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SzPts val="1100"/>
              <a:buNone/>
              <a:defRPr sz="33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100"/>
              <a:buNone/>
              <a:defRPr sz="33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100"/>
              <a:buNone/>
              <a:defRPr sz="33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100"/>
              <a:buNone/>
              <a:defRPr sz="33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100"/>
              <a:buNone/>
              <a:defRPr sz="33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100"/>
              <a:buNone/>
              <a:defRPr sz="33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100"/>
              <a:buNone/>
              <a:defRPr sz="33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100"/>
              <a:buNone/>
              <a:defRPr sz="33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100"/>
              <a:buNone/>
              <a:defRPr sz="3300" b="0" i="0" u="none" strike="noStrike" cap="none">
                <a:solidFill>
                  <a:schemeClr val="dk1"/>
                </a:solidFill>
                <a:latin typeface="Calibri"/>
                <a:ea typeface="Calibri"/>
                <a:cs typeface="Calibri"/>
                <a:sym typeface="Calibri"/>
              </a:defRPr>
            </a:lvl9pPr>
          </a:lstStyle>
          <a:p>
            <a:endParaRPr/>
          </a:p>
        </p:txBody>
      </p:sp>
      <p:sp>
        <p:nvSpPr>
          <p:cNvPr id="60" name="Google Shape;60;p17"/>
          <p:cNvSpPr txBox="1">
            <a:spLocks noGrp="1"/>
          </p:cNvSpPr>
          <p:nvPr>
            <p:ph type="body" idx="1"/>
          </p:nvPr>
        </p:nvSpPr>
        <p:spPr>
          <a:xfrm>
            <a:off x="628650" y="1369219"/>
            <a:ext cx="7886700" cy="3263503"/>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hyperlink" Target="https://www.linkedin.com/company/sbdckansas/mycompany/"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hyperlink" Target="https://twitter.com/sbdckansas" TargetMode="External"/><Relationship Id="rId5" Type="http://schemas.openxmlformats.org/officeDocument/2006/relationships/hyperlink" Target="https://www.facebook.com/sbdckansas/" TargetMode="External"/><Relationship Id="rId4" Type="http://schemas.openxmlformats.org/officeDocument/2006/relationships/hyperlink" Target="mailto:info@ksbdc.n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3034D4A6-3D73-451C-B402-E3118BB8D1C8}"/>
              </a:ext>
            </a:extLst>
          </p:cNvPr>
          <p:cNvPicPr>
            <a:picLocks noChangeAspect="1"/>
          </p:cNvPicPr>
          <p:nvPr/>
        </p:nvPicPr>
        <p:blipFill>
          <a:blip r:embed="rId3"/>
          <a:stretch>
            <a:fillRect/>
          </a:stretch>
        </p:blipFill>
        <p:spPr>
          <a:xfrm>
            <a:off x="1671072" y="1759160"/>
            <a:ext cx="2671541" cy="162517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2" name="Picture 1">
            <a:extLst>
              <a:ext uri="{FF2B5EF4-FFF2-40B4-BE49-F238E27FC236}">
                <a16:creationId xmlns:a16="http://schemas.microsoft.com/office/drawing/2014/main" id="{E7683CEE-9831-4774-9014-0CE750F3BCF2}"/>
              </a:ext>
            </a:extLst>
          </p:cNvPr>
          <p:cNvPicPr>
            <a:picLocks noChangeAspect="1"/>
          </p:cNvPicPr>
          <p:nvPr/>
        </p:nvPicPr>
        <p:blipFill>
          <a:blip r:embed="rId3"/>
          <a:stretch>
            <a:fillRect/>
          </a:stretch>
        </p:blipFill>
        <p:spPr>
          <a:xfrm>
            <a:off x="234166" y="443300"/>
            <a:ext cx="6181770" cy="3286149"/>
          </a:xfrm>
          <a:prstGeom prst="rect">
            <a:avLst/>
          </a:prstGeom>
        </p:spPr>
      </p:pic>
      <p:pic>
        <p:nvPicPr>
          <p:cNvPr id="4" name="Picture 3">
            <a:extLst>
              <a:ext uri="{FF2B5EF4-FFF2-40B4-BE49-F238E27FC236}">
                <a16:creationId xmlns:a16="http://schemas.microsoft.com/office/drawing/2014/main" id="{E3FC0A99-C15A-4835-805B-E1536A09E457}"/>
              </a:ext>
            </a:extLst>
          </p:cNvPr>
          <p:cNvPicPr>
            <a:picLocks noChangeAspect="1"/>
          </p:cNvPicPr>
          <p:nvPr/>
        </p:nvPicPr>
        <p:blipFill>
          <a:blip r:embed="rId4"/>
          <a:stretch>
            <a:fillRect/>
          </a:stretch>
        </p:blipFill>
        <p:spPr>
          <a:xfrm>
            <a:off x="5818950" y="920839"/>
            <a:ext cx="3141005" cy="237716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4"/>
          <p:cNvSpPr txBox="1"/>
          <p:nvPr/>
        </p:nvSpPr>
        <p:spPr>
          <a:xfrm>
            <a:off x="3078900" y="1113775"/>
            <a:ext cx="2943000" cy="5068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350">
                <a:solidFill>
                  <a:srgbClr val="002D62"/>
                </a:solidFill>
                <a:latin typeface="Open Sans"/>
                <a:ea typeface="Open Sans"/>
                <a:cs typeface="Open Sans"/>
                <a:sym typeface="Open Sans"/>
              </a:rPr>
              <a:t>Start-Up Assistance </a:t>
            </a:r>
            <a:endParaRPr sz="1350">
              <a:solidFill>
                <a:srgbClr val="002D62"/>
              </a:solidFill>
              <a:latin typeface="Open Sans"/>
              <a:ea typeface="Open Sans"/>
              <a:cs typeface="Open Sans"/>
              <a:sym typeface="Open Sans"/>
            </a:endParaRPr>
          </a:p>
          <a:p>
            <a:pPr marL="0" marR="0" lvl="0" indent="0" algn="l" rtl="0">
              <a:lnSpc>
                <a:spcPct val="115000"/>
              </a:lnSpc>
              <a:spcBef>
                <a:spcPts val="0"/>
              </a:spcBef>
              <a:spcAft>
                <a:spcPts val="0"/>
              </a:spcAft>
              <a:buNone/>
            </a:pPr>
            <a:r>
              <a:rPr lang="en" sz="1350">
                <a:solidFill>
                  <a:srgbClr val="002D62"/>
                </a:solidFill>
                <a:latin typeface="Open Sans"/>
                <a:ea typeface="Open Sans"/>
                <a:cs typeface="Open Sans"/>
                <a:sym typeface="Open Sans"/>
              </a:rPr>
              <a:t>Tax Planning</a:t>
            </a:r>
            <a:endParaRPr sz="1350">
              <a:solidFill>
                <a:srgbClr val="002D62"/>
              </a:solidFill>
              <a:latin typeface="Open Sans"/>
              <a:ea typeface="Open Sans"/>
              <a:cs typeface="Open Sans"/>
              <a:sym typeface="Open Sans"/>
            </a:endParaRPr>
          </a:p>
          <a:p>
            <a:pPr marL="0" marR="0" lvl="0" indent="0" algn="l" rtl="0">
              <a:lnSpc>
                <a:spcPct val="115000"/>
              </a:lnSpc>
              <a:spcBef>
                <a:spcPts val="0"/>
              </a:spcBef>
              <a:spcAft>
                <a:spcPts val="0"/>
              </a:spcAft>
              <a:buNone/>
            </a:pPr>
            <a:r>
              <a:rPr lang="en" sz="1350">
                <a:solidFill>
                  <a:srgbClr val="002D62"/>
                </a:solidFill>
                <a:latin typeface="Open Sans"/>
                <a:ea typeface="Open Sans"/>
                <a:cs typeface="Open Sans"/>
                <a:sym typeface="Open Sans"/>
              </a:rPr>
              <a:t>Technology/Computers </a:t>
            </a:r>
            <a:endParaRPr sz="1350">
              <a:solidFill>
                <a:srgbClr val="002D62"/>
              </a:solidFill>
              <a:latin typeface="Open Sans"/>
              <a:ea typeface="Open Sans"/>
              <a:cs typeface="Open Sans"/>
              <a:sym typeface="Open Sans"/>
            </a:endParaRPr>
          </a:p>
          <a:p>
            <a:pPr marL="0" marR="0" lvl="0" indent="0" algn="l" rtl="0">
              <a:lnSpc>
                <a:spcPct val="115000"/>
              </a:lnSpc>
              <a:spcBef>
                <a:spcPts val="0"/>
              </a:spcBef>
              <a:spcAft>
                <a:spcPts val="0"/>
              </a:spcAft>
              <a:buNone/>
            </a:pPr>
            <a:r>
              <a:rPr lang="en" sz="1350">
                <a:solidFill>
                  <a:srgbClr val="002D62"/>
                </a:solidFill>
                <a:latin typeface="Open Sans"/>
                <a:ea typeface="Open Sans"/>
                <a:cs typeface="Open Sans"/>
                <a:sym typeface="Open Sans"/>
              </a:rPr>
              <a:t>Market Research</a:t>
            </a:r>
            <a:endParaRPr sz="1350">
              <a:solidFill>
                <a:srgbClr val="002D62"/>
              </a:solidFill>
              <a:latin typeface="Open Sans"/>
              <a:ea typeface="Open Sans"/>
              <a:cs typeface="Open Sans"/>
              <a:sym typeface="Open Sans"/>
            </a:endParaRPr>
          </a:p>
          <a:p>
            <a:pPr marL="0" marR="0" lvl="0" indent="0" algn="l" rtl="0">
              <a:lnSpc>
                <a:spcPct val="115000"/>
              </a:lnSpc>
              <a:spcBef>
                <a:spcPts val="0"/>
              </a:spcBef>
              <a:spcAft>
                <a:spcPts val="0"/>
              </a:spcAft>
              <a:buNone/>
            </a:pPr>
            <a:r>
              <a:rPr lang="en" sz="1350">
                <a:solidFill>
                  <a:srgbClr val="002D62"/>
                </a:solidFill>
                <a:latin typeface="Open Sans"/>
                <a:ea typeface="Open Sans"/>
                <a:cs typeface="Open Sans"/>
                <a:sym typeface="Open Sans"/>
              </a:rPr>
              <a:t>Search Engine Optimization (SEO) Analysis	</a:t>
            </a:r>
            <a:endParaRPr sz="1350">
              <a:solidFill>
                <a:srgbClr val="002D62"/>
              </a:solidFill>
              <a:latin typeface="Open Sans"/>
              <a:ea typeface="Open Sans"/>
              <a:cs typeface="Open Sans"/>
              <a:sym typeface="Open Sans"/>
            </a:endParaRPr>
          </a:p>
          <a:p>
            <a:pPr marL="0" marR="0" lvl="0" indent="0" algn="l" rtl="0">
              <a:lnSpc>
                <a:spcPct val="115000"/>
              </a:lnSpc>
              <a:spcBef>
                <a:spcPts val="0"/>
              </a:spcBef>
              <a:spcAft>
                <a:spcPts val="0"/>
              </a:spcAft>
              <a:buNone/>
            </a:pPr>
            <a:r>
              <a:rPr lang="en" sz="1350">
                <a:solidFill>
                  <a:srgbClr val="002D62"/>
                </a:solidFill>
                <a:latin typeface="Open Sans"/>
                <a:ea typeface="Open Sans"/>
                <a:cs typeface="Open Sans"/>
                <a:sym typeface="Open Sans"/>
              </a:rPr>
              <a:t>Export Strategy </a:t>
            </a:r>
            <a:endParaRPr sz="1350">
              <a:solidFill>
                <a:srgbClr val="002D62"/>
              </a:solidFill>
              <a:latin typeface="Open Sans"/>
              <a:ea typeface="Open Sans"/>
              <a:cs typeface="Open Sans"/>
              <a:sym typeface="Open Sans"/>
            </a:endParaRPr>
          </a:p>
          <a:p>
            <a:pPr marL="0" marR="0" lvl="0" indent="0" algn="l" rtl="0">
              <a:lnSpc>
                <a:spcPct val="115000"/>
              </a:lnSpc>
              <a:spcBef>
                <a:spcPts val="0"/>
              </a:spcBef>
              <a:spcAft>
                <a:spcPts val="0"/>
              </a:spcAft>
              <a:buNone/>
            </a:pPr>
            <a:r>
              <a:rPr lang="en" sz="1350">
                <a:solidFill>
                  <a:srgbClr val="002D62"/>
                </a:solidFill>
                <a:latin typeface="Open Sans"/>
                <a:ea typeface="Open Sans"/>
                <a:cs typeface="Open Sans"/>
                <a:sym typeface="Open Sans"/>
              </a:rPr>
              <a:t>Transition Planning  </a:t>
            </a:r>
            <a:endParaRPr sz="1350">
              <a:solidFill>
                <a:srgbClr val="002D62"/>
              </a:solidFill>
              <a:latin typeface="Open Sans"/>
              <a:ea typeface="Open Sans"/>
              <a:cs typeface="Open Sans"/>
              <a:sym typeface="Open Sans"/>
            </a:endParaRPr>
          </a:p>
          <a:p>
            <a:pPr marL="0" marR="0" lvl="0" indent="0" algn="l" rtl="0">
              <a:lnSpc>
                <a:spcPct val="115000"/>
              </a:lnSpc>
              <a:spcBef>
                <a:spcPts val="0"/>
              </a:spcBef>
              <a:spcAft>
                <a:spcPts val="0"/>
              </a:spcAft>
              <a:buNone/>
            </a:pPr>
            <a:r>
              <a:rPr lang="en" sz="1350">
                <a:solidFill>
                  <a:srgbClr val="002D62"/>
                </a:solidFill>
                <a:latin typeface="Open Sans"/>
                <a:ea typeface="Open Sans"/>
                <a:cs typeface="Open Sans"/>
                <a:sym typeface="Open Sans"/>
              </a:rPr>
              <a:t>Business Plan Development Financial Management</a:t>
            </a:r>
            <a:endParaRPr sz="1350">
              <a:solidFill>
                <a:srgbClr val="002D62"/>
              </a:solidFill>
              <a:latin typeface="Open Sans"/>
              <a:ea typeface="Open Sans"/>
              <a:cs typeface="Open Sans"/>
              <a:sym typeface="Open Sans"/>
            </a:endParaRPr>
          </a:p>
          <a:p>
            <a:pPr marL="0" marR="0" lvl="0" indent="0" algn="l" rtl="0">
              <a:lnSpc>
                <a:spcPct val="115000"/>
              </a:lnSpc>
              <a:spcBef>
                <a:spcPts val="0"/>
              </a:spcBef>
              <a:spcAft>
                <a:spcPts val="0"/>
              </a:spcAft>
              <a:buNone/>
            </a:pPr>
            <a:r>
              <a:rPr lang="en" sz="1350">
                <a:solidFill>
                  <a:srgbClr val="002D62"/>
                </a:solidFill>
                <a:latin typeface="Open Sans"/>
                <a:ea typeface="Open Sans"/>
                <a:cs typeface="Open Sans"/>
                <a:sym typeface="Open Sans"/>
              </a:rPr>
              <a:t>Marketing Strategy</a:t>
            </a:r>
            <a:endParaRPr sz="1350">
              <a:solidFill>
                <a:srgbClr val="002D62"/>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 sz="1300">
                <a:solidFill>
                  <a:srgbClr val="002D62"/>
                </a:solidFill>
                <a:latin typeface="Open Sans"/>
                <a:ea typeface="Open Sans"/>
                <a:cs typeface="Open Sans"/>
                <a:sym typeface="Open Sans"/>
              </a:rPr>
              <a:t>In-Person Training Workshops</a:t>
            </a:r>
            <a:endParaRPr sz="1300">
              <a:solidFill>
                <a:srgbClr val="002D62"/>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 sz="1300">
                <a:solidFill>
                  <a:srgbClr val="002D62"/>
                </a:solidFill>
                <a:latin typeface="Open Sans"/>
                <a:ea typeface="Open Sans"/>
                <a:cs typeface="Open Sans"/>
                <a:sym typeface="Open Sans"/>
              </a:rPr>
              <a:t>Live Online Training </a:t>
            </a:r>
            <a:endParaRPr sz="1300">
              <a:solidFill>
                <a:srgbClr val="002D62"/>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 sz="1300">
                <a:solidFill>
                  <a:srgbClr val="002D62"/>
                </a:solidFill>
                <a:latin typeface="Open Sans"/>
                <a:ea typeface="Open Sans"/>
                <a:cs typeface="Open Sans"/>
                <a:sym typeface="Open Sans"/>
              </a:rPr>
              <a:t>On-Demand Online Training </a:t>
            </a:r>
            <a:endParaRPr sz="1300">
              <a:solidFill>
                <a:srgbClr val="002D62"/>
              </a:solidFill>
              <a:latin typeface="Open Sans"/>
              <a:ea typeface="Open Sans"/>
              <a:cs typeface="Open Sans"/>
              <a:sym typeface="Open Sans"/>
            </a:endParaRPr>
          </a:p>
          <a:p>
            <a:pPr marL="0" marR="0" lvl="0" indent="0" algn="l" rtl="0">
              <a:lnSpc>
                <a:spcPct val="115000"/>
              </a:lnSpc>
              <a:spcBef>
                <a:spcPts val="0"/>
              </a:spcBef>
              <a:spcAft>
                <a:spcPts val="0"/>
              </a:spcAft>
              <a:buNone/>
            </a:pPr>
            <a:endParaRPr sz="1550">
              <a:solidFill>
                <a:srgbClr val="666666"/>
              </a:solidFill>
              <a:latin typeface="Helvetica Neue"/>
              <a:ea typeface="Helvetica Neue"/>
              <a:cs typeface="Helvetica Neue"/>
              <a:sym typeface="Helvetica Neue"/>
            </a:endParaRPr>
          </a:p>
        </p:txBody>
      </p:sp>
      <p:sp>
        <p:nvSpPr>
          <p:cNvPr id="91" name="Google Shape;91;p24"/>
          <p:cNvSpPr txBox="1"/>
          <p:nvPr/>
        </p:nvSpPr>
        <p:spPr>
          <a:xfrm>
            <a:off x="6358300" y="1026800"/>
            <a:ext cx="2491200" cy="2492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350">
                <a:solidFill>
                  <a:srgbClr val="002D62"/>
                </a:solidFill>
                <a:latin typeface="Open Sans"/>
                <a:ea typeface="Open Sans"/>
                <a:cs typeface="Open Sans"/>
                <a:sym typeface="Open Sans"/>
              </a:rPr>
              <a:t>Technology Roadmapping </a:t>
            </a:r>
            <a:endParaRPr sz="1350">
              <a:solidFill>
                <a:srgbClr val="002D62"/>
              </a:solidFill>
              <a:latin typeface="Open Sans"/>
              <a:ea typeface="Open Sans"/>
              <a:cs typeface="Open Sans"/>
              <a:sym typeface="Open Sans"/>
            </a:endParaRPr>
          </a:p>
          <a:p>
            <a:pPr marL="0" marR="0" lvl="0" indent="0" algn="l" rtl="0">
              <a:lnSpc>
                <a:spcPct val="115000"/>
              </a:lnSpc>
              <a:spcBef>
                <a:spcPts val="0"/>
              </a:spcBef>
              <a:spcAft>
                <a:spcPts val="0"/>
              </a:spcAft>
              <a:buNone/>
            </a:pPr>
            <a:r>
              <a:rPr lang="en" sz="1350">
                <a:solidFill>
                  <a:srgbClr val="002D62"/>
                </a:solidFill>
                <a:latin typeface="Open Sans"/>
                <a:ea typeface="Open Sans"/>
                <a:cs typeface="Open Sans"/>
                <a:sym typeface="Open Sans"/>
              </a:rPr>
              <a:t>Investor Readiness </a:t>
            </a:r>
            <a:endParaRPr sz="1350">
              <a:solidFill>
                <a:srgbClr val="002D62"/>
              </a:solidFill>
              <a:latin typeface="Open Sans"/>
              <a:ea typeface="Open Sans"/>
              <a:cs typeface="Open Sans"/>
              <a:sym typeface="Open Sans"/>
            </a:endParaRPr>
          </a:p>
          <a:p>
            <a:pPr marL="0" marR="0" lvl="0" indent="0" algn="l" rtl="0">
              <a:lnSpc>
                <a:spcPct val="115000"/>
              </a:lnSpc>
              <a:spcBef>
                <a:spcPts val="0"/>
              </a:spcBef>
              <a:spcAft>
                <a:spcPts val="0"/>
              </a:spcAft>
              <a:buNone/>
            </a:pPr>
            <a:r>
              <a:rPr lang="en" sz="1350">
                <a:solidFill>
                  <a:srgbClr val="002D62"/>
                </a:solidFill>
                <a:latin typeface="Open Sans"/>
                <a:ea typeface="Open Sans"/>
                <a:cs typeface="Open Sans"/>
                <a:sym typeface="Open Sans"/>
              </a:rPr>
              <a:t>Commercialization Strategy </a:t>
            </a:r>
            <a:endParaRPr sz="1350">
              <a:solidFill>
                <a:srgbClr val="002D62"/>
              </a:solidFill>
              <a:latin typeface="Open Sans"/>
              <a:ea typeface="Open Sans"/>
              <a:cs typeface="Open Sans"/>
              <a:sym typeface="Open Sans"/>
            </a:endParaRPr>
          </a:p>
          <a:p>
            <a:pPr marL="0" marR="0" lvl="0" indent="0" algn="l" rtl="0">
              <a:lnSpc>
                <a:spcPct val="115000"/>
              </a:lnSpc>
              <a:spcBef>
                <a:spcPts val="0"/>
              </a:spcBef>
              <a:spcAft>
                <a:spcPts val="0"/>
              </a:spcAft>
              <a:buNone/>
            </a:pPr>
            <a:r>
              <a:rPr lang="en" sz="1350">
                <a:solidFill>
                  <a:srgbClr val="002D62"/>
                </a:solidFill>
                <a:latin typeface="Open Sans"/>
                <a:ea typeface="Open Sans"/>
                <a:cs typeface="Open Sans"/>
                <a:sym typeface="Open Sans"/>
              </a:rPr>
              <a:t>Business Accelerator Fund </a:t>
            </a:r>
            <a:endParaRPr sz="1350">
              <a:solidFill>
                <a:srgbClr val="002D62"/>
              </a:solidFill>
              <a:latin typeface="Open Sans"/>
              <a:ea typeface="Open Sans"/>
              <a:cs typeface="Open Sans"/>
              <a:sym typeface="Open Sans"/>
            </a:endParaRPr>
          </a:p>
          <a:p>
            <a:pPr marL="0" marR="0" lvl="0" indent="0" algn="l" rtl="0">
              <a:lnSpc>
                <a:spcPct val="115000"/>
              </a:lnSpc>
              <a:spcBef>
                <a:spcPts val="0"/>
              </a:spcBef>
              <a:spcAft>
                <a:spcPts val="0"/>
              </a:spcAft>
              <a:buNone/>
            </a:pPr>
            <a:r>
              <a:rPr lang="en" sz="1350">
                <a:solidFill>
                  <a:srgbClr val="002D62"/>
                </a:solidFill>
                <a:latin typeface="Open Sans"/>
                <a:ea typeface="Open Sans"/>
                <a:cs typeface="Open Sans"/>
                <a:sym typeface="Open Sans"/>
              </a:rPr>
              <a:t>Emerging Technology Fund </a:t>
            </a:r>
            <a:endParaRPr sz="1350">
              <a:solidFill>
                <a:srgbClr val="002D62"/>
              </a:solidFill>
              <a:latin typeface="Open Sans"/>
              <a:ea typeface="Open Sans"/>
              <a:cs typeface="Open Sans"/>
              <a:sym typeface="Open Sans"/>
            </a:endParaRPr>
          </a:p>
          <a:p>
            <a:pPr marL="0" marR="0" lvl="0" indent="0" algn="l" rtl="0">
              <a:lnSpc>
                <a:spcPct val="115000"/>
              </a:lnSpc>
              <a:spcBef>
                <a:spcPts val="0"/>
              </a:spcBef>
              <a:spcAft>
                <a:spcPts val="0"/>
              </a:spcAft>
              <a:buNone/>
            </a:pPr>
            <a:r>
              <a:rPr lang="en" sz="1350">
                <a:solidFill>
                  <a:srgbClr val="002D62"/>
                </a:solidFill>
                <a:latin typeface="Open Sans"/>
                <a:ea typeface="Open Sans"/>
                <a:cs typeface="Open Sans"/>
                <a:sym typeface="Open Sans"/>
              </a:rPr>
              <a:t>SBIR/STTR Proposal Review  </a:t>
            </a:r>
            <a:endParaRPr sz="1350">
              <a:solidFill>
                <a:srgbClr val="002D62"/>
              </a:solidFill>
              <a:latin typeface="Open Sans"/>
              <a:ea typeface="Open Sans"/>
              <a:cs typeface="Open Sans"/>
              <a:sym typeface="Open Sans"/>
            </a:endParaRPr>
          </a:p>
          <a:p>
            <a:pPr marL="0" marR="0" lvl="0" indent="0" algn="l" rtl="0">
              <a:lnSpc>
                <a:spcPct val="115000"/>
              </a:lnSpc>
              <a:spcBef>
                <a:spcPts val="0"/>
              </a:spcBef>
              <a:spcAft>
                <a:spcPts val="0"/>
              </a:spcAft>
              <a:buNone/>
            </a:pPr>
            <a:r>
              <a:rPr lang="en" sz="1350">
                <a:solidFill>
                  <a:srgbClr val="002D62"/>
                </a:solidFill>
                <a:latin typeface="Open Sans"/>
                <a:ea typeface="Open Sans"/>
                <a:cs typeface="Open Sans"/>
                <a:sym typeface="Open Sans"/>
              </a:rPr>
              <a:t>Cybersecurity </a:t>
            </a:r>
            <a:endParaRPr sz="1350">
              <a:solidFill>
                <a:srgbClr val="002D62"/>
              </a:solidFill>
              <a:latin typeface="Open Sans"/>
              <a:ea typeface="Open Sans"/>
              <a:cs typeface="Open Sans"/>
              <a:sym typeface="Open Sans"/>
            </a:endParaRPr>
          </a:p>
          <a:p>
            <a:pPr marL="0" lvl="0" indent="0" algn="l" rtl="0">
              <a:lnSpc>
                <a:spcPct val="115000"/>
              </a:lnSpc>
              <a:spcBef>
                <a:spcPts val="0"/>
              </a:spcBef>
              <a:spcAft>
                <a:spcPts val="0"/>
              </a:spcAft>
              <a:buNone/>
            </a:pPr>
            <a:r>
              <a:rPr lang="en" sz="1350">
                <a:solidFill>
                  <a:srgbClr val="002D62"/>
                </a:solidFill>
                <a:latin typeface="Open Sans"/>
                <a:ea typeface="Open Sans"/>
                <a:cs typeface="Open Sans"/>
                <a:sym typeface="Open Sans"/>
              </a:rPr>
              <a:t>Loan Package Development</a:t>
            </a:r>
            <a:endParaRPr sz="1350">
              <a:solidFill>
                <a:srgbClr val="002D62"/>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550">
              <a:solidFill>
                <a:srgbClr val="666666"/>
              </a:solidFill>
              <a:latin typeface="Helvetica Neue"/>
              <a:ea typeface="Helvetica Neue"/>
              <a:cs typeface="Helvetica Neue"/>
              <a:sym typeface="Helvetica Neue"/>
            </a:endParaRPr>
          </a:p>
          <a:p>
            <a:pPr marL="0" lvl="0" indent="0" algn="l" rtl="0">
              <a:spcBef>
                <a:spcPts val="0"/>
              </a:spcBef>
              <a:spcAft>
                <a:spcPts val="0"/>
              </a:spcAft>
              <a:buNone/>
            </a:pPr>
            <a:endParaRPr sz="1550"/>
          </a:p>
        </p:txBody>
      </p:sp>
      <p:sp>
        <p:nvSpPr>
          <p:cNvPr id="92" name="Google Shape;92;p24"/>
          <p:cNvSpPr txBox="1"/>
          <p:nvPr/>
        </p:nvSpPr>
        <p:spPr>
          <a:xfrm>
            <a:off x="144300" y="1073200"/>
            <a:ext cx="2943000" cy="42549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350">
                <a:solidFill>
                  <a:srgbClr val="002D62"/>
                </a:solidFill>
                <a:latin typeface="Open Sans"/>
                <a:ea typeface="Open Sans"/>
                <a:cs typeface="Open Sans"/>
                <a:sym typeface="Open Sans"/>
              </a:rPr>
              <a:t>Business Consulting </a:t>
            </a:r>
            <a:endParaRPr sz="1350">
              <a:solidFill>
                <a:srgbClr val="002D62"/>
              </a:solidFill>
              <a:latin typeface="Open Sans"/>
              <a:ea typeface="Open Sans"/>
              <a:cs typeface="Open Sans"/>
              <a:sym typeface="Open Sans"/>
            </a:endParaRPr>
          </a:p>
          <a:p>
            <a:pPr marL="0" marR="0" lvl="0" indent="0" algn="l" rtl="0">
              <a:lnSpc>
                <a:spcPct val="115000"/>
              </a:lnSpc>
              <a:spcBef>
                <a:spcPts val="0"/>
              </a:spcBef>
              <a:spcAft>
                <a:spcPts val="0"/>
              </a:spcAft>
              <a:buNone/>
            </a:pPr>
            <a:r>
              <a:rPr lang="en" sz="1350">
                <a:solidFill>
                  <a:srgbClr val="002D62"/>
                </a:solidFill>
                <a:latin typeface="Open Sans"/>
                <a:ea typeface="Open Sans"/>
                <a:cs typeface="Open Sans"/>
                <a:sym typeface="Open Sans"/>
              </a:rPr>
              <a:t>Accounting</a:t>
            </a:r>
            <a:endParaRPr sz="1350">
              <a:solidFill>
                <a:srgbClr val="002D62"/>
              </a:solidFill>
              <a:latin typeface="Open Sans"/>
              <a:ea typeface="Open Sans"/>
              <a:cs typeface="Open Sans"/>
              <a:sym typeface="Open Sans"/>
            </a:endParaRPr>
          </a:p>
          <a:p>
            <a:pPr marL="0" marR="0" lvl="0" indent="0" algn="l" rtl="0">
              <a:lnSpc>
                <a:spcPct val="115000"/>
              </a:lnSpc>
              <a:spcBef>
                <a:spcPts val="0"/>
              </a:spcBef>
              <a:spcAft>
                <a:spcPts val="0"/>
              </a:spcAft>
              <a:buNone/>
            </a:pPr>
            <a:r>
              <a:rPr lang="en" sz="1350">
                <a:solidFill>
                  <a:srgbClr val="002D62"/>
                </a:solidFill>
                <a:latin typeface="Open Sans"/>
                <a:ea typeface="Open Sans"/>
                <a:cs typeface="Open Sans"/>
                <a:sym typeface="Open Sans"/>
              </a:rPr>
              <a:t>Budget Planning </a:t>
            </a:r>
            <a:endParaRPr sz="1350">
              <a:solidFill>
                <a:srgbClr val="002D62"/>
              </a:solidFill>
              <a:latin typeface="Open Sans"/>
              <a:ea typeface="Open Sans"/>
              <a:cs typeface="Open Sans"/>
              <a:sym typeface="Open Sans"/>
            </a:endParaRPr>
          </a:p>
          <a:p>
            <a:pPr marL="0" marR="0" lvl="0" indent="0" algn="l" rtl="0">
              <a:lnSpc>
                <a:spcPct val="115000"/>
              </a:lnSpc>
              <a:spcBef>
                <a:spcPts val="0"/>
              </a:spcBef>
              <a:spcAft>
                <a:spcPts val="0"/>
              </a:spcAft>
              <a:buNone/>
            </a:pPr>
            <a:r>
              <a:rPr lang="en" sz="1350">
                <a:solidFill>
                  <a:srgbClr val="002D62"/>
                </a:solidFill>
                <a:latin typeface="Open Sans"/>
                <a:ea typeface="Open Sans"/>
                <a:cs typeface="Open Sans"/>
                <a:sym typeface="Open Sans"/>
              </a:rPr>
              <a:t>Buy/Sell a Business </a:t>
            </a:r>
            <a:endParaRPr sz="1350">
              <a:solidFill>
                <a:srgbClr val="002D62"/>
              </a:solidFill>
              <a:latin typeface="Open Sans"/>
              <a:ea typeface="Open Sans"/>
              <a:cs typeface="Open Sans"/>
              <a:sym typeface="Open Sans"/>
            </a:endParaRPr>
          </a:p>
          <a:p>
            <a:pPr marL="0" marR="0" lvl="0" indent="0" algn="l" rtl="0">
              <a:lnSpc>
                <a:spcPct val="115000"/>
              </a:lnSpc>
              <a:spcBef>
                <a:spcPts val="0"/>
              </a:spcBef>
              <a:spcAft>
                <a:spcPts val="0"/>
              </a:spcAft>
              <a:buNone/>
            </a:pPr>
            <a:r>
              <a:rPr lang="en" sz="1350">
                <a:solidFill>
                  <a:srgbClr val="002D62"/>
                </a:solidFill>
                <a:latin typeface="Open Sans"/>
                <a:ea typeface="Open Sans"/>
                <a:cs typeface="Open Sans"/>
                <a:sym typeface="Open Sans"/>
              </a:rPr>
              <a:t>Cash Flow Management </a:t>
            </a:r>
            <a:endParaRPr sz="1350">
              <a:solidFill>
                <a:srgbClr val="002D62"/>
              </a:solidFill>
              <a:latin typeface="Open Sans"/>
              <a:ea typeface="Open Sans"/>
              <a:cs typeface="Open Sans"/>
              <a:sym typeface="Open Sans"/>
            </a:endParaRPr>
          </a:p>
          <a:p>
            <a:pPr marL="0" marR="0" lvl="0" indent="0" algn="l" rtl="0">
              <a:lnSpc>
                <a:spcPct val="115000"/>
              </a:lnSpc>
              <a:spcBef>
                <a:spcPts val="0"/>
              </a:spcBef>
              <a:spcAft>
                <a:spcPts val="0"/>
              </a:spcAft>
              <a:buNone/>
            </a:pPr>
            <a:r>
              <a:rPr lang="en" sz="1350">
                <a:solidFill>
                  <a:srgbClr val="002D62"/>
                </a:solidFill>
                <a:latin typeface="Open Sans"/>
                <a:ea typeface="Open Sans"/>
                <a:cs typeface="Open Sans"/>
                <a:sym typeface="Open Sans"/>
              </a:rPr>
              <a:t>Customer Relations </a:t>
            </a:r>
            <a:endParaRPr sz="1350">
              <a:solidFill>
                <a:srgbClr val="002D62"/>
              </a:solidFill>
              <a:latin typeface="Open Sans"/>
              <a:ea typeface="Open Sans"/>
              <a:cs typeface="Open Sans"/>
              <a:sym typeface="Open Sans"/>
            </a:endParaRPr>
          </a:p>
          <a:p>
            <a:pPr marL="0" marR="0" lvl="0" indent="0" algn="l" rtl="0">
              <a:lnSpc>
                <a:spcPct val="115000"/>
              </a:lnSpc>
              <a:spcBef>
                <a:spcPts val="0"/>
              </a:spcBef>
              <a:spcAft>
                <a:spcPts val="0"/>
              </a:spcAft>
              <a:buNone/>
            </a:pPr>
            <a:r>
              <a:rPr lang="en" sz="1350">
                <a:solidFill>
                  <a:srgbClr val="002D62"/>
                </a:solidFill>
                <a:latin typeface="Open Sans"/>
                <a:ea typeface="Open Sans"/>
                <a:cs typeface="Open Sans"/>
                <a:sym typeface="Open Sans"/>
              </a:rPr>
              <a:t>eCommerce </a:t>
            </a:r>
            <a:endParaRPr sz="1350">
              <a:solidFill>
                <a:srgbClr val="002D62"/>
              </a:solidFill>
              <a:latin typeface="Open Sans"/>
              <a:ea typeface="Open Sans"/>
              <a:cs typeface="Open Sans"/>
              <a:sym typeface="Open Sans"/>
            </a:endParaRPr>
          </a:p>
          <a:p>
            <a:pPr marL="0" marR="0" lvl="0" indent="0" algn="l" rtl="0">
              <a:lnSpc>
                <a:spcPct val="115000"/>
              </a:lnSpc>
              <a:spcBef>
                <a:spcPts val="0"/>
              </a:spcBef>
              <a:spcAft>
                <a:spcPts val="0"/>
              </a:spcAft>
              <a:buNone/>
            </a:pPr>
            <a:r>
              <a:rPr lang="en" sz="1350">
                <a:solidFill>
                  <a:srgbClr val="002D62"/>
                </a:solidFill>
                <a:latin typeface="Open Sans"/>
                <a:ea typeface="Open Sans"/>
                <a:cs typeface="Open Sans"/>
                <a:sym typeface="Open Sans"/>
              </a:rPr>
              <a:t>Franchising </a:t>
            </a:r>
            <a:endParaRPr sz="1350">
              <a:solidFill>
                <a:srgbClr val="002D62"/>
              </a:solidFill>
              <a:latin typeface="Open Sans"/>
              <a:ea typeface="Open Sans"/>
              <a:cs typeface="Open Sans"/>
              <a:sym typeface="Open Sans"/>
            </a:endParaRPr>
          </a:p>
          <a:p>
            <a:pPr marL="0" marR="0" lvl="0" indent="0" algn="l" rtl="0">
              <a:lnSpc>
                <a:spcPct val="115000"/>
              </a:lnSpc>
              <a:spcBef>
                <a:spcPts val="0"/>
              </a:spcBef>
              <a:spcAft>
                <a:spcPts val="0"/>
              </a:spcAft>
              <a:buNone/>
            </a:pPr>
            <a:r>
              <a:rPr lang="en" sz="1350">
                <a:solidFill>
                  <a:srgbClr val="002D62"/>
                </a:solidFill>
                <a:latin typeface="Open Sans"/>
                <a:ea typeface="Open Sans"/>
                <a:cs typeface="Open Sans"/>
                <a:sym typeface="Open Sans"/>
              </a:rPr>
              <a:t>Government Contracting </a:t>
            </a:r>
            <a:endParaRPr sz="1350">
              <a:solidFill>
                <a:srgbClr val="002D62"/>
              </a:solidFill>
              <a:latin typeface="Open Sans"/>
              <a:ea typeface="Open Sans"/>
              <a:cs typeface="Open Sans"/>
              <a:sym typeface="Open Sans"/>
            </a:endParaRPr>
          </a:p>
          <a:p>
            <a:pPr marL="0" marR="0" lvl="0" indent="0" algn="l" rtl="0">
              <a:lnSpc>
                <a:spcPct val="115000"/>
              </a:lnSpc>
              <a:spcBef>
                <a:spcPts val="0"/>
              </a:spcBef>
              <a:spcAft>
                <a:spcPts val="0"/>
              </a:spcAft>
              <a:buNone/>
            </a:pPr>
            <a:r>
              <a:rPr lang="en" sz="1350">
                <a:solidFill>
                  <a:srgbClr val="002D62"/>
                </a:solidFill>
                <a:latin typeface="Open Sans"/>
                <a:ea typeface="Open Sans"/>
                <a:cs typeface="Open Sans"/>
                <a:sym typeface="Open Sans"/>
              </a:rPr>
              <a:t>International Trade </a:t>
            </a:r>
            <a:endParaRPr sz="1350">
              <a:solidFill>
                <a:srgbClr val="002D62"/>
              </a:solidFill>
              <a:latin typeface="Open Sans"/>
              <a:ea typeface="Open Sans"/>
              <a:cs typeface="Open Sans"/>
              <a:sym typeface="Open Sans"/>
            </a:endParaRPr>
          </a:p>
          <a:p>
            <a:pPr marL="0" marR="0" lvl="0" indent="0" algn="l" rtl="0">
              <a:lnSpc>
                <a:spcPct val="115000"/>
              </a:lnSpc>
              <a:spcBef>
                <a:spcPts val="0"/>
              </a:spcBef>
              <a:spcAft>
                <a:spcPts val="0"/>
              </a:spcAft>
              <a:buNone/>
            </a:pPr>
            <a:r>
              <a:rPr lang="en" sz="1350">
                <a:solidFill>
                  <a:srgbClr val="002D62"/>
                </a:solidFill>
                <a:latin typeface="Open Sans"/>
                <a:ea typeface="Open Sans"/>
                <a:cs typeface="Open Sans"/>
                <a:sym typeface="Open Sans"/>
              </a:rPr>
              <a:t>Legal Issues </a:t>
            </a:r>
            <a:endParaRPr sz="1350">
              <a:solidFill>
                <a:srgbClr val="002D62"/>
              </a:solidFill>
              <a:latin typeface="Open Sans"/>
              <a:ea typeface="Open Sans"/>
              <a:cs typeface="Open Sans"/>
              <a:sym typeface="Open Sans"/>
            </a:endParaRPr>
          </a:p>
          <a:p>
            <a:pPr marL="0" marR="0" lvl="0" indent="0" algn="l" rtl="0">
              <a:lnSpc>
                <a:spcPct val="115000"/>
              </a:lnSpc>
              <a:spcBef>
                <a:spcPts val="0"/>
              </a:spcBef>
              <a:spcAft>
                <a:spcPts val="0"/>
              </a:spcAft>
              <a:buNone/>
            </a:pPr>
            <a:r>
              <a:rPr lang="en" sz="1350">
                <a:solidFill>
                  <a:srgbClr val="002D62"/>
                </a:solidFill>
                <a:latin typeface="Open Sans"/>
                <a:ea typeface="Open Sans"/>
                <a:cs typeface="Open Sans"/>
                <a:sym typeface="Open Sans"/>
              </a:rPr>
              <a:t>Managing a Business</a:t>
            </a:r>
            <a:endParaRPr sz="1350">
              <a:solidFill>
                <a:srgbClr val="002D62"/>
              </a:solidFill>
              <a:latin typeface="Open Sans"/>
              <a:ea typeface="Open Sans"/>
              <a:cs typeface="Open Sans"/>
              <a:sym typeface="Open Sans"/>
            </a:endParaRPr>
          </a:p>
          <a:p>
            <a:pPr marL="0" lvl="0" indent="0" algn="l" rtl="0">
              <a:lnSpc>
                <a:spcPct val="115000"/>
              </a:lnSpc>
              <a:spcBef>
                <a:spcPts val="0"/>
              </a:spcBef>
              <a:spcAft>
                <a:spcPts val="0"/>
              </a:spcAft>
              <a:buNone/>
            </a:pPr>
            <a:r>
              <a:rPr lang="en" sz="1350">
                <a:solidFill>
                  <a:srgbClr val="002D62"/>
                </a:solidFill>
                <a:latin typeface="Open Sans"/>
                <a:ea typeface="Open Sans"/>
                <a:cs typeface="Open Sans"/>
                <a:sym typeface="Open Sans"/>
              </a:rPr>
              <a:t>Human Resources &amp; </a:t>
            </a:r>
            <a:r>
              <a:rPr lang="en" sz="1350">
                <a:solidFill>
                  <a:srgbClr val="002D62"/>
                </a:solidFill>
                <a:latin typeface="Helvetica Neue"/>
                <a:ea typeface="Helvetica Neue"/>
                <a:cs typeface="Helvetica Neue"/>
                <a:sym typeface="Helvetica Neue"/>
              </a:rPr>
              <a:t>Organizational Development</a:t>
            </a:r>
            <a:endParaRPr sz="1350">
              <a:solidFill>
                <a:srgbClr val="002D62"/>
              </a:solidFill>
              <a:latin typeface="Helvetica Neue"/>
              <a:ea typeface="Helvetica Neue"/>
              <a:cs typeface="Helvetica Neue"/>
              <a:sym typeface="Helvetica Neue"/>
            </a:endParaRPr>
          </a:p>
          <a:p>
            <a:pPr marL="0" marR="0" lvl="0" indent="0" algn="l" rtl="0">
              <a:lnSpc>
                <a:spcPct val="115000"/>
              </a:lnSpc>
              <a:spcBef>
                <a:spcPts val="0"/>
              </a:spcBef>
              <a:spcAft>
                <a:spcPts val="0"/>
              </a:spcAft>
              <a:buNone/>
            </a:pPr>
            <a:r>
              <a:rPr lang="en" sz="1550" b="1">
                <a:solidFill>
                  <a:srgbClr val="002D62"/>
                </a:solidFill>
                <a:latin typeface="Helvetica Neue"/>
                <a:ea typeface="Helvetica Neue"/>
                <a:cs typeface="Helvetica Neue"/>
                <a:sym typeface="Helvetica Neue"/>
              </a:rPr>
              <a:t> </a:t>
            </a:r>
            <a:endParaRPr sz="1550" b="1">
              <a:solidFill>
                <a:srgbClr val="002D62"/>
              </a:solidFill>
              <a:latin typeface="Helvetica Neue"/>
              <a:ea typeface="Helvetica Neue"/>
              <a:cs typeface="Helvetica Neue"/>
              <a:sym typeface="Helvetica Neue"/>
            </a:endParaRPr>
          </a:p>
        </p:txBody>
      </p:sp>
      <p:sp>
        <p:nvSpPr>
          <p:cNvPr id="93" name="Google Shape;93;p24"/>
          <p:cNvSpPr txBox="1"/>
          <p:nvPr/>
        </p:nvSpPr>
        <p:spPr>
          <a:xfrm>
            <a:off x="144300" y="443625"/>
            <a:ext cx="4320900" cy="94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002D62"/>
                </a:solidFill>
                <a:latin typeface="Open Sans"/>
                <a:ea typeface="Open Sans"/>
                <a:cs typeface="Open Sans"/>
                <a:sym typeface="Open Sans"/>
              </a:rPr>
              <a:t>What We Provide</a:t>
            </a:r>
            <a:endParaRPr>
              <a:latin typeface="Open Sans"/>
              <a:ea typeface="Open Sans"/>
              <a:cs typeface="Open Sans"/>
              <a:sym typeface="Open Sans"/>
            </a:endParaRPr>
          </a:p>
        </p:txBody>
      </p:sp>
      <p:sp>
        <p:nvSpPr>
          <p:cNvPr id="94" name="Google Shape;94;p24"/>
          <p:cNvSpPr/>
          <p:nvPr/>
        </p:nvSpPr>
        <p:spPr>
          <a:xfrm>
            <a:off x="34325" y="0"/>
            <a:ext cx="9144000" cy="1087200"/>
          </a:xfrm>
          <a:prstGeom prst="rect">
            <a:avLst/>
          </a:prstGeom>
          <a:solidFill>
            <a:srgbClr val="D11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11144"/>
              </a:solidFill>
            </a:endParaRPr>
          </a:p>
        </p:txBody>
      </p:sp>
      <p:sp>
        <p:nvSpPr>
          <p:cNvPr id="95" name="Google Shape;95;p24"/>
          <p:cNvSpPr txBox="1"/>
          <p:nvPr/>
        </p:nvSpPr>
        <p:spPr>
          <a:xfrm>
            <a:off x="217571" y="-26575"/>
            <a:ext cx="8403300" cy="778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500" b="1" dirty="0">
                <a:solidFill>
                  <a:schemeClr val="lt1"/>
                </a:solidFill>
                <a:latin typeface="Open Sans"/>
                <a:ea typeface="Open Sans"/>
                <a:cs typeface="Open Sans"/>
                <a:sym typeface="Open Sans"/>
              </a:rPr>
              <a:t>1x1 Consulting </a:t>
            </a:r>
            <a:r>
              <a:rPr lang="en-US" sz="3500" b="1" dirty="0">
                <a:solidFill>
                  <a:schemeClr val="lt1"/>
                </a:solidFill>
                <a:latin typeface="Open Sans"/>
                <a:ea typeface="Open Sans"/>
                <a:cs typeface="Open Sans"/>
                <a:sym typeface="Open Sans"/>
              </a:rPr>
              <a:t>and </a:t>
            </a:r>
            <a:r>
              <a:rPr lang="en" sz="3500" b="1" dirty="0">
                <a:solidFill>
                  <a:schemeClr val="lt1"/>
                </a:solidFill>
                <a:latin typeface="Open Sans"/>
                <a:ea typeface="Open Sans"/>
                <a:cs typeface="Open Sans"/>
                <a:sym typeface="Open Sans"/>
              </a:rPr>
              <a:t>Training </a:t>
            </a:r>
          </a:p>
          <a:p>
            <a:pPr marL="0" lvl="0" indent="0" algn="ctr" rtl="0">
              <a:spcBef>
                <a:spcPts val="0"/>
              </a:spcBef>
              <a:spcAft>
                <a:spcPts val="0"/>
              </a:spcAft>
              <a:buNone/>
            </a:pPr>
            <a:r>
              <a:rPr lang="en" sz="2800" b="1" dirty="0">
                <a:solidFill>
                  <a:schemeClr val="lt1"/>
                </a:solidFill>
                <a:latin typeface="Open Sans"/>
                <a:ea typeface="Open Sans"/>
                <a:cs typeface="Open Sans"/>
                <a:sym typeface="Open Sans"/>
              </a:rPr>
              <a:t>on-</a:t>
            </a:r>
            <a:r>
              <a:rPr lang="en-US" sz="2800" b="1" dirty="0">
                <a:solidFill>
                  <a:schemeClr val="lt1"/>
                </a:solidFill>
                <a:latin typeface="Open Sans"/>
                <a:ea typeface="Open Sans"/>
                <a:cs typeface="Open Sans"/>
                <a:sym typeface="Open Sans"/>
              </a:rPr>
              <a:t>line training and on-demand video </a:t>
            </a:r>
            <a:r>
              <a:rPr lang="en-US" sz="2800" b="1" dirty="0" err="1">
                <a:solidFill>
                  <a:schemeClr val="lt1"/>
                </a:solidFill>
                <a:latin typeface="Open Sans"/>
                <a:ea typeface="Open Sans"/>
                <a:cs typeface="Open Sans"/>
                <a:sym typeface="Open Sans"/>
              </a:rPr>
              <a:t>linrary</a:t>
            </a:r>
            <a:endParaRPr sz="2800" b="1" dirty="0">
              <a:solidFill>
                <a:schemeClr val="lt1"/>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1000"/>
                                        <p:tgtEl>
                                          <p:spTgt spid="90"/>
                                        </p:tgtEl>
                                      </p:cBhvr>
                                    </p:animEffect>
                                  </p:childTnLst>
                                </p:cTn>
                              </p:par>
                              <p:par>
                                <p:cTn id="8" presetID="10" presetClass="entr" presetSubtype="0" fill="hold" nodeType="withEffect">
                                  <p:stCondLst>
                                    <p:cond delay="0"/>
                                  </p:stCondLst>
                                  <p:childTnLst>
                                    <p:set>
                                      <p:cBhvr>
                                        <p:cTn id="9" dur="1" fill="hold">
                                          <p:stCondLst>
                                            <p:cond delay="0"/>
                                          </p:stCondLst>
                                        </p:cTn>
                                        <p:tgtEl>
                                          <p:spTgt spid="92"/>
                                        </p:tgtEl>
                                        <p:attrNameLst>
                                          <p:attrName>style.visibility</p:attrName>
                                        </p:attrNameLst>
                                      </p:cBhvr>
                                      <p:to>
                                        <p:strVal val="visible"/>
                                      </p:to>
                                    </p:set>
                                    <p:animEffect transition="in" filter="fade">
                                      <p:cBhvr>
                                        <p:cTn id="10" dur="1000"/>
                                        <p:tgtEl>
                                          <p:spTgt spid="92"/>
                                        </p:tgtEl>
                                      </p:cBhvr>
                                    </p:animEffect>
                                  </p:childTnLst>
                                </p:cTn>
                              </p:par>
                              <p:par>
                                <p:cTn id="11" presetID="10" presetClass="entr" presetSubtype="0" fill="hold" nodeType="withEffect">
                                  <p:stCondLst>
                                    <p:cond delay="0"/>
                                  </p:stCondLst>
                                  <p:childTnLst>
                                    <p:set>
                                      <p:cBhvr>
                                        <p:cTn id="12" dur="1" fill="hold">
                                          <p:stCondLst>
                                            <p:cond delay="0"/>
                                          </p:stCondLst>
                                        </p:cTn>
                                        <p:tgtEl>
                                          <p:spTgt spid="91"/>
                                        </p:tgtEl>
                                        <p:attrNameLst>
                                          <p:attrName>style.visibility</p:attrName>
                                        </p:attrNameLst>
                                      </p:cBhvr>
                                      <p:to>
                                        <p:strVal val="visible"/>
                                      </p:to>
                                    </p:set>
                                    <p:animEffect transition="in" filter="fade">
                                      <p:cBhvr>
                                        <p:cTn id="13" dur="1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5"/>
          <p:cNvSpPr txBox="1"/>
          <p:nvPr/>
        </p:nvSpPr>
        <p:spPr>
          <a:xfrm>
            <a:off x="5300506" y="1029838"/>
            <a:ext cx="2943000" cy="5068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350" dirty="0">
              <a:solidFill>
                <a:srgbClr val="002D62"/>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 sz="1350" dirty="0">
                <a:solidFill>
                  <a:srgbClr val="002D62"/>
                </a:solidFill>
                <a:latin typeface="Open Sans"/>
                <a:ea typeface="Open Sans"/>
                <a:cs typeface="Open Sans"/>
                <a:sym typeface="Open Sans"/>
              </a:rPr>
              <a:t>Capital Access Center</a:t>
            </a:r>
            <a:endParaRPr sz="1350" dirty="0">
              <a:solidFill>
                <a:srgbClr val="002D62"/>
              </a:solidFill>
              <a:latin typeface="Open Sans"/>
              <a:ea typeface="Open Sans"/>
              <a:cs typeface="Open Sans"/>
              <a:sym typeface="Open Sans"/>
            </a:endParaRPr>
          </a:p>
          <a:p>
            <a:pPr marL="0" lvl="0" indent="0" algn="l" rtl="0">
              <a:lnSpc>
                <a:spcPct val="115000"/>
              </a:lnSpc>
              <a:spcBef>
                <a:spcPts val="0"/>
              </a:spcBef>
              <a:spcAft>
                <a:spcPts val="0"/>
              </a:spcAft>
              <a:buNone/>
            </a:pPr>
            <a:r>
              <a:rPr lang="en" sz="1350" dirty="0">
                <a:solidFill>
                  <a:srgbClr val="002D62"/>
                </a:solidFill>
                <a:latin typeface="Open Sans"/>
                <a:ea typeface="Open Sans"/>
                <a:cs typeface="Open Sans"/>
                <a:sym typeface="Open Sans"/>
              </a:rPr>
              <a:t>	Loan assistance</a:t>
            </a:r>
            <a:endParaRPr sz="1350" dirty="0">
              <a:solidFill>
                <a:srgbClr val="002D62"/>
              </a:solidFill>
              <a:latin typeface="Open Sans"/>
              <a:ea typeface="Open Sans"/>
              <a:cs typeface="Open Sans"/>
              <a:sym typeface="Open Sans"/>
            </a:endParaRPr>
          </a:p>
          <a:p>
            <a:pPr marL="0" lvl="0" indent="0" algn="l" rtl="0">
              <a:lnSpc>
                <a:spcPct val="115000"/>
              </a:lnSpc>
              <a:spcBef>
                <a:spcPts val="0"/>
              </a:spcBef>
              <a:spcAft>
                <a:spcPts val="0"/>
              </a:spcAft>
              <a:buNone/>
            </a:pPr>
            <a:endParaRPr sz="1350" dirty="0">
              <a:solidFill>
                <a:srgbClr val="002D62"/>
              </a:solidFill>
              <a:latin typeface="Open Sans"/>
              <a:ea typeface="Open Sans"/>
              <a:cs typeface="Open Sans"/>
              <a:sym typeface="Open Sans"/>
            </a:endParaRPr>
          </a:p>
          <a:p>
            <a:pPr marL="0" lvl="0" indent="0" algn="l" rtl="0">
              <a:lnSpc>
                <a:spcPct val="115000"/>
              </a:lnSpc>
              <a:spcBef>
                <a:spcPts val="0"/>
              </a:spcBef>
              <a:spcAft>
                <a:spcPts val="0"/>
              </a:spcAft>
              <a:buNone/>
            </a:pPr>
            <a:r>
              <a:rPr lang="en" sz="1350" dirty="0">
                <a:solidFill>
                  <a:srgbClr val="002D62"/>
                </a:solidFill>
                <a:latin typeface="Open Sans"/>
                <a:ea typeface="Open Sans"/>
                <a:cs typeface="Open Sans"/>
                <a:sym typeface="Open Sans"/>
              </a:rPr>
              <a:t>Call Center </a:t>
            </a:r>
            <a:endParaRPr sz="1350" dirty="0">
              <a:solidFill>
                <a:srgbClr val="002D62"/>
              </a:solidFill>
              <a:latin typeface="Open Sans"/>
              <a:ea typeface="Open Sans"/>
              <a:cs typeface="Open Sans"/>
              <a:sym typeface="Open Sans"/>
            </a:endParaRPr>
          </a:p>
          <a:p>
            <a:pPr marL="0" lvl="0" indent="0" algn="l" rtl="0">
              <a:lnSpc>
                <a:spcPct val="115000"/>
              </a:lnSpc>
              <a:spcBef>
                <a:spcPts val="0"/>
              </a:spcBef>
              <a:spcAft>
                <a:spcPts val="0"/>
              </a:spcAft>
              <a:buNone/>
            </a:pPr>
            <a:r>
              <a:rPr lang="en" sz="1350" dirty="0">
                <a:solidFill>
                  <a:srgbClr val="002D62"/>
                </a:solidFill>
                <a:latin typeface="Open Sans"/>
                <a:ea typeface="Open Sans"/>
                <a:cs typeface="Open Sans"/>
                <a:sym typeface="Open Sans"/>
              </a:rPr>
              <a:t>	7 days a week </a:t>
            </a:r>
            <a:endParaRPr sz="1350" dirty="0">
              <a:solidFill>
                <a:srgbClr val="002D62"/>
              </a:solidFill>
              <a:latin typeface="Open Sans"/>
              <a:ea typeface="Open Sans"/>
              <a:cs typeface="Open Sans"/>
              <a:sym typeface="Open Sans"/>
            </a:endParaRPr>
          </a:p>
          <a:p>
            <a:pPr marL="0" lvl="0" indent="0" algn="l" rtl="0">
              <a:lnSpc>
                <a:spcPct val="115000"/>
              </a:lnSpc>
              <a:spcBef>
                <a:spcPts val="0"/>
              </a:spcBef>
              <a:spcAft>
                <a:spcPts val="0"/>
              </a:spcAft>
              <a:buNone/>
            </a:pPr>
            <a:r>
              <a:rPr lang="en" sz="1350" dirty="0">
                <a:solidFill>
                  <a:srgbClr val="002D62"/>
                </a:solidFill>
                <a:latin typeface="Open Sans"/>
                <a:ea typeface="Open Sans"/>
                <a:cs typeface="Open Sans"/>
                <a:sym typeface="Open Sans"/>
              </a:rPr>
              <a:t>	Extended Hours</a:t>
            </a:r>
            <a:endParaRPr sz="1350" dirty="0">
              <a:solidFill>
                <a:srgbClr val="002D62"/>
              </a:solidFill>
              <a:latin typeface="Open Sans"/>
              <a:ea typeface="Open Sans"/>
              <a:cs typeface="Open Sans"/>
              <a:sym typeface="Open Sans"/>
            </a:endParaRPr>
          </a:p>
          <a:p>
            <a:pPr marL="0" lvl="0" indent="0" algn="l" rtl="0">
              <a:lnSpc>
                <a:spcPct val="115000"/>
              </a:lnSpc>
              <a:spcBef>
                <a:spcPts val="0"/>
              </a:spcBef>
              <a:spcAft>
                <a:spcPts val="0"/>
              </a:spcAft>
              <a:buNone/>
            </a:pPr>
            <a:endParaRPr sz="1350" dirty="0">
              <a:solidFill>
                <a:srgbClr val="002D62"/>
              </a:solidFill>
              <a:latin typeface="Open Sans"/>
              <a:ea typeface="Open Sans"/>
              <a:cs typeface="Open Sans"/>
              <a:sym typeface="Open Sans"/>
            </a:endParaRPr>
          </a:p>
          <a:p>
            <a:pPr marL="0" lvl="0" indent="0" algn="l" rtl="0">
              <a:lnSpc>
                <a:spcPct val="115000"/>
              </a:lnSpc>
              <a:spcBef>
                <a:spcPts val="0"/>
              </a:spcBef>
              <a:spcAft>
                <a:spcPts val="0"/>
              </a:spcAft>
              <a:buNone/>
            </a:pPr>
            <a:r>
              <a:rPr lang="en" sz="1350" dirty="0">
                <a:solidFill>
                  <a:srgbClr val="002D62"/>
                </a:solidFill>
                <a:latin typeface="Open Sans"/>
                <a:ea typeface="Open Sans"/>
                <a:cs typeface="Open Sans"/>
                <a:sym typeface="Open Sans"/>
              </a:rPr>
              <a:t>Cybersecurity</a:t>
            </a:r>
            <a:endParaRPr sz="1350" dirty="0">
              <a:solidFill>
                <a:srgbClr val="002D62"/>
              </a:solidFill>
              <a:latin typeface="Open Sans"/>
              <a:ea typeface="Open Sans"/>
              <a:cs typeface="Open Sans"/>
              <a:sym typeface="Open Sans"/>
            </a:endParaRPr>
          </a:p>
          <a:p>
            <a:pPr marL="0" lvl="0" indent="0" algn="l" rtl="0">
              <a:lnSpc>
                <a:spcPct val="115000"/>
              </a:lnSpc>
              <a:spcBef>
                <a:spcPts val="0"/>
              </a:spcBef>
              <a:spcAft>
                <a:spcPts val="0"/>
              </a:spcAft>
              <a:buNone/>
            </a:pPr>
            <a:endParaRPr sz="1350" dirty="0">
              <a:solidFill>
                <a:srgbClr val="002D62"/>
              </a:solidFill>
              <a:latin typeface="Open Sans"/>
              <a:ea typeface="Open Sans"/>
              <a:cs typeface="Open Sans"/>
              <a:sym typeface="Open Sans"/>
            </a:endParaRPr>
          </a:p>
          <a:p>
            <a:pPr marL="0" lvl="0" indent="0" algn="l" rtl="0">
              <a:lnSpc>
                <a:spcPct val="115000"/>
              </a:lnSpc>
              <a:spcBef>
                <a:spcPts val="0"/>
              </a:spcBef>
              <a:spcAft>
                <a:spcPts val="0"/>
              </a:spcAft>
              <a:buNone/>
            </a:pPr>
            <a:endParaRPr sz="1350" dirty="0">
              <a:solidFill>
                <a:srgbClr val="002D62"/>
              </a:solidFill>
              <a:latin typeface="Open Sans"/>
              <a:ea typeface="Open Sans"/>
              <a:cs typeface="Open Sans"/>
              <a:sym typeface="Open Sans"/>
            </a:endParaRPr>
          </a:p>
          <a:p>
            <a:pPr marL="0" lvl="0" indent="0" algn="l" rtl="0">
              <a:lnSpc>
                <a:spcPct val="115000"/>
              </a:lnSpc>
              <a:spcBef>
                <a:spcPts val="0"/>
              </a:spcBef>
              <a:spcAft>
                <a:spcPts val="0"/>
              </a:spcAft>
              <a:buNone/>
            </a:pPr>
            <a:endParaRPr sz="1350" dirty="0">
              <a:solidFill>
                <a:srgbClr val="002D62"/>
              </a:solidFill>
              <a:latin typeface="Open Sans"/>
              <a:ea typeface="Open Sans"/>
              <a:cs typeface="Open Sans"/>
              <a:sym typeface="Open Sans"/>
            </a:endParaRPr>
          </a:p>
        </p:txBody>
      </p:sp>
      <p:sp>
        <p:nvSpPr>
          <p:cNvPr id="102" name="Google Shape;102;p25"/>
          <p:cNvSpPr txBox="1"/>
          <p:nvPr/>
        </p:nvSpPr>
        <p:spPr>
          <a:xfrm>
            <a:off x="1029723" y="1091669"/>
            <a:ext cx="3542277" cy="42549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350" dirty="0">
                <a:solidFill>
                  <a:srgbClr val="002D62"/>
                </a:solidFill>
                <a:latin typeface="Open Sans"/>
                <a:ea typeface="Open Sans"/>
                <a:cs typeface="Open Sans"/>
                <a:sym typeface="Open Sans"/>
              </a:rPr>
              <a:t>Technology Commercialization</a:t>
            </a:r>
            <a:endParaRPr sz="1350" dirty="0">
              <a:solidFill>
                <a:srgbClr val="002D62"/>
              </a:solidFill>
              <a:latin typeface="Open Sans"/>
              <a:ea typeface="Open Sans"/>
              <a:cs typeface="Open Sans"/>
              <a:sym typeface="Open Sans"/>
            </a:endParaRPr>
          </a:p>
          <a:p>
            <a:pPr marL="0" marR="0" lvl="0" indent="0" algn="l" rtl="0">
              <a:lnSpc>
                <a:spcPct val="115000"/>
              </a:lnSpc>
              <a:spcBef>
                <a:spcPts val="0"/>
              </a:spcBef>
              <a:spcAft>
                <a:spcPts val="0"/>
              </a:spcAft>
              <a:buNone/>
            </a:pPr>
            <a:r>
              <a:rPr lang="en" sz="1350" dirty="0">
                <a:solidFill>
                  <a:srgbClr val="002D62"/>
                </a:solidFill>
                <a:latin typeface="Open Sans"/>
                <a:ea typeface="Open Sans"/>
                <a:cs typeface="Open Sans"/>
                <a:sym typeface="Open Sans"/>
              </a:rPr>
              <a:t>	Encountering Innovation</a:t>
            </a:r>
            <a:endParaRPr sz="1350" dirty="0">
              <a:solidFill>
                <a:srgbClr val="002D62"/>
              </a:solidFill>
              <a:latin typeface="Open Sans"/>
              <a:ea typeface="Open Sans"/>
              <a:cs typeface="Open Sans"/>
              <a:sym typeface="Open Sans"/>
            </a:endParaRPr>
          </a:p>
          <a:p>
            <a:pPr marL="0" marR="0" lvl="0" indent="0" algn="l" rtl="0">
              <a:lnSpc>
                <a:spcPct val="115000"/>
              </a:lnSpc>
              <a:spcBef>
                <a:spcPts val="0"/>
              </a:spcBef>
              <a:spcAft>
                <a:spcPts val="0"/>
              </a:spcAft>
              <a:buNone/>
            </a:pPr>
            <a:r>
              <a:rPr lang="en" sz="1350" dirty="0">
                <a:solidFill>
                  <a:srgbClr val="002D62"/>
                </a:solidFill>
                <a:latin typeface="Open Sans"/>
                <a:ea typeface="Open Sans"/>
                <a:cs typeface="Open Sans"/>
                <a:sym typeface="Open Sans"/>
              </a:rPr>
              <a:t>	NASA Prime Matchmaking</a:t>
            </a:r>
            <a:endParaRPr sz="1350" dirty="0">
              <a:solidFill>
                <a:srgbClr val="002D62"/>
              </a:solidFill>
              <a:latin typeface="Open Sans"/>
              <a:ea typeface="Open Sans"/>
              <a:cs typeface="Open Sans"/>
              <a:sym typeface="Open Sans"/>
            </a:endParaRPr>
          </a:p>
          <a:p>
            <a:pPr marL="0" marR="0" lvl="0" indent="0" algn="l" rtl="0">
              <a:lnSpc>
                <a:spcPct val="115000"/>
              </a:lnSpc>
              <a:spcBef>
                <a:spcPts val="0"/>
              </a:spcBef>
              <a:spcAft>
                <a:spcPts val="0"/>
              </a:spcAft>
              <a:buNone/>
            </a:pPr>
            <a:r>
              <a:rPr lang="en" sz="1350" dirty="0">
                <a:solidFill>
                  <a:srgbClr val="002D62"/>
                </a:solidFill>
                <a:latin typeface="Open Sans"/>
                <a:ea typeface="Open Sans"/>
                <a:cs typeface="Open Sans"/>
                <a:sym typeface="Open Sans"/>
              </a:rPr>
              <a:t>	Lunch and Learns</a:t>
            </a:r>
            <a:endParaRPr sz="1350" dirty="0">
              <a:solidFill>
                <a:srgbClr val="002D62"/>
              </a:solidFill>
              <a:latin typeface="Open Sans"/>
              <a:ea typeface="Open Sans"/>
              <a:cs typeface="Open Sans"/>
              <a:sym typeface="Open Sans"/>
            </a:endParaRPr>
          </a:p>
          <a:p>
            <a:pPr marL="0" marR="0" lvl="0" indent="0" algn="l" rtl="0">
              <a:lnSpc>
                <a:spcPct val="115000"/>
              </a:lnSpc>
              <a:spcBef>
                <a:spcPts val="0"/>
              </a:spcBef>
              <a:spcAft>
                <a:spcPts val="0"/>
              </a:spcAft>
              <a:buNone/>
            </a:pPr>
            <a:r>
              <a:rPr lang="en" sz="1350" dirty="0">
                <a:solidFill>
                  <a:srgbClr val="002D62"/>
                </a:solidFill>
                <a:latin typeface="Open Sans"/>
                <a:ea typeface="Open Sans"/>
                <a:cs typeface="Open Sans"/>
                <a:sym typeface="Open Sans"/>
              </a:rPr>
              <a:t>	FAST Grant Activities</a:t>
            </a:r>
            <a:endParaRPr sz="1350" dirty="0">
              <a:solidFill>
                <a:srgbClr val="002D62"/>
              </a:solidFill>
              <a:latin typeface="Open Sans"/>
              <a:ea typeface="Open Sans"/>
              <a:cs typeface="Open Sans"/>
              <a:sym typeface="Open Sans"/>
            </a:endParaRPr>
          </a:p>
          <a:p>
            <a:pPr marL="0" marR="0" lvl="0" indent="0" algn="l" rtl="0">
              <a:lnSpc>
                <a:spcPct val="115000"/>
              </a:lnSpc>
              <a:spcBef>
                <a:spcPts val="0"/>
              </a:spcBef>
              <a:spcAft>
                <a:spcPts val="0"/>
              </a:spcAft>
              <a:buNone/>
            </a:pPr>
            <a:endParaRPr sz="1350" dirty="0">
              <a:solidFill>
                <a:srgbClr val="002D62"/>
              </a:solidFill>
              <a:latin typeface="Open Sans"/>
              <a:ea typeface="Open Sans"/>
              <a:cs typeface="Open Sans"/>
              <a:sym typeface="Open Sans"/>
            </a:endParaRPr>
          </a:p>
          <a:p>
            <a:pPr marL="0" marR="0" lvl="0" indent="0" algn="l" rtl="0">
              <a:lnSpc>
                <a:spcPct val="115000"/>
              </a:lnSpc>
              <a:spcBef>
                <a:spcPts val="0"/>
              </a:spcBef>
              <a:spcAft>
                <a:spcPts val="0"/>
              </a:spcAft>
              <a:buNone/>
            </a:pPr>
            <a:r>
              <a:rPr lang="en" sz="1350" dirty="0">
                <a:solidFill>
                  <a:srgbClr val="002D62"/>
                </a:solidFill>
                <a:latin typeface="Open Sans"/>
                <a:ea typeface="Open Sans"/>
                <a:cs typeface="Open Sans"/>
                <a:sym typeface="Open Sans"/>
              </a:rPr>
              <a:t>Business Valuation/Transition</a:t>
            </a:r>
            <a:endParaRPr sz="1350" dirty="0">
              <a:solidFill>
                <a:srgbClr val="002D62"/>
              </a:solidFill>
              <a:latin typeface="Open Sans"/>
              <a:ea typeface="Open Sans"/>
              <a:cs typeface="Open Sans"/>
              <a:sym typeface="Open Sans"/>
            </a:endParaRPr>
          </a:p>
          <a:p>
            <a:pPr marL="0" marR="0" lvl="0" indent="0" algn="l" rtl="0">
              <a:lnSpc>
                <a:spcPct val="115000"/>
              </a:lnSpc>
              <a:spcBef>
                <a:spcPts val="0"/>
              </a:spcBef>
              <a:spcAft>
                <a:spcPts val="0"/>
              </a:spcAft>
              <a:buNone/>
            </a:pPr>
            <a:r>
              <a:rPr lang="en" sz="1350" dirty="0">
                <a:solidFill>
                  <a:srgbClr val="002D62"/>
                </a:solidFill>
                <a:latin typeface="Open Sans"/>
                <a:ea typeface="Open Sans"/>
                <a:cs typeface="Open Sans"/>
                <a:sym typeface="Open Sans"/>
              </a:rPr>
              <a:t>	Exit Services</a:t>
            </a:r>
            <a:endParaRPr sz="1350" dirty="0">
              <a:solidFill>
                <a:srgbClr val="002D62"/>
              </a:solidFill>
              <a:latin typeface="Open Sans"/>
              <a:ea typeface="Open Sans"/>
              <a:cs typeface="Open Sans"/>
              <a:sym typeface="Open Sans"/>
            </a:endParaRPr>
          </a:p>
          <a:p>
            <a:pPr marL="0" marR="0" lvl="0" indent="0" algn="l" rtl="0">
              <a:lnSpc>
                <a:spcPct val="115000"/>
              </a:lnSpc>
              <a:spcBef>
                <a:spcPts val="0"/>
              </a:spcBef>
              <a:spcAft>
                <a:spcPts val="0"/>
              </a:spcAft>
              <a:buNone/>
            </a:pPr>
            <a:r>
              <a:rPr lang="en" sz="1350" dirty="0">
                <a:solidFill>
                  <a:srgbClr val="002D62"/>
                </a:solidFill>
                <a:latin typeface="Open Sans"/>
                <a:ea typeface="Open Sans"/>
                <a:cs typeface="Open Sans"/>
                <a:sym typeface="Open Sans"/>
              </a:rPr>
              <a:t>	Valuation Improvement</a:t>
            </a:r>
            <a:endParaRPr sz="1350" dirty="0">
              <a:solidFill>
                <a:srgbClr val="002D62"/>
              </a:solidFill>
              <a:latin typeface="Open Sans"/>
              <a:ea typeface="Open Sans"/>
              <a:cs typeface="Open Sans"/>
              <a:sym typeface="Open Sans"/>
            </a:endParaRPr>
          </a:p>
          <a:p>
            <a:pPr marL="0" marR="0" lvl="0" indent="0" algn="l" rtl="0">
              <a:lnSpc>
                <a:spcPct val="115000"/>
              </a:lnSpc>
              <a:spcBef>
                <a:spcPts val="0"/>
              </a:spcBef>
              <a:spcAft>
                <a:spcPts val="0"/>
              </a:spcAft>
              <a:buNone/>
            </a:pPr>
            <a:r>
              <a:rPr lang="en" sz="1350" dirty="0">
                <a:solidFill>
                  <a:srgbClr val="002D62"/>
                </a:solidFill>
                <a:latin typeface="Open Sans"/>
                <a:ea typeface="Open Sans"/>
                <a:cs typeface="Open Sans"/>
                <a:sym typeface="Open Sans"/>
              </a:rPr>
              <a:t>	Certified Valuation Analysts</a:t>
            </a:r>
            <a:endParaRPr sz="1350" dirty="0">
              <a:solidFill>
                <a:srgbClr val="002D62"/>
              </a:solidFill>
              <a:latin typeface="Open Sans"/>
              <a:ea typeface="Open Sans"/>
              <a:cs typeface="Open Sans"/>
              <a:sym typeface="Open Sans"/>
            </a:endParaRPr>
          </a:p>
          <a:p>
            <a:pPr marL="0" marR="0" lvl="0" indent="0" algn="l" rtl="0">
              <a:lnSpc>
                <a:spcPct val="115000"/>
              </a:lnSpc>
              <a:spcBef>
                <a:spcPts val="0"/>
              </a:spcBef>
              <a:spcAft>
                <a:spcPts val="0"/>
              </a:spcAft>
              <a:buNone/>
            </a:pPr>
            <a:endParaRPr sz="1350" dirty="0">
              <a:solidFill>
                <a:srgbClr val="002D62"/>
              </a:solidFill>
              <a:latin typeface="Open Sans"/>
              <a:ea typeface="Open Sans"/>
              <a:cs typeface="Open Sans"/>
              <a:sym typeface="Open Sans"/>
            </a:endParaRPr>
          </a:p>
          <a:p>
            <a:pPr marL="0" marR="0" lvl="0" indent="0" algn="l" rtl="0">
              <a:lnSpc>
                <a:spcPct val="115000"/>
              </a:lnSpc>
              <a:spcBef>
                <a:spcPts val="0"/>
              </a:spcBef>
              <a:spcAft>
                <a:spcPts val="0"/>
              </a:spcAft>
              <a:buNone/>
            </a:pPr>
            <a:r>
              <a:rPr lang="en" sz="1350" dirty="0">
                <a:solidFill>
                  <a:srgbClr val="002D62"/>
                </a:solidFill>
                <a:latin typeface="Open Sans"/>
                <a:ea typeface="Open Sans"/>
                <a:cs typeface="Open Sans"/>
                <a:sym typeface="Open Sans"/>
              </a:rPr>
              <a:t>Human Resources Assistance</a:t>
            </a:r>
            <a:endParaRPr sz="1350" dirty="0">
              <a:solidFill>
                <a:srgbClr val="002D62"/>
              </a:solidFill>
              <a:latin typeface="Open Sans"/>
              <a:ea typeface="Open Sans"/>
              <a:cs typeface="Open Sans"/>
              <a:sym typeface="Open Sans"/>
            </a:endParaRPr>
          </a:p>
          <a:p>
            <a:pPr marL="0" marR="0" lvl="0" indent="0" algn="l" rtl="0">
              <a:lnSpc>
                <a:spcPct val="115000"/>
              </a:lnSpc>
              <a:spcBef>
                <a:spcPts val="0"/>
              </a:spcBef>
              <a:spcAft>
                <a:spcPts val="0"/>
              </a:spcAft>
              <a:buNone/>
            </a:pPr>
            <a:r>
              <a:rPr lang="en" sz="1350" dirty="0">
                <a:solidFill>
                  <a:srgbClr val="002D62"/>
                </a:solidFill>
                <a:latin typeface="Open Sans"/>
                <a:ea typeface="Open Sans"/>
                <a:cs typeface="Open Sans"/>
                <a:sym typeface="Open Sans"/>
              </a:rPr>
              <a:t>	SHRM Certified</a:t>
            </a:r>
            <a:endParaRPr sz="1350" dirty="0">
              <a:solidFill>
                <a:srgbClr val="002D62"/>
              </a:solidFill>
              <a:latin typeface="Open Sans"/>
              <a:ea typeface="Open Sans"/>
              <a:cs typeface="Open Sans"/>
              <a:sym typeface="Open Sans"/>
            </a:endParaRPr>
          </a:p>
          <a:p>
            <a:pPr marL="0" marR="0" lvl="0" indent="0" algn="l" rtl="0">
              <a:lnSpc>
                <a:spcPct val="115000"/>
              </a:lnSpc>
              <a:spcBef>
                <a:spcPts val="0"/>
              </a:spcBef>
              <a:spcAft>
                <a:spcPts val="0"/>
              </a:spcAft>
              <a:buNone/>
            </a:pPr>
            <a:endParaRPr sz="1350" dirty="0">
              <a:solidFill>
                <a:srgbClr val="002D62"/>
              </a:solidFill>
              <a:latin typeface="Open Sans"/>
              <a:ea typeface="Open Sans"/>
              <a:cs typeface="Open Sans"/>
              <a:sym typeface="Open Sans"/>
            </a:endParaRPr>
          </a:p>
          <a:p>
            <a:pPr marL="0" marR="0" lvl="0" indent="0" algn="l" rtl="0">
              <a:lnSpc>
                <a:spcPct val="115000"/>
              </a:lnSpc>
              <a:spcBef>
                <a:spcPts val="0"/>
              </a:spcBef>
              <a:spcAft>
                <a:spcPts val="0"/>
              </a:spcAft>
              <a:buNone/>
            </a:pPr>
            <a:r>
              <a:rPr lang="en" sz="1350" dirty="0">
                <a:solidFill>
                  <a:srgbClr val="002D62"/>
                </a:solidFill>
                <a:latin typeface="Open Sans"/>
                <a:ea typeface="Open Sans"/>
                <a:cs typeface="Open Sans"/>
                <a:sym typeface="Open Sans"/>
              </a:rPr>
              <a:t>Export Trade</a:t>
            </a:r>
            <a:endParaRPr sz="1350" dirty="0">
              <a:solidFill>
                <a:srgbClr val="002D62"/>
              </a:solidFill>
              <a:latin typeface="Open Sans"/>
              <a:ea typeface="Open Sans"/>
              <a:cs typeface="Open Sans"/>
              <a:sym typeface="Open Sans"/>
            </a:endParaRPr>
          </a:p>
          <a:p>
            <a:pPr marL="0" marR="0" lvl="0" indent="0" algn="l" rtl="0">
              <a:lnSpc>
                <a:spcPct val="115000"/>
              </a:lnSpc>
              <a:spcBef>
                <a:spcPts val="0"/>
              </a:spcBef>
              <a:spcAft>
                <a:spcPts val="0"/>
              </a:spcAft>
              <a:buNone/>
            </a:pPr>
            <a:endParaRPr sz="1350" dirty="0">
              <a:solidFill>
                <a:srgbClr val="002D62"/>
              </a:solidFill>
              <a:latin typeface="Open Sans"/>
              <a:ea typeface="Open Sans"/>
              <a:cs typeface="Open Sans"/>
              <a:sym typeface="Open Sans"/>
            </a:endParaRPr>
          </a:p>
        </p:txBody>
      </p:sp>
      <p:sp>
        <p:nvSpPr>
          <p:cNvPr id="103" name="Google Shape;103;p25"/>
          <p:cNvSpPr txBox="1"/>
          <p:nvPr/>
        </p:nvSpPr>
        <p:spPr>
          <a:xfrm>
            <a:off x="144300" y="84300"/>
            <a:ext cx="4320900" cy="94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002D62"/>
                </a:solidFill>
                <a:latin typeface="Open Sans"/>
                <a:ea typeface="Open Sans"/>
                <a:cs typeface="Open Sans"/>
                <a:sym typeface="Open Sans"/>
              </a:rPr>
              <a:t>What We Provide</a:t>
            </a:r>
            <a:endParaRPr sz="3800">
              <a:solidFill>
                <a:srgbClr val="002D62"/>
              </a:solidFill>
              <a:latin typeface="Open Sans"/>
              <a:ea typeface="Open Sans"/>
              <a:cs typeface="Open Sans"/>
              <a:sym typeface="Open Sans"/>
            </a:endParaRPr>
          </a:p>
          <a:p>
            <a:pPr marL="0" lvl="0" indent="0" algn="l" rtl="0">
              <a:spcBef>
                <a:spcPts val="0"/>
              </a:spcBef>
              <a:spcAft>
                <a:spcPts val="0"/>
              </a:spcAft>
              <a:buNone/>
            </a:pPr>
            <a:endParaRPr sz="1900">
              <a:solidFill>
                <a:srgbClr val="002D62"/>
              </a:solidFill>
              <a:latin typeface="Open Sans"/>
              <a:ea typeface="Open Sans"/>
              <a:cs typeface="Open Sans"/>
              <a:sym typeface="Open Sans"/>
            </a:endParaRPr>
          </a:p>
        </p:txBody>
      </p:sp>
      <p:sp>
        <p:nvSpPr>
          <p:cNvPr id="104" name="Google Shape;104;p25"/>
          <p:cNvSpPr/>
          <p:nvPr/>
        </p:nvSpPr>
        <p:spPr>
          <a:xfrm>
            <a:off x="0" y="0"/>
            <a:ext cx="9144000" cy="1029900"/>
          </a:xfrm>
          <a:prstGeom prst="rect">
            <a:avLst/>
          </a:prstGeom>
          <a:solidFill>
            <a:srgbClr val="D11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11144"/>
              </a:solidFill>
            </a:endParaRPr>
          </a:p>
        </p:txBody>
      </p:sp>
      <p:sp>
        <p:nvSpPr>
          <p:cNvPr id="105" name="Google Shape;105;p25"/>
          <p:cNvSpPr txBox="1"/>
          <p:nvPr/>
        </p:nvSpPr>
        <p:spPr>
          <a:xfrm>
            <a:off x="1410750" y="146069"/>
            <a:ext cx="6322500" cy="73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500" b="1">
                <a:solidFill>
                  <a:schemeClr val="lt1"/>
                </a:solidFill>
                <a:latin typeface="Open Sans"/>
                <a:ea typeface="Open Sans"/>
                <a:cs typeface="Open Sans"/>
                <a:sym typeface="Open Sans"/>
              </a:rPr>
              <a:t>Kansas Specialties</a:t>
            </a:r>
            <a:endParaRPr sz="3500" b="1">
              <a:solidFill>
                <a:schemeClr val="lt1"/>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3" name="Google Shape;103;p25"/>
          <p:cNvSpPr txBox="1"/>
          <p:nvPr/>
        </p:nvSpPr>
        <p:spPr>
          <a:xfrm>
            <a:off x="144300" y="84300"/>
            <a:ext cx="4320900" cy="94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002D62"/>
                </a:solidFill>
                <a:latin typeface="Open Sans"/>
                <a:ea typeface="Open Sans"/>
                <a:cs typeface="Open Sans"/>
                <a:sym typeface="Open Sans"/>
              </a:rPr>
              <a:t>What We Provide</a:t>
            </a:r>
            <a:endParaRPr sz="3800">
              <a:solidFill>
                <a:srgbClr val="002D62"/>
              </a:solidFill>
              <a:latin typeface="Open Sans"/>
              <a:ea typeface="Open Sans"/>
              <a:cs typeface="Open Sans"/>
              <a:sym typeface="Open Sans"/>
            </a:endParaRPr>
          </a:p>
          <a:p>
            <a:pPr marL="0" lvl="0" indent="0" algn="l" rtl="0">
              <a:spcBef>
                <a:spcPts val="0"/>
              </a:spcBef>
              <a:spcAft>
                <a:spcPts val="0"/>
              </a:spcAft>
              <a:buNone/>
            </a:pPr>
            <a:endParaRPr sz="1900">
              <a:solidFill>
                <a:srgbClr val="002D62"/>
              </a:solidFill>
              <a:latin typeface="Open Sans"/>
              <a:ea typeface="Open Sans"/>
              <a:cs typeface="Open Sans"/>
              <a:sym typeface="Open Sans"/>
            </a:endParaRPr>
          </a:p>
        </p:txBody>
      </p:sp>
      <p:sp>
        <p:nvSpPr>
          <p:cNvPr id="104" name="Google Shape;104;p25"/>
          <p:cNvSpPr/>
          <p:nvPr/>
        </p:nvSpPr>
        <p:spPr>
          <a:xfrm>
            <a:off x="-106800" y="207900"/>
            <a:ext cx="9144000" cy="1029900"/>
          </a:xfrm>
          <a:prstGeom prst="rect">
            <a:avLst/>
          </a:prstGeom>
          <a:solidFill>
            <a:srgbClr val="D11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11144"/>
              </a:solidFill>
            </a:endParaRPr>
          </a:p>
        </p:txBody>
      </p:sp>
      <p:sp>
        <p:nvSpPr>
          <p:cNvPr id="105" name="Google Shape;105;p25"/>
          <p:cNvSpPr txBox="1"/>
          <p:nvPr/>
        </p:nvSpPr>
        <p:spPr>
          <a:xfrm>
            <a:off x="1410750" y="146069"/>
            <a:ext cx="6322500" cy="73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500" b="1" dirty="0">
                <a:solidFill>
                  <a:schemeClr val="lt1"/>
                </a:solidFill>
                <a:latin typeface="Open Sans"/>
                <a:ea typeface="Open Sans"/>
                <a:cs typeface="Open Sans"/>
                <a:sym typeface="Open Sans"/>
              </a:rPr>
              <a:t>Not sure if KSBDC can help? </a:t>
            </a:r>
          </a:p>
          <a:p>
            <a:pPr marL="0" lvl="0" indent="0" algn="ctr" rtl="0">
              <a:spcBef>
                <a:spcPts val="0"/>
              </a:spcBef>
              <a:spcAft>
                <a:spcPts val="0"/>
              </a:spcAft>
              <a:buNone/>
            </a:pPr>
            <a:r>
              <a:rPr lang="en-US" sz="3500" b="1" dirty="0">
                <a:solidFill>
                  <a:schemeClr val="lt1"/>
                </a:solidFill>
                <a:latin typeface="Open Sans"/>
                <a:ea typeface="Open Sans"/>
                <a:cs typeface="Open Sans"/>
                <a:sym typeface="Open Sans"/>
              </a:rPr>
              <a:t>Call or contact anyway…</a:t>
            </a:r>
            <a:endParaRPr sz="3500" b="1" dirty="0">
              <a:solidFill>
                <a:schemeClr val="lt1"/>
              </a:solidFill>
              <a:latin typeface="Open Sans"/>
              <a:ea typeface="Open Sans"/>
              <a:cs typeface="Open Sans"/>
              <a:sym typeface="Open Sans"/>
            </a:endParaRPr>
          </a:p>
        </p:txBody>
      </p:sp>
      <p:pic>
        <p:nvPicPr>
          <p:cNvPr id="8" name="Picture 7">
            <a:extLst>
              <a:ext uri="{FF2B5EF4-FFF2-40B4-BE49-F238E27FC236}">
                <a16:creationId xmlns:a16="http://schemas.microsoft.com/office/drawing/2014/main" id="{4886ED53-9152-4D1E-9E55-5EEF0129CC55}"/>
              </a:ext>
            </a:extLst>
          </p:cNvPr>
          <p:cNvPicPr>
            <a:picLocks noChangeAspect="1"/>
          </p:cNvPicPr>
          <p:nvPr/>
        </p:nvPicPr>
        <p:blipFill>
          <a:blip r:embed="rId3"/>
          <a:stretch>
            <a:fillRect/>
          </a:stretch>
        </p:blipFill>
        <p:spPr>
          <a:xfrm>
            <a:off x="5961729" y="1806261"/>
            <a:ext cx="2673034" cy="2023000"/>
          </a:xfrm>
          <a:prstGeom prst="rect">
            <a:avLst/>
          </a:prstGeom>
        </p:spPr>
      </p:pic>
      <p:sp>
        <p:nvSpPr>
          <p:cNvPr id="3" name="TextBox 2">
            <a:extLst>
              <a:ext uri="{FF2B5EF4-FFF2-40B4-BE49-F238E27FC236}">
                <a16:creationId xmlns:a16="http://schemas.microsoft.com/office/drawing/2014/main" id="{9DE0D857-F032-4B8A-AB5D-F36128826750}"/>
              </a:ext>
            </a:extLst>
          </p:cNvPr>
          <p:cNvSpPr txBox="1"/>
          <p:nvPr/>
        </p:nvSpPr>
        <p:spPr>
          <a:xfrm>
            <a:off x="258091" y="4177954"/>
            <a:ext cx="8058441" cy="523220"/>
          </a:xfrm>
          <a:prstGeom prst="rect">
            <a:avLst/>
          </a:prstGeom>
          <a:noFill/>
        </p:spPr>
        <p:txBody>
          <a:bodyPr wrap="square" rtlCol="0">
            <a:spAutoFit/>
          </a:bodyPr>
          <a:lstStyle/>
          <a:p>
            <a:r>
              <a:rPr lang="en-US" dirty="0">
                <a:hlinkClick r:id="rId4"/>
              </a:rPr>
              <a:t>info@ksbdc.net</a:t>
            </a:r>
            <a:r>
              <a:rPr lang="en-US" dirty="0"/>
              <a:t>; </a:t>
            </a:r>
            <a:r>
              <a:rPr lang="en-US" dirty="0">
                <a:hlinkClick r:id="rId5"/>
              </a:rPr>
              <a:t>https://www.facebook.com/sbdckansas/</a:t>
            </a:r>
            <a:r>
              <a:rPr lang="en-US" dirty="0"/>
              <a:t>; </a:t>
            </a:r>
            <a:r>
              <a:rPr lang="en-US" dirty="0">
                <a:hlinkClick r:id="rId6"/>
              </a:rPr>
              <a:t>https://twitter.com/sbdckansas</a:t>
            </a:r>
            <a:r>
              <a:rPr lang="en-US" dirty="0"/>
              <a:t>; </a:t>
            </a:r>
            <a:r>
              <a:rPr lang="en-US" dirty="0">
                <a:hlinkClick r:id="rId7"/>
              </a:rPr>
              <a:t>https://www.linkedin.com/company/sbdckansas/mycompany/</a:t>
            </a:r>
            <a:r>
              <a:rPr lang="en-US" dirty="0"/>
              <a:t> </a:t>
            </a:r>
          </a:p>
        </p:txBody>
      </p:sp>
      <p:pic>
        <p:nvPicPr>
          <p:cNvPr id="4" name="Picture 3">
            <a:extLst>
              <a:ext uri="{FF2B5EF4-FFF2-40B4-BE49-F238E27FC236}">
                <a16:creationId xmlns:a16="http://schemas.microsoft.com/office/drawing/2014/main" id="{BE137716-DF35-4B3D-A706-268ACD12EE19}"/>
              </a:ext>
            </a:extLst>
          </p:cNvPr>
          <p:cNvPicPr>
            <a:picLocks noChangeAspect="1"/>
          </p:cNvPicPr>
          <p:nvPr/>
        </p:nvPicPr>
        <p:blipFill>
          <a:blip r:embed="rId8"/>
          <a:stretch>
            <a:fillRect/>
          </a:stretch>
        </p:blipFill>
        <p:spPr>
          <a:xfrm>
            <a:off x="647163" y="1424410"/>
            <a:ext cx="5233810" cy="2579198"/>
          </a:xfrm>
          <a:prstGeom prst="rect">
            <a:avLst/>
          </a:prstGeom>
        </p:spPr>
      </p:pic>
    </p:spTree>
    <p:extLst>
      <p:ext uri="{BB962C8B-B14F-4D97-AF65-F5344CB8AC3E}">
        <p14:creationId xmlns:p14="http://schemas.microsoft.com/office/powerpoint/2010/main" val="1207480482"/>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1824</TotalTime>
  <Words>355</Words>
  <Application>Microsoft Office PowerPoint</Application>
  <PresentationFormat>On-screen Show (16:9)</PresentationFormat>
  <Paragraphs>77</Paragraphs>
  <Slides>5</Slides>
  <Notes>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5</vt:i4>
      </vt:variant>
    </vt:vector>
  </HeadingPairs>
  <TitlesOfParts>
    <vt:vector size="12" baseType="lpstr">
      <vt:lpstr>Arial</vt:lpstr>
      <vt:lpstr>Calibri</vt:lpstr>
      <vt:lpstr>Helvetica Neue</vt:lpstr>
      <vt:lpstr>Open Sans</vt:lpstr>
      <vt:lpstr>Simple Light</vt:lpstr>
      <vt:lpstr>1_Office Theme</vt:lpstr>
      <vt:lpstr>4_Office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dc:creator>
  <cp:lastModifiedBy>Gregory Jordan</cp:lastModifiedBy>
  <cp:revision>25</cp:revision>
  <cp:lastPrinted>2021-07-15T14:51:08Z</cp:lastPrinted>
  <dcterms:modified xsi:type="dcterms:W3CDTF">2022-01-13T21:27:03Z</dcterms:modified>
</cp:coreProperties>
</file>