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9157" autoAdjust="0"/>
  </p:normalViewPr>
  <p:slideViewPr>
    <p:cSldViewPr snapToGrid="0" showGuides="1">
      <p:cViewPr varScale="1">
        <p:scale>
          <a:sx n="84" d="100"/>
          <a:sy n="84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AB87-E92D-45AA-A235-67F57C893106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10D8-5B3A-4B5C-A3A5-E364D278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Business </a:t>
            </a:r>
            <a:r>
              <a:rPr lang="en-US" dirty="0"/>
              <a:t>and Industry matter. 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impact</a:t>
            </a:r>
            <a:r>
              <a:rPr lang="en-US" baseline="0" dirty="0"/>
              <a:t> is generated by a businesses’ spending at their initial setup and construction (direct), business to business transactions in the community (indirect) and their workers’ spending (induced).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business can be basic or non-basic. Both are important. 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Basic </a:t>
            </a:r>
            <a:r>
              <a:rPr lang="en-US" dirty="0"/>
              <a:t>businesses sell or export products and services outside of the community </a:t>
            </a:r>
            <a:r>
              <a:rPr lang="en-US" dirty="0" smtClean="0"/>
              <a:t>or region and </a:t>
            </a:r>
            <a:r>
              <a:rPr lang="en-US" dirty="0"/>
              <a:t>bring new dollars into the </a:t>
            </a:r>
            <a:r>
              <a:rPr lang="en-US" dirty="0" smtClean="0"/>
              <a:t>community or region. </a:t>
            </a:r>
            <a:r>
              <a:rPr lang="en-US" dirty="0"/>
              <a:t>Those new dollars</a:t>
            </a:r>
            <a:r>
              <a:rPr lang="en-US" baseline="0" dirty="0"/>
              <a:t> pay salaries, operational expenses, and for other things in the community. </a:t>
            </a:r>
            <a:r>
              <a:rPr lang="en-US" dirty="0"/>
              <a:t>This is key to growth</a:t>
            </a:r>
            <a:r>
              <a:rPr lang="en-US" baseline="0" dirty="0"/>
              <a:t> and sustainability. </a:t>
            </a: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 non-basic business is one that primarily offers its products and services within a local market.</a:t>
            </a:r>
            <a:r>
              <a:rPr lang="en-US" baseline="0" dirty="0"/>
              <a:t> These are generally businesses that add to the quality of place and provide for community livability, but money that flows through non-basic businesses is recycled in the same economy.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Economic leakage occurs when people and businesses spend or send money outside of the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6320A-3A2F-4759-93B3-277ED548C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9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0312C-8BE1-41FC-BEA4-AF60CB1AA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4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Increment</a:t>
            </a:r>
            <a:r>
              <a:rPr lang="en-US" baseline="0" dirty="0" smtClean="0"/>
              <a:t> financing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Designated Area title varies by state, e.g. Urban Renewal Area, Redevelopment District.</a:t>
            </a:r>
            <a:endParaRPr lang="en-US" dirty="0" smtClean="0"/>
          </a:p>
          <a:p>
            <a:r>
              <a:rPr lang="en-US" dirty="0" smtClean="0"/>
              <a:t>Incentives usually in the form of rebates to company (range from 100% and down, sometimes percentage</a:t>
            </a:r>
            <a:r>
              <a:rPr lang="en-US" baseline="0" dirty="0" smtClean="0"/>
              <a:t> is stepped down over time of agreement)</a:t>
            </a:r>
            <a:endParaRPr lang="en-US" dirty="0" smtClean="0"/>
          </a:p>
          <a:p>
            <a:r>
              <a:rPr lang="en-US" dirty="0" smtClean="0"/>
              <a:t>Can</a:t>
            </a:r>
            <a:r>
              <a:rPr lang="en-US" baseline="0" dirty="0" smtClean="0"/>
              <a:t> use to pay off bonds taken out to install infrastructure for project – or even elsewhere in the 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6320A-3A2F-4759-93B3-277ED548C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Agreement</a:t>
            </a:r>
            <a:r>
              <a:rPr lang="en-US" baseline="0" dirty="0" smtClean="0"/>
              <a:t> usually shorter than TIF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6320A-3A2F-4759-93B3-277ED548C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88952" cy="5795682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86" y="668420"/>
            <a:ext cx="7585166" cy="50536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06239"/>
            <a:ext cx="5577840" cy="263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" y="3041647"/>
            <a:ext cx="5573485" cy="1056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500778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814782" y="2017937"/>
            <a:ext cx="1809750" cy="9763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886219" y="4099733"/>
            <a:ext cx="1666875" cy="587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500778"/>
                </a:solidFill>
              </a:defRPr>
            </a:lvl1pPr>
          </a:lstStyle>
          <a:p>
            <a:pPr lvl="0"/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3" y="4630380"/>
            <a:ext cx="5573485" cy="493776"/>
          </a:xfrm>
          <a:prstGeom prst="rect">
            <a:avLst/>
          </a:prstGeom>
          <a:solidFill>
            <a:srgbClr val="FFB5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342900" indent="-34290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34290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3429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3429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81125"/>
            <a:ext cx="3932237" cy="448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12495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1535"/>
            <a:ext cx="5030788" cy="1199590"/>
          </a:xfrm>
          <a:prstGeom prst="rect">
            <a:avLst/>
          </a:prstGeom>
        </p:spPr>
        <p:txBody>
          <a:bodyPr/>
          <a:lstStyle>
            <a:lvl1pPr>
              <a:defRPr lang="en-US" sz="3600" kern="1200" dirty="0">
                <a:solidFill>
                  <a:srgbClr val="500778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3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81125"/>
            <a:ext cx="3932237" cy="4487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0" y="1115433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81535"/>
            <a:ext cx="5030788" cy="1199590"/>
          </a:xfrm>
          <a:prstGeom prst="rect">
            <a:avLst/>
          </a:prstGeom>
        </p:spPr>
        <p:txBody>
          <a:bodyPr/>
          <a:lstStyle>
            <a:lvl1pPr>
              <a:defRPr lang="en-US" sz="3600" kern="1200" dirty="0">
                <a:solidFill>
                  <a:srgbClr val="500778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9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76300"/>
            <a:ext cx="10582276" cy="4838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02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308" y="10806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0077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 flipV="1">
            <a:off x="8838427" y="183216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544049" cy="53213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002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8617324" y="2050863"/>
            <a:ext cx="5030788" cy="1199590"/>
          </a:xfrm>
          <a:prstGeom prst="rect">
            <a:avLst/>
          </a:prstGeom>
        </p:spPr>
        <p:txBody>
          <a:bodyPr/>
          <a:lstStyle>
            <a:lvl1pPr>
              <a:defRPr lang="en-US" sz="3600" kern="1200" dirty="0">
                <a:solidFill>
                  <a:srgbClr val="500778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20179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defRPr/>
            </a:lvl1pPr>
            <a:lvl2pPr marL="685800" indent="-342900">
              <a:defRPr/>
            </a:lvl2pPr>
            <a:lvl3pPr marL="1028700" indent="-342900">
              <a:defRPr/>
            </a:lvl3pPr>
            <a:lvl4pPr marL="1371600" indent="-342900">
              <a:defRPr/>
            </a:lvl4pPr>
            <a:lvl5pPr marL="1714500" indent="-34290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20179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defRPr/>
            </a:lvl1pPr>
            <a:lvl2pPr marL="685800" indent="-342900">
              <a:defRPr/>
            </a:lvl2pPr>
            <a:lvl3pPr marL="1028700" indent="-342900">
              <a:defRPr/>
            </a:lvl3pPr>
            <a:lvl4pPr marL="1371600" indent="-342900">
              <a:defRPr/>
            </a:lvl4pPr>
            <a:lvl5pPr marL="1714500" indent="-34290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3" y="108816"/>
            <a:ext cx="10515600" cy="7921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Myriad Pro Black" panose="020B08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7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88952" cy="5835496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50" y="608744"/>
            <a:ext cx="7638950" cy="50788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06239"/>
            <a:ext cx="5577840" cy="263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" y="3041647"/>
            <a:ext cx="5573485" cy="1056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500778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814782" y="2017937"/>
            <a:ext cx="1809750" cy="9763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886219" y="4099733"/>
            <a:ext cx="1666875" cy="587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500778"/>
                </a:solidFill>
              </a:defRPr>
            </a:lvl1pPr>
          </a:lstStyle>
          <a:p>
            <a:pPr lvl="0"/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3" y="4630380"/>
            <a:ext cx="5573485" cy="493776"/>
          </a:xfrm>
          <a:prstGeom prst="rect">
            <a:avLst/>
          </a:prstGeom>
          <a:solidFill>
            <a:srgbClr val="FFB5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88952" cy="5782235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6" y="655551"/>
            <a:ext cx="7635864" cy="50659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006239"/>
            <a:ext cx="5577840" cy="263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" y="3041647"/>
            <a:ext cx="5573485" cy="10569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500778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814782" y="2017937"/>
            <a:ext cx="1809750" cy="9763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886219" y="4099733"/>
            <a:ext cx="1666875" cy="587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500778"/>
                </a:solidFill>
              </a:defRPr>
            </a:lvl1pPr>
          </a:lstStyle>
          <a:p>
            <a:pPr lvl="0"/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3" y="4630380"/>
            <a:ext cx="5573485" cy="493776"/>
          </a:xfrm>
          <a:prstGeom prst="rect">
            <a:avLst/>
          </a:prstGeom>
          <a:solidFill>
            <a:srgbClr val="FFB500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5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08" y="108065"/>
            <a:ext cx="10515600" cy="1034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0077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17140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0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151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5007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123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68957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68957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308" y="108065"/>
            <a:ext cx="10515600" cy="1034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0077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6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048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B1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368458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0488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B1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3684588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14500" indent="-3429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308" y="108064"/>
            <a:ext cx="10515600" cy="102148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0077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551778"/>
            <a:ext cx="3756991" cy="92655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7308" y="108065"/>
            <a:ext cx="10515600" cy="10349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00778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6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27576"/>
            <a:ext cx="12192000" cy="894432"/>
          </a:xfrm>
          <a:prstGeom prst="rect">
            <a:avLst/>
          </a:prstGeom>
          <a:solidFill>
            <a:srgbClr val="5007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83" y="5852330"/>
            <a:ext cx="3367517" cy="1317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7" y="6170532"/>
            <a:ext cx="3356092" cy="680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83352"/>
            <a:ext cx="1371600" cy="182880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20400" y="6383352"/>
            <a:ext cx="1371600" cy="182880"/>
          </a:xfrm>
          <a:prstGeom prst="rect">
            <a:avLst/>
          </a:prstGeom>
          <a:solidFill>
            <a:srgbClr val="FFB500"/>
          </a:solidFill>
          <a:ln>
            <a:solidFill>
              <a:srgbClr val="FF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47446" y="1769145"/>
            <a:ext cx="9003323" cy="3232702"/>
          </a:xfrm>
          <a:prstGeom prst="roundRect">
            <a:avLst>
              <a:gd name="adj" fmla="val 49791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Economic Impact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00106" y="2010059"/>
            <a:ext cx="2743200" cy="2743200"/>
            <a:chOff x="1808550" y="2010059"/>
            <a:chExt cx="2743200" cy="2743200"/>
          </a:xfrm>
        </p:grpSpPr>
        <p:sp>
          <p:nvSpPr>
            <p:cNvPr id="6" name="Freeform 5"/>
            <p:cNvSpPr>
              <a:spLocks noChangeAspect="1"/>
            </p:cNvSpPr>
            <p:nvPr/>
          </p:nvSpPr>
          <p:spPr>
            <a:xfrm>
              <a:off x="1808550" y="2010059"/>
              <a:ext cx="2743200" cy="2743200"/>
            </a:xfrm>
            <a:custGeom>
              <a:avLst/>
              <a:gdLst>
                <a:gd name="connsiteX0" fmla="*/ 0 w 4200078"/>
                <a:gd name="connsiteY0" fmla="*/ 2100039 h 4200078"/>
                <a:gd name="connsiteX1" fmla="*/ 2100039 w 4200078"/>
                <a:gd name="connsiteY1" fmla="*/ 0 h 4200078"/>
                <a:gd name="connsiteX2" fmla="*/ 4200078 w 4200078"/>
                <a:gd name="connsiteY2" fmla="*/ 2100039 h 4200078"/>
                <a:gd name="connsiteX3" fmla="*/ 2100039 w 4200078"/>
                <a:gd name="connsiteY3" fmla="*/ 4200078 h 4200078"/>
                <a:gd name="connsiteX4" fmla="*/ 0 w 4200078"/>
                <a:gd name="connsiteY4" fmla="*/ 2100039 h 420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0078" h="4200078">
                  <a:moveTo>
                    <a:pt x="0" y="2100039"/>
                  </a:moveTo>
                  <a:cubicBezTo>
                    <a:pt x="0" y="940219"/>
                    <a:pt x="940219" y="0"/>
                    <a:pt x="2100039" y="0"/>
                  </a:cubicBezTo>
                  <a:cubicBezTo>
                    <a:pt x="3259859" y="0"/>
                    <a:pt x="4200078" y="940219"/>
                    <a:pt x="4200078" y="2100039"/>
                  </a:cubicBezTo>
                  <a:cubicBezTo>
                    <a:pt x="4200078" y="3259859"/>
                    <a:pt x="3259859" y="4200078"/>
                    <a:pt x="2100039" y="4200078"/>
                  </a:cubicBezTo>
                  <a:cubicBezTo>
                    <a:pt x="940219" y="4200078"/>
                    <a:pt x="0" y="3259859"/>
                    <a:pt x="0" y="21000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7637" tIns="697637" rIns="697637" bIns="69763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5866" y="2221076"/>
              <a:ext cx="2103120" cy="206115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551061" y="2010059"/>
            <a:ext cx="2743200" cy="2743200"/>
            <a:chOff x="7551061" y="2010059"/>
            <a:chExt cx="2743200" cy="2743200"/>
          </a:xfrm>
        </p:grpSpPr>
        <p:sp>
          <p:nvSpPr>
            <p:cNvPr id="8" name="Freeform 7"/>
            <p:cNvSpPr>
              <a:spLocks noChangeAspect="1"/>
            </p:cNvSpPr>
            <p:nvPr/>
          </p:nvSpPr>
          <p:spPr>
            <a:xfrm>
              <a:off x="7551061" y="2010059"/>
              <a:ext cx="2743200" cy="2743200"/>
            </a:xfrm>
            <a:custGeom>
              <a:avLst/>
              <a:gdLst>
                <a:gd name="connsiteX0" fmla="*/ 0 w 4200078"/>
                <a:gd name="connsiteY0" fmla="*/ 2100039 h 4200078"/>
                <a:gd name="connsiteX1" fmla="*/ 2100039 w 4200078"/>
                <a:gd name="connsiteY1" fmla="*/ 0 h 4200078"/>
                <a:gd name="connsiteX2" fmla="*/ 4200078 w 4200078"/>
                <a:gd name="connsiteY2" fmla="*/ 2100039 h 4200078"/>
                <a:gd name="connsiteX3" fmla="*/ 2100039 w 4200078"/>
                <a:gd name="connsiteY3" fmla="*/ 4200078 h 4200078"/>
                <a:gd name="connsiteX4" fmla="*/ 0 w 4200078"/>
                <a:gd name="connsiteY4" fmla="*/ 2100039 h 420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0078" h="4200078">
                  <a:moveTo>
                    <a:pt x="0" y="2100039"/>
                  </a:moveTo>
                  <a:cubicBezTo>
                    <a:pt x="0" y="940219"/>
                    <a:pt x="940219" y="0"/>
                    <a:pt x="2100039" y="0"/>
                  </a:cubicBezTo>
                  <a:cubicBezTo>
                    <a:pt x="3259859" y="0"/>
                    <a:pt x="4200078" y="940219"/>
                    <a:pt x="4200078" y="2100039"/>
                  </a:cubicBezTo>
                  <a:cubicBezTo>
                    <a:pt x="4200078" y="3259859"/>
                    <a:pt x="3259859" y="4200078"/>
                    <a:pt x="2100039" y="4200078"/>
                  </a:cubicBezTo>
                  <a:cubicBezTo>
                    <a:pt x="940219" y="4200078"/>
                    <a:pt x="0" y="3259859"/>
                    <a:pt x="0" y="21000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7637" tIns="697637" rIns="697637" bIns="69763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6821" y="2380696"/>
              <a:ext cx="2011680" cy="174191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347">
            <a:off x="750103" y="1501291"/>
            <a:ext cx="1097280" cy="733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52306" y="4206231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Basic Businesses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97245" y="4083361"/>
            <a:ext cx="225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Non-Basic</a:t>
            </a:r>
          </a:p>
          <a:p>
            <a:pPr algn="ctr"/>
            <a:r>
              <a:rPr lang="en-US" dirty="0">
                <a:latin typeface="+mj-lt"/>
              </a:rPr>
              <a:t>Businesses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2856" y="1826575"/>
            <a:ext cx="1888658" cy="10826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cap="none" spc="0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/>
                <a:latin typeface="Segoe Script" panose="030B0504020000000003" pitchFamily="66" charset="0"/>
              </a:rPr>
              <a:t>Any</a:t>
            </a:r>
          </a:p>
          <a:p>
            <a:pPr algn="ctr">
              <a:lnSpc>
                <a:spcPct val="85000"/>
              </a:lnSpc>
            </a:pPr>
            <a:r>
              <a:rPr lang="en-US" sz="36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Segoe Script" panose="030B0504020000000003" pitchFamily="66" charset="0"/>
              </a:rPr>
              <a:t>Region</a:t>
            </a:r>
            <a:endParaRPr lang="en-US" sz="36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  <a:latin typeface="Segoe Script" panose="030B0504020000000003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599">
            <a:off x="301291" y="3113115"/>
            <a:ext cx="1097280" cy="733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6333">
            <a:off x="422712" y="2281437"/>
            <a:ext cx="1097280" cy="733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41255" y="3039032"/>
            <a:ext cx="2237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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Employees</a:t>
            </a:r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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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Utilities</a:t>
            </a:r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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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Services</a:t>
            </a:r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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 </a:t>
            </a:r>
            <a:r>
              <a:rPr lang="en-US" sz="1600" b="1" dirty="0">
                <a:solidFill>
                  <a:schemeClr val="accent1"/>
                </a:solidFill>
                <a:latin typeface="+mj-lt"/>
              </a:rPr>
              <a:t>Supplies</a:t>
            </a:r>
            <a:r>
              <a:rPr lang="en-US" sz="1600" b="1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 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&amp;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Other local 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+mj-lt"/>
              </a:rPr>
              <a:t>purchases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747">
            <a:off x="6778409" y="3204796"/>
            <a:ext cx="731520" cy="488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1827">
            <a:off x="4550937" y="3829462"/>
            <a:ext cx="914400" cy="6108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38">
            <a:off x="4660530" y="3218042"/>
            <a:ext cx="914400" cy="6108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0010">
            <a:off x="378048" y="3987438"/>
            <a:ext cx="1097280" cy="733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7231">
            <a:off x="6756192" y="3692952"/>
            <a:ext cx="731520" cy="488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9130" y="5310999"/>
            <a:ext cx="684369" cy="457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13559" y="5310998"/>
            <a:ext cx="684369" cy="457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4091" y="5310999"/>
            <a:ext cx="684369" cy="457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74730" y="5307588"/>
            <a:ext cx="684369" cy="457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09159" y="5307587"/>
            <a:ext cx="684369" cy="457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39691" y="5307588"/>
            <a:ext cx="684369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79633" y="5326450"/>
            <a:ext cx="684369" cy="4572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14062" y="5326449"/>
            <a:ext cx="684369" cy="457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4594" y="5326450"/>
            <a:ext cx="68436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052870" y="1464393"/>
            <a:ext cx="731520" cy="731520"/>
            <a:chOff x="1818523" y="2578171"/>
            <a:chExt cx="731520" cy="731520"/>
          </a:xfrm>
        </p:grpSpPr>
        <p:sp>
          <p:nvSpPr>
            <p:cNvPr id="31" name="Oval 30"/>
            <p:cNvSpPr/>
            <p:nvPr/>
          </p:nvSpPr>
          <p:spPr>
            <a:xfrm>
              <a:off x="1818523" y="2578171"/>
              <a:ext cx="731520" cy="7315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8" name="Picture 4" descr="Public Safety Icon #248596 - Free Icons Library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256" y="2669611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Donut 24"/>
          <p:cNvSpPr/>
          <p:nvPr/>
        </p:nvSpPr>
        <p:spPr>
          <a:xfrm>
            <a:off x="5434746" y="1840588"/>
            <a:ext cx="3263126" cy="3458196"/>
          </a:xfrm>
          <a:prstGeom prst="donut">
            <a:avLst>
              <a:gd name="adj" fmla="val 10002"/>
            </a:avLst>
          </a:prstGeom>
          <a:solidFill>
            <a:schemeClr val="accent2"/>
          </a:solidFill>
          <a:ln>
            <a:solidFill>
              <a:srgbClr val="FDD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08" y="108065"/>
            <a:ext cx="11045522" cy="1034936"/>
          </a:xfrm>
        </p:spPr>
        <p:txBody>
          <a:bodyPr/>
          <a:lstStyle/>
          <a:p>
            <a:r>
              <a:rPr lang="en-US" sz="3200" dirty="0" smtClean="0"/>
              <a:t>Economic Development is Part of an Ecosystem</a:t>
            </a:r>
            <a:endParaRPr lang="en-US" sz="3200" dirty="0"/>
          </a:p>
        </p:txBody>
      </p:sp>
      <p:sp>
        <p:nvSpPr>
          <p:cNvPr id="15" name="Freeform 14"/>
          <p:cNvSpPr/>
          <p:nvPr/>
        </p:nvSpPr>
        <p:spPr>
          <a:xfrm>
            <a:off x="4056316" y="2224232"/>
            <a:ext cx="2578703" cy="2578743"/>
          </a:xfrm>
          <a:custGeom>
            <a:avLst/>
            <a:gdLst>
              <a:gd name="connsiteX0" fmla="*/ 0 w 2578703"/>
              <a:gd name="connsiteY0" fmla="*/ 1289372 h 2578743"/>
              <a:gd name="connsiteX1" fmla="*/ 1289352 w 2578703"/>
              <a:gd name="connsiteY1" fmla="*/ 0 h 2578743"/>
              <a:gd name="connsiteX2" fmla="*/ 2578704 w 2578703"/>
              <a:gd name="connsiteY2" fmla="*/ 1289372 h 2578743"/>
              <a:gd name="connsiteX3" fmla="*/ 1289352 w 2578703"/>
              <a:gd name="connsiteY3" fmla="*/ 2578744 h 2578743"/>
              <a:gd name="connsiteX4" fmla="*/ 0 w 2578703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703" h="2578743">
                <a:moveTo>
                  <a:pt x="0" y="1289372"/>
                </a:moveTo>
                <a:cubicBezTo>
                  <a:pt x="0" y="577272"/>
                  <a:pt x="577263" y="0"/>
                  <a:pt x="1289352" y="0"/>
                </a:cubicBezTo>
                <a:cubicBezTo>
                  <a:pt x="2001441" y="0"/>
                  <a:pt x="2578704" y="577272"/>
                  <a:pt x="2578704" y="1289372"/>
                </a:cubicBezTo>
                <a:cubicBezTo>
                  <a:pt x="2578704" y="2001472"/>
                  <a:pt x="2001441" y="2578744"/>
                  <a:pt x="1289352" y="2578744"/>
                </a:cubicBezTo>
                <a:cubicBezTo>
                  <a:pt x="577263" y="2578744"/>
                  <a:pt x="0" y="2001472"/>
                  <a:pt x="0" y="1289372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472" tIns="414478" rIns="414472" bIns="41447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Community Quality of Life</a:t>
            </a:r>
            <a:endParaRPr lang="en-US" sz="2400" kern="1200" dirty="0"/>
          </a:p>
        </p:txBody>
      </p:sp>
      <p:sp>
        <p:nvSpPr>
          <p:cNvPr id="17" name="Oval 16"/>
          <p:cNvSpPr/>
          <p:nvPr/>
        </p:nvSpPr>
        <p:spPr>
          <a:xfrm>
            <a:off x="7677570" y="1728424"/>
            <a:ext cx="1381394" cy="1381760"/>
          </a:xfrm>
          <a:prstGeom prst="ellipse">
            <a:avLst/>
          </a:prstGeom>
          <a:solidFill>
            <a:srgbClr val="BCC1D6"/>
          </a:solidFill>
          <a:ln>
            <a:solidFill>
              <a:srgbClr val="BCC1D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9435659" y="1598064"/>
            <a:ext cx="2382962" cy="1337327"/>
          </a:xfrm>
          <a:custGeom>
            <a:avLst/>
            <a:gdLst>
              <a:gd name="connsiteX0" fmla="*/ 0 w 1849093"/>
              <a:gd name="connsiteY0" fmla="*/ 0 h 1337327"/>
              <a:gd name="connsiteX1" fmla="*/ 1849093 w 1849093"/>
              <a:gd name="connsiteY1" fmla="*/ 0 h 1337327"/>
              <a:gd name="connsiteX2" fmla="*/ 1849093 w 1849093"/>
              <a:gd name="connsiteY2" fmla="*/ 1337327 h 1337327"/>
              <a:gd name="connsiteX3" fmla="*/ 0 w 1849093"/>
              <a:gd name="connsiteY3" fmla="*/ 1337327 h 1337327"/>
              <a:gd name="connsiteX4" fmla="*/ 0 w 1849093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93" h="1337327">
                <a:moveTo>
                  <a:pt x="0" y="0"/>
                </a:moveTo>
                <a:lnTo>
                  <a:pt x="1849093" y="0"/>
                </a:lnTo>
                <a:lnTo>
                  <a:pt x="1849093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0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 Practitioners Support </a:t>
            </a: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Businesses &amp; Communities by: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</a:rPr>
              <a:t>Asking &amp; Listening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Researching &amp; Exploring</a:t>
            </a:r>
            <a:endParaRPr lang="en-US" sz="1600" kern="1200" dirty="0">
              <a:solidFill>
                <a:schemeClr val="bg2">
                  <a:lumMod val="10000"/>
                </a:schemeClr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</a:rPr>
              <a:t>Assisting &amp; Informing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</a:rPr>
              <a:t>Responding &amp; Connecting</a:t>
            </a:r>
          </a:p>
        </p:txBody>
      </p:sp>
      <p:sp>
        <p:nvSpPr>
          <p:cNvPr id="19" name="Oval 18"/>
          <p:cNvSpPr/>
          <p:nvPr/>
        </p:nvSpPr>
        <p:spPr>
          <a:xfrm>
            <a:off x="7677570" y="3917024"/>
            <a:ext cx="1381394" cy="1381760"/>
          </a:xfrm>
          <a:prstGeom prst="ellipse">
            <a:avLst/>
          </a:prstGeom>
          <a:ln>
            <a:solidFill>
              <a:srgbClr val="BCC1D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9491384" y="4120899"/>
            <a:ext cx="2457410" cy="1337327"/>
          </a:xfrm>
          <a:custGeom>
            <a:avLst/>
            <a:gdLst>
              <a:gd name="connsiteX0" fmla="*/ 0 w 1849093"/>
              <a:gd name="connsiteY0" fmla="*/ 0 h 1337327"/>
              <a:gd name="connsiteX1" fmla="*/ 1849093 w 1849093"/>
              <a:gd name="connsiteY1" fmla="*/ 0 h 1337327"/>
              <a:gd name="connsiteX2" fmla="*/ 1849093 w 1849093"/>
              <a:gd name="connsiteY2" fmla="*/ 1337327 h 1337327"/>
              <a:gd name="connsiteX3" fmla="*/ 0 w 1849093"/>
              <a:gd name="connsiteY3" fmla="*/ 1337327 h 1337327"/>
              <a:gd name="connsiteX4" fmla="*/ 0 w 1849093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93" h="1337327">
                <a:moveTo>
                  <a:pt x="0" y="0"/>
                </a:moveTo>
                <a:lnTo>
                  <a:pt x="1849093" y="0"/>
                </a:lnTo>
                <a:lnTo>
                  <a:pt x="1849093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Successful Businesses: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</a:rPr>
              <a:t>Pay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/generate</a:t>
            </a:r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</a:rPr>
              <a:t> taxes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Hire employees</a:t>
            </a:r>
            <a:endParaRPr lang="en-US" sz="1600" kern="1200" dirty="0">
              <a:solidFill>
                <a:schemeClr val="bg2">
                  <a:lumMod val="10000"/>
                </a:schemeClr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>
                <a:solidFill>
                  <a:schemeClr val="bg2">
                    <a:lumMod val="10000"/>
                  </a:schemeClr>
                </a:solidFill>
              </a:rPr>
              <a:t>Create a quality of place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06" y="1900708"/>
            <a:ext cx="1028522" cy="1028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582" y="4123041"/>
            <a:ext cx="1138908" cy="789597"/>
          </a:xfrm>
          <a:prstGeom prst="rect">
            <a:avLst/>
          </a:prstGeom>
        </p:spPr>
      </p:pic>
      <p:sp>
        <p:nvSpPr>
          <p:cNvPr id="23" name="Isosceles Triangle 22"/>
          <p:cNvSpPr/>
          <p:nvPr/>
        </p:nvSpPr>
        <p:spPr>
          <a:xfrm rot="11402871">
            <a:off x="8147988" y="3808533"/>
            <a:ext cx="707231" cy="328112"/>
          </a:xfrm>
          <a:prstGeom prst="triangle">
            <a:avLst/>
          </a:prstGeom>
          <a:solidFill>
            <a:schemeClr val="accent2"/>
          </a:solidFill>
          <a:ln>
            <a:solidFill>
              <a:srgbClr val="FDD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9606871">
            <a:off x="5600266" y="4412961"/>
            <a:ext cx="707231" cy="328112"/>
          </a:xfrm>
          <a:prstGeom prst="triangle">
            <a:avLst/>
          </a:prstGeom>
          <a:solidFill>
            <a:schemeClr val="accent2"/>
          </a:solidFill>
          <a:ln>
            <a:solidFill>
              <a:srgbClr val="FDD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3212638" y="2109626"/>
            <a:ext cx="731520" cy="731520"/>
            <a:chOff x="2874894" y="1377435"/>
            <a:chExt cx="731520" cy="731520"/>
          </a:xfrm>
        </p:grpSpPr>
        <p:sp>
          <p:nvSpPr>
            <p:cNvPr id="30" name="Oval 29"/>
            <p:cNvSpPr/>
            <p:nvPr/>
          </p:nvSpPr>
          <p:spPr>
            <a:xfrm>
              <a:off x="2874894" y="1377435"/>
              <a:ext cx="731520" cy="7315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467" y="1410748"/>
              <a:ext cx="546734" cy="546734"/>
            </a:xfrm>
            <a:prstGeom prst="rect">
              <a:avLst/>
            </a:prstGeom>
          </p:spPr>
        </p:pic>
      </p:grpSp>
      <p:sp>
        <p:nvSpPr>
          <p:cNvPr id="29" name="Oval 28"/>
          <p:cNvSpPr/>
          <p:nvPr/>
        </p:nvSpPr>
        <p:spPr>
          <a:xfrm>
            <a:off x="2955614" y="3180178"/>
            <a:ext cx="731520" cy="7315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2921200" y="3227779"/>
            <a:ext cx="719405" cy="731520"/>
            <a:chOff x="153989" y="3191186"/>
            <a:chExt cx="769005" cy="78195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3989" y="3301534"/>
              <a:ext cx="671607" cy="671607"/>
            </a:xfrm>
            <a:prstGeom prst="rect">
              <a:avLst/>
            </a:prstGeom>
          </p:spPr>
        </p:pic>
        <p:pic>
          <p:nvPicPr>
            <p:cNvPr id="1026" name="Picture 2" descr="Home Page Infrastructure Icons - Fowler Constructio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794" y="3191186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210613" y="4180095"/>
            <a:ext cx="731520" cy="731520"/>
            <a:chOff x="1840809" y="3364626"/>
            <a:chExt cx="731520" cy="731520"/>
          </a:xfrm>
        </p:grpSpPr>
        <p:sp>
          <p:nvSpPr>
            <p:cNvPr id="32" name="Oval 31"/>
            <p:cNvSpPr/>
            <p:nvPr/>
          </p:nvSpPr>
          <p:spPr>
            <a:xfrm>
              <a:off x="1840809" y="3364626"/>
              <a:ext cx="731520" cy="7315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86" t="10524" r="5690" b="11101"/>
            <a:stretch/>
          </p:blipFill>
          <p:spPr>
            <a:xfrm>
              <a:off x="1890509" y="3411520"/>
              <a:ext cx="640080" cy="56162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052870" y="4826718"/>
            <a:ext cx="731520" cy="731520"/>
            <a:chOff x="2263306" y="4087908"/>
            <a:chExt cx="731520" cy="731520"/>
          </a:xfrm>
        </p:grpSpPr>
        <p:sp>
          <p:nvSpPr>
            <p:cNvPr id="33" name="Oval 32"/>
            <p:cNvSpPr/>
            <p:nvPr/>
          </p:nvSpPr>
          <p:spPr>
            <a:xfrm>
              <a:off x="2263306" y="4087908"/>
              <a:ext cx="731520" cy="7315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32" name="Picture 8" descr="Give Money - Free business icons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402" y="4150948"/>
              <a:ext cx="54864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Freeform 55"/>
          <p:cNvSpPr/>
          <p:nvPr/>
        </p:nvSpPr>
        <p:spPr>
          <a:xfrm>
            <a:off x="367134" y="1598064"/>
            <a:ext cx="2603250" cy="4260476"/>
          </a:xfrm>
          <a:custGeom>
            <a:avLst/>
            <a:gdLst>
              <a:gd name="connsiteX0" fmla="*/ 0 w 1849093"/>
              <a:gd name="connsiteY0" fmla="*/ 0 h 1337327"/>
              <a:gd name="connsiteX1" fmla="*/ 1849093 w 1849093"/>
              <a:gd name="connsiteY1" fmla="*/ 0 h 1337327"/>
              <a:gd name="connsiteX2" fmla="*/ 1849093 w 1849093"/>
              <a:gd name="connsiteY2" fmla="*/ 1337327 h 1337327"/>
              <a:gd name="connsiteX3" fmla="*/ 0 w 1849093"/>
              <a:gd name="connsiteY3" fmla="*/ 1337327 h 1337327"/>
              <a:gd name="connsiteX4" fmla="*/ 0 w 1849093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93" h="1337327">
                <a:moveTo>
                  <a:pt x="0" y="0"/>
                </a:moveTo>
                <a:lnTo>
                  <a:pt x="1849093" y="0"/>
                </a:lnTo>
                <a:lnTo>
                  <a:pt x="1849093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000" b="1" kern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Communities use Tax Revenues to:</a:t>
            </a:r>
          </a:p>
          <a:p>
            <a:pPr marL="166688" lvl="1" indent="-166688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Support public safety</a:t>
            </a:r>
          </a:p>
          <a:p>
            <a:pPr marL="166688" lvl="1" indent="-166688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Build and maintain recreational assets</a:t>
            </a:r>
          </a:p>
          <a:p>
            <a:pPr marL="166688" lvl="1" indent="-166688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Ensure adequate public infrastructure</a:t>
            </a:r>
          </a:p>
          <a:p>
            <a:pPr marL="166688" lvl="1" indent="-166688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Build and maintain community facilities</a:t>
            </a:r>
          </a:p>
          <a:p>
            <a:pPr marL="166688" lvl="1" indent="-166688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kern="1200" dirty="0">
                <a:solidFill>
                  <a:schemeClr val="bg2">
                    <a:lumMod val="10000"/>
                  </a:schemeClr>
                </a:solidFill>
              </a:rPr>
              <a:t>Provide incentives for housing and business development</a:t>
            </a:r>
          </a:p>
          <a:p>
            <a:pPr marL="166688" lvl="1" indent="-166688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Hire public employees</a:t>
            </a:r>
          </a:p>
          <a:p>
            <a:pPr marL="166688" lvl="1" indent="-166688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kern="1200" dirty="0">
              <a:latin typeface="+mj-lt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kern="1200" dirty="0">
              <a:latin typeface="+mj-lt"/>
            </a:endParaRPr>
          </a:p>
        </p:txBody>
      </p:sp>
      <p:sp>
        <p:nvSpPr>
          <p:cNvPr id="58" name="Isosceles Triangle 57"/>
          <p:cNvSpPr/>
          <p:nvPr/>
        </p:nvSpPr>
        <p:spPr>
          <a:xfrm rot="13298741">
            <a:off x="5665884" y="2301565"/>
            <a:ext cx="707231" cy="328112"/>
          </a:xfrm>
          <a:prstGeom prst="triangle">
            <a:avLst/>
          </a:prstGeom>
          <a:solidFill>
            <a:schemeClr val="accent2"/>
          </a:solidFill>
          <a:ln>
            <a:solidFill>
              <a:srgbClr val="FDD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3851362" y="2686965"/>
            <a:ext cx="374765" cy="24226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679086" y="3513602"/>
            <a:ext cx="43691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896770" y="4123042"/>
            <a:ext cx="397912" cy="27148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600323" y="4600409"/>
            <a:ext cx="192517" cy="3000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600323" y="2143214"/>
            <a:ext cx="192517" cy="2714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3711403">
            <a:off x="7401700" y="4786552"/>
            <a:ext cx="707231" cy="328112"/>
          </a:xfrm>
          <a:prstGeom prst="triangle">
            <a:avLst/>
          </a:prstGeom>
          <a:solidFill>
            <a:schemeClr val="accent2"/>
          </a:solidFill>
          <a:ln>
            <a:solidFill>
              <a:srgbClr val="FDD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9364397" y="1497846"/>
            <a:ext cx="2454223" cy="2049209"/>
          </a:xfrm>
          <a:prstGeom prst="wedgeRoundRectCallout">
            <a:avLst>
              <a:gd name="adj1" fmla="val -63211"/>
              <a:gd name="adj2" fmla="val -1831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ular Callout 37"/>
          <p:cNvSpPr/>
          <p:nvPr/>
        </p:nvSpPr>
        <p:spPr>
          <a:xfrm>
            <a:off x="9364397" y="4051100"/>
            <a:ext cx="2454223" cy="1507138"/>
          </a:xfrm>
          <a:prstGeom prst="wedgeRoundRectCallout">
            <a:avLst>
              <a:gd name="adj1" fmla="val -60717"/>
              <a:gd name="adj2" fmla="val -9764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Increment Financing</a:t>
            </a:r>
            <a:endParaRPr lang="en-US" dirty="0"/>
          </a:p>
        </p:txBody>
      </p:sp>
      <p:sp>
        <p:nvSpPr>
          <p:cNvPr id="6" name="Flowchart: Off-page Connector 5"/>
          <p:cNvSpPr>
            <a:spLocks noChangeAspect="1"/>
          </p:cNvSpPr>
          <p:nvPr/>
        </p:nvSpPr>
        <p:spPr>
          <a:xfrm>
            <a:off x="1330362" y="2616657"/>
            <a:ext cx="1828800" cy="1828762"/>
          </a:xfrm>
          <a:prstGeom prst="flowChartOffpageConnector">
            <a:avLst/>
          </a:prstGeom>
          <a:solidFill>
            <a:schemeClr val="accent1"/>
          </a:solidFill>
          <a:ln>
            <a:solidFill>
              <a:srgbClr val="1B499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" tIns="0" rIns="27432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Step 1: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Designated Area for development created </a:t>
            </a:r>
            <a:r>
              <a:rPr lang="en-US" sz="2000" dirty="0" smtClean="0">
                <a:solidFill>
                  <a:schemeClr val="bg1"/>
                </a:solidFill>
              </a:rPr>
              <a:t>by </a:t>
            </a:r>
            <a:r>
              <a:rPr lang="en-US" sz="2000" dirty="0" smtClean="0">
                <a:solidFill>
                  <a:schemeClr val="bg1"/>
                </a:solidFill>
              </a:rPr>
              <a:t>Jurisdiction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20" name="Flowchart: Off-page Connector 19"/>
          <p:cNvSpPr>
            <a:spLocks noChangeAspect="1"/>
          </p:cNvSpPr>
          <p:nvPr/>
        </p:nvSpPr>
        <p:spPr>
          <a:xfrm>
            <a:off x="3516883" y="1568461"/>
            <a:ext cx="1828800" cy="1828762"/>
          </a:xfrm>
          <a:prstGeom prst="flowChartOffpageConnector">
            <a:avLst/>
          </a:prstGeom>
          <a:solidFill>
            <a:schemeClr val="accent1"/>
          </a:solidFill>
          <a:ln>
            <a:solidFill>
              <a:srgbClr val="1B499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" tIns="0" rIns="27432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Step 2: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TIF Districts set in URA as projects  occur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sp>
        <p:nvSpPr>
          <p:cNvPr id="22" name="Flowchart: Off-page Connector 21"/>
          <p:cNvSpPr>
            <a:spLocks noChangeAspect="1"/>
          </p:cNvSpPr>
          <p:nvPr/>
        </p:nvSpPr>
        <p:spPr>
          <a:xfrm>
            <a:off x="7308850" y="137389"/>
            <a:ext cx="1828800" cy="1828762"/>
          </a:xfrm>
          <a:prstGeom prst="flowChartOffpageConnector">
            <a:avLst/>
          </a:prstGeom>
          <a:solidFill>
            <a:schemeClr val="accent1"/>
          </a:solidFill>
          <a:ln>
            <a:solidFill>
              <a:srgbClr val="1B499E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" tIns="0" rIns="27432" bIns="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Step 3: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Projects increase value, taxes help </a:t>
            </a:r>
            <a:r>
              <a:rPr lang="en-US" sz="2000" dirty="0" smtClean="0">
                <a:solidFill>
                  <a:schemeClr val="bg1"/>
                </a:solidFill>
              </a:rPr>
              <a:t>Jurisdiction</a:t>
            </a:r>
            <a:endParaRPr lang="en-US" sz="2000" kern="12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3876" y="1377089"/>
            <a:ext cx="10023704" cy="3806355"/>
            <a:chOff x="838200" y="1407670"/>
            <a:chExt cx="10023704" cy="3806355"/>
          </a:xfrm>
        </p:grpSpPr>
        <p:sp>
          <p:nvSpPr>
            <p:cNvPr id="21" name="Rectangle 20"/>
            <p:cNvSpPr/>
            <p:nvPr/>
          </p:nvSpPr>
          <p:spPr>
            <a:xfrm>
              <a:off x="838200" y="4630366"/>
              <a:ext cx="7809689" cy="583659"/>
            </a:xfrm>
            <a:prstGeom prst="rect">
              <a:avLst/>
            </a:prstGeom>
            <a:ln>
              <a:solidFill>
                <a:srgbClr val="ABB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 Assessed Value – all taxes collected stay with original taxing districts</a:t>
              </a:r>
              <a:endParaRPr lang="en-US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3356043" y="2201712"/>
              <a:ext cx="5282119" cy="2409199"/>
            </a:xfrm>
            <a:prstGeom prst="triangle">
              <a:avLst>
                <a:gd name="adj" fmla="val 100000"/>
              </a:avLst>
            </a:prstGeom>
            <a:solidFill>
              <a:srgbClr val="ABB1CC"/>
            </a:solidFill>
            <a:ln>
              <a:solidFill>
                <a:srgbClr val="ABB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lowchart: Manual Input 29"/>
            <p:cNvSpPr/>
            <p:nvPr/>
          </p:nvSpPr>
          <p:spPr>
            <a:xfrm>
              <a:off x="8667344" y="1407670"/>
              <a:ext cx="2194560" cy="3806355"/>
            </a:xfrm>
            <a:prstGeom prst="flowChartManualInput">
              <a:avLst/>
            </a:prstGeom>
            <a:solidFill>
              <a:schemeClr val="accent1"/>
            </a:solidFill>
            <a:ln>
              <a:solidFill>
                <a:srgbClr val="ABB1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Post TIF Agreement Assessed Value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All taxes go to all taxing districts in project area</a:t>
              </a:r>
              <a:endParaRPr lang="en-US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950141" y="1354928"/>
            <a:ext cx="0" cy="38177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932074" y="2969603"/>
            <a:ext cx="315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Assessed Value of Properties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611719" y="2171131"/>
            <a:ext cx="5098915" cy="23189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133367">
            <a:off x="3328176" y="2958686"/>
            <a:ext cx="531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Assessed Value Increases with project development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19472" y="3280266"/>
            <a:ext cx="3893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This is the “Increment” – </a:t>
            </a:r>
          </a:p>
          <a:p>
            <a:pPr algn="r"/>
            <a:r>
              <a:rPr lang="en-US" dirty="0" smtClean="0"/>
              <a:t>property </a:t>
            </a:r>
            <a:r>
              <a:rPr lang="en-US" dirty="0"/>
              <a:t>taxes collected due to increased values go to the </a:t>
            </a:r>
            <a:r>
              <a:rPr lang="en-US" dirty="0" smtClean="0"/>
              <a:t>Jurisdiction </a:t>
            </a:r>
            <a:r>
              <a:rPr lang="en-US" dirty="0"/>
              <a:t>to use for </a:t>
            </a:r>
            <a:r>
              <a:rPr lang="en-US" dirty="0" smtClean="0"/>
              <a:t>infrastructure, </a:t>
            </a:r>
            <a:r>
              <a:rPr lang="en-US" dirty="0"/>
              <a:t>incentives, etc.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16097" y="4990152"/>
            <a:ext cx="0" cy="686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863202" y="4990152"/>
            <a:ext cx="0" cy="686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5421" y="5593404"/>
            <a:ext cx="4975213" cy="58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31197" y="5226993"/>
            <a:ext cx="32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Life of the TIF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Abatement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93876" y="4599785"/>
            <a:ext cx="6659069" cy="583659"/>
          </a:xfrm>
          <a:prstGeom prst="rect">
            <a:avLst/>
          </a:prstGeom>
          <a:ln>
            <a:solidFill>
              <a:srgbClr val="ABB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Assessed Value – property taxes collected stay at this value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582536" y="2704289"/>
            <a:ext cx="4141226" cy="1856585"/>
          </a:xfrm>
          <a:prstGeom prst="rect">
            <a:avLst/>
          </a:prstGeom>
          <a:noFill/>
          <a:ln>
            <a:solidFill>
              <a:srgbClr val="1B4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Manual Input 29"/>
          <p:cNvSpPr/>
          <p:nvPr/>
        </p:nvSpPr>
        <p:spPr>
          <a:xfrm>
            <a:off x="7806138" y="2062264"/>
            <a:ext cx="3199344" cy="3121180"/>
          </a:xfrm>
          <a:prstGeom prst="flowChartManualInput">
            <a:avLst/>
          </a:prstGeom>
          <a:solidFill>
            <a:schemeClr val="accent1"/>
          </a:solidFill>
          <a:ln>
            <a:solidFill>
              <a:srgbClr val="ABB1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 Abatement Agreement Assessed Value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Property taxes collected on full assessed value as normal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50141" y="1354928"/>
            <a:ext cx="0" cy="38177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932074" y="2969603"/>
            <a:ext cx="315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Assessed Value of Properties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82536" y="2248319"/>
            <a:ext cx="531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Assessed Value Increases with project development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16097" y="4990152"/>
            <a:ext cx="0" cy="686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705611" y="4990152"/>
            <a:ext cx="0" cy="686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5421" y="5593404"/>
            <a:ext cx="3840480" cy="58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16022" y="5260162"/>
            <a:ext cx="348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Life of the Abatement Agreement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82536" y="2811294"/>
            <a:ext cx="3993365" cy="1749581"/>
          </a:xfrm>
          <a:prstGeom prst="line">
            <a:avLst/>
          </a:prstGeom>
          <a:ln w="15875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36662" y="3054287"/>
            <a:ext cx="1978776" cy="923330"/>
          </a:xfrm>
          <a:prstGeom prst="rect">
            <a:avLst/>
          </a:prstGeom>
          <a:effectLst>
            <a:glow rad="228600"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228600">
                    <a:schemeClr val="bg1"/>
                  </a:glow>
                </a:effectLst>
              </a:rPr>
              <a:t>No property taxes collected on new valuations</a:t>
            </a:r>
            <a:endParaRPr lang="en-US" dirty="0">
              <a:effectLst>
                <a:glow rad="228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611835"/>
      </p:ext>
    </p:extLst>
  </p:cSld>
  <p:clrMapOvr>
    <a:masterClrMapping/>
  </p:clrMapOvr>
</p:sld>
</file>

<file path=ppt/theme/theme1.xml><?xml version="1.0" encoding="utf-8"?>
<a:theme xmlns:a="http://schemas.openxmlformats.org/drawingml/2006/main" name="UNI2021">
  <a:themeElements>
    <a:clrScheme name="UNI2021">
      <a:dk1>
        <a:srgbClr val="2C2C2C"/>
      </a:dk1>
      <a:lt1>
        <a:srgbClr val="FFFFFF"/>
      </a:lt1>
      <a:dk2>
        <a:srgbClr val="500778"/>
      </a:dk2>
      <a:lt2>
        <a:srgbClr val="F2F2F2"/>
      </a:lt2>
      <a:accent1>
        <a:srgbClr val="500778"/>
      </a:accent1>
      <a:accent2>
        <a:srgbClr val="FFB500"/>
      </a:accent2>
      <a:accent3>
        <a:srgbClr val="AC4FC6"/>
      </a:accent3>
      <a:accent4>
        <a:srgbClr val="2E1A47"/>
      </a:accent4>
      <a:accent5>
        <a:srgbClr val="51284F"/>
      </a:accent5>
      <a:accent6>
        <a:srgbClr val="E5E1E6"/>
      </a:accent6>
      <a:hlink>
        <a:srgbClr val="500778"/>
      </a:hlink>
      <a:folHlink>
        <a:srgbClr val="5007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2021" id="{57103BDB-0255-46FE-84C4-A8C51EA20476}" vid="{92413D1A-30AF-42B8-A21D-57D514F8CB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UNI2021</Template>
  <TotalTime>16</TotalTime>
  <Words>494</Words>
  <Application>Microsoft Office PowerPoint</Application>
  <PresentationFormat>Widescreen</PresentationFormat>
  <Paragraphs>71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Myriad Pro</vt:lpstr>
      <vt:lpstr>Myriad Pro Black</vt:lpstr>
      <vt:lpstr>Segoe Script</vt:lpstr>
      <vt:lpstr>Wingdings</vt:lpstr>
      <vt:lpstr>UNI2021</vt:lpstr>
      <vt:lpstr>Generating Economic Impact</vt:lpstr>
      <vt:lpstr>Economic Development is Part of an Ecosystem</vt:lpstr>
      <vt:lpstr>Tax Increment Financing</vt:lpstr>
      <vt:lpstr>Tax Abatement</vt:lpstr>
    </vt:vector>
  </TitlesOfParts>
  <Company>University of Northern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R Organist</dc:creator>
  <cp:lastModifiedBy>Karla R Organist</cp:lastModifiedBy>
  <cp:revision>2</cp:revision>
  <dcterms:created xsi:type="dcterms:W3CDTF">2021-12-09T17:40:47Z</dcterms:created>
  <dcterms:modified xsi:type="dcterms:W3CDTF">2021-12-09T17:56:51Z</dcterms:modified>
</cp:coreProperties>
</file>