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65" r:id="rId5"/>
    <p:sldId id="267" r:id="rId6"/>
    <p:sldId id="268" r:id="rId7"/>
    <p:sldId id="269" r:id="rId8"/>
    <p:sldId id="270" r:id="rId9"/>
    <p:sldId id="279" r:id="rId10"/>
    <p:sldId id="280" r:id="rId11"/>
    <p:sldId id="281" r:id="rId12"/>
    <p:sldId id="282" r:id="rId13"/>
    <p:sldId id="283" r:id="rId14"/>
    <p:sldId id="284" r:id="rId15"/>
    <p:sldId id="285" r:id="rId16"/>
    <p:sldId id="286" r:id="rId17"/>
    <p:sldId id="287" r:id="rId18"/>
    <p:sldId id="266" r:id="rId19"/>
    <p:sldId id="258" r:id="rId20"/>
    <p:sldId id="264" r:id="rId21"/>
    <p:sldId id="263" r:id="rId22"/>
    <p:sldId id="256" r:id="rId23"/>
    <p:sldId id="257" r:id="rId24"/>
    <p:sldId id="259" r:id="rId25"/>
    <p:sldId id="260" r:id="rId26"/>
    <p:sldId id="261" r:id="rId27"/>
    <p:sldId id="262"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3" autoAdjust="0"/>
    <p:restoredTop sz="94660"/>
  </p:normalViewPr>
  <p:slideViewPr>
    <p:cSldViewPr snapToGrid="0">
      <p:cViewPr varScale="1">
        <p:scale>
          <a:sx n="83" d="100"/>
          <a:sy n="83" d="100"/>
        </p:scale>
        <p:origin x="60" y="27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_rels/data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_rels/drawing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_rels/drawing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4F838C7A-6839-4863-A16E-5C00DB093660}"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F58952DA-5785-4383-908A-879448172D4D}">
      <dgm:prSet/>
      <dgm:spPr/>
      <dgm:t>
        <a:bodyPr/>
        <a:lstStyle/>
        <a:p>
          <a:r>
            <a:rPr lang="en-US" dirty="0"/>
            <a:t>GBT has been providing Services to the community of </a:t>
          </a:r>
          <a:r>
            <a:rPr lang="en-US" dirty="0" err="1"/>
            <a:t>Macksville</a:t>
          </a:r>
          <a:r>
            <a:rPr lang="en-US" dirty="0"/>
            <a:t> since 2012</a:t>
          </a:r>
        </a:p>
      </dgm:t>
    </dgm:pt>
    <dgm:pt modelId="{A0485CC8-7001-47B4-BB0C-F1F6C045BCFF}" type="parTrans" cxnId="{F3A49064-5CA4-4686-84D0-97C86BE0EA98}">
      <dgm:prSet/>
      <dgm:spPr/>
      <dgm:t>
        <a:bodyPr/>
        <a:lstStyle/>
        <a:p>
          <a:endParaRPr lang="en-US"/>
        </a:p>
      </dgm:t>
    </dgm:pt>
    <dgm:pt modelId="{3B501478-B75C-4ACC-9149-A7DFA7412B31}" type="sibTrans" cxnId="{F3A49064-5CA4-4686-84D0-97C86BE0EA98}">
      <dgm:prSet/>
      <dgm:spPr/>
      <dgm:t>
        <a:bodyPr/>
        <a:lstStyle/>
        <a:p>
          <a:endParaRPr lang="en-US"/>
        </a:p>
      </dgm:t>
    </dgm:pt>
    <dgm:pt modelId="{DB942CC5-9179-4C56-BB1E-B353FF791EAD}">
      <dgm:prSet/>
      <dgm:spPr/>
      <dgm:t>
        <a:bodyPr/>
        <a:lstStyle/>
        <a:p>
          <a:r>
            <a:rPr lang="en-US" dirty="0"/>
            <a:t>GBT currently has fiber to every business and anchor institution in </a:t>
          </a:r>
          <a:r>
            <a:rPr lang="en-US" dirty="0" err="1"/>
            <a:t>Macksville</a:t>
          </a:r>
          <a:r>
            <a:rPr lang="en-US" dirty="0"/>
            <a:t> with plans to upgrade facilities and provide fiber to every home with 10Gig/10Gig capabilities using GBT private funds in 2023!</a:t>
          </a:r>
        </a:p>
      </dgm:t>
    </dgm:pt>
    <dgm:pt modelId="{61ADABCE-E43C-4CB3-BBA0-609320B3CCD9}" type="parTrans" cxnId="{B5D5809F-35DF-4AC2-8ED6-C4A88699B9D0}">
      <dgm:prSet/>
      <dgm:spPr/>
      <dgm:t>
        <a:bodyPr/>
        <a:lstStyle/>
        <a:p>
          <a:endParaRPr lang="en-US"/>
        </a:p>
      </dgm:t>
    </dgm:pt>
    <dgm:pt modelId="{5617B0D4-E24F-4D07-B8E1-2FD9C72835E2}" type="sibTrans" cxnId="{B5D5809F-35DF-4AC2-8ED6-C4A88699B9D0}">
      <dgm:prSet/>
      <dgm:spPr/>
      <dgm:t>
        <a:bodyPr/>
        <a:lstStyle/>
        <a:p>
          <a:endParaRPr lang="en-US"/>
        </a:p>
      </dgm:t>
    </dgm:pt>
    <dgm:pt modelId="{42A468AD-B4E5-4D8D-B29E-B4DE1795D9C0}">
      <dgm:prSet/>
      <dgm:spPr/>
      <dgm:t>
        <a:bodyPr/>
        <a:lstStyle/>
        <a:p>
          <a:r>
            <a:rPr lang="en-US" dirty="0"/>
            <a:t>GBT Can provide a minimum of 250/25 to every location </a:t>
          </a:r>
          <a:r>
            <a:rPr lang="en-US" dirty="0" err="1"/>
            <a:t>Brightspeed</a:t>
          </a:r>
          <a:r>
            <a:rPr lang="en-US" dirty="0"/>
            <a:t> Stafford’s application proposed for the community of </a:t>
          </a:r>
          <a:r>
            <a:rPr lang="en-US" dirty="0" err="1"/>
            <a:t>Macksville</a:t>
          </a:r>
          <a:r>
            <a:rPr lang="en-US" dirty="0"/>
            <a:t> including locations they do not show they will provide service to.</a:t>
          </a:r>
        </a:p>
      </dgm:t>
    </dgm:pt>
    <dgm:pt modelId="{7AD3E3F2-ACD7-437C-AD0C-0E76352ACDD4}" type="parTrans" cxnId="{1AA5169A-49CB-43A7-AAD6-F28C56016DE4}">
      <dgm:prSet/>
      <dgm:spPr/>
      <dgm:t>
        <a:bodyPr/>
        <a:lstStyle/>
        <a:p>
          <a:endParaRPr lang="en-US"/>
        </a:p>
      </dgm:t>
    </dgm:pt>
    <dgm:pt modelId="{C4ABF1E2-56E5-4EF5-B57B-E1447446258F}" type="sibTrans" cxnId="{1AA5169A-49CB-43A7-AAD6-F28C56016DE4}">
      <dgm:prSet/>
      <dgm:spPr/>
      <dgm:t>
        <a:bodyPr/>
        <a:lstStyle/>
        <a:p>
          <a:endParaRPr lang="en-US"/>
        </a:p>
      </dgm:t>
    </dgm:pt>
    <dgm:pt modelId="{23D10858-714B-4372-88AB-5A655E10B036}">
      <dgm:prSet/>
      <dgm:spPr/>
      <dgm:t>
        <a:bodyPr/>
        <a:lstStyle/>
        <a:p>
          <a:r>
            <a:rPr lang="en-US"/>
            <a:t>GBT supporting plant map, and customer speedtests have been provided in the next slides.  </a:t>
          </a:r>
        </a:p>
      </dgm:t>
    </dgm:pt>
    <dgm:pt modelId="{D2DA3D38-2947-4E6F-8D55-7357AE8654C3}" type="parTrans" cxnId="{B6C49492-96AB-4B8E-945B-E1235C76FF29}">
      <dgm:prSet/>
      <dgm:spPr/>
      <dgm:t>
        <a:bodyPr/>
        <a:lstStyle/>
        <a:p>
          <a:endParaRPr lang="en-US"/>
        </a:p>
      </dgm:t>
    </dgm:pt>
    <dgm:pt modelId="{11E89E36-5E6B-44F9-AA65-A6BD4B281E14}" type="sibTrans" cxnId="{B6C49492-96AB-4B8E-945B-E1235C76FF29}">
      <dgm:prSet/>
      <dgm:spPr/>
      <dgm:t>
        <a:bodyPr/>
        <a:lstStyle/>
        <a:p>
          <a:endParaRPr lang="en-US"/>
        </a:p>
      </dgm:t>
    </dgm:pt>
    <dgm:pt modelId="{D4B82344-EC11-45E5-BF39-30E63EF310A5}" type="pres">
      <dgm:prSet presAssocID="{4F838C7A-6839-4863-A16E-5C00DB093660}" presName="root" presStyleCnt="0">
        <dgm:presLayoutVars>
          <dgm:dir/>
          <dgm:resizeHandles val="exact"/>
        </dgm:presLayoutVars>
      </dgm:prSet>
      <dgm:spPr/>
    </dgm:pt>
    <dgm:pt modelId="{37F8C49D-DBDA-4C0C-A66A-FA22E2C65B04}" type="pres">
      <dgm:prSet presAssocID="{F58952DA-5785-4383-908A-879448172D4D}" presName="compNode" presStyleCnt="0"/>
      <dgm:spPr/>
    </dgm:pt>
    <dgm:pt modelId="{37658CFD-3F82-4F2E-918D-A6EA587437CD}" type="pres">
      <dgm:prSet presAssocID="{F58952DA-5785-4383-908A-879448172D4D}" presName="bgRect" presStyleLbl="bgShp" presStyleIdx="0" presStyleCnt="4"/>
      <dgm:spPr/>
    </dgm:pt>
    <dgm:pt modelId="{966CA179-8D07-4331-BAF0-26D8005E5D7F}" type="pres">
      <dgm:prSet presAssocID="{F58952DA-5785-4383-908A-879448172D4D}"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Group"/>
        </a:ext>
      </dgm:extLst>
    </dgm:pt>
    <dgm:pt modelId="{131DF464-77C5-4260-B8EA-169D87DBD17F}" type="pres">
      <dgm:prSet presAssocID="{F58952DA-5785-4383-908A-879448172D4D}" presName="spaceRect" presStyleCnt="0"/>
      <dgm:spPr/>
    </dgm:pt>
    <dgm:pt modelId="{CCAD12CE-07C1-4460-BAB3-622A33B75E44}" type="pres">
      <dgm:prSet presAssocID="{F58952DA-5785-4383-908A-879448172D4D}" presName="parTx" presStyleLbl="revTx" presStyleIdx="0" presStyleCnt="4">
        <dgm:presLayoutVars>
          <dgm:chMax val="0"/>
          <dgm:chPref val="0"/>
        </dgm:presLayoutVars>
      </dgm:prSet>
      <dgm:spPr/>
    </dgm:pt>
    <dgm:pt modelId="{3E1E9861-A1B3-478A-BF34-0547D675C629}" type="pres">
      <dgm:prSet presAssocID="{3B501478-B75C-4ACC-9149-A7DFA7412B31}" presName="sibTrans" presStyleCnt="0"/>
      <dgm:spPr/>
    </dgm:pt>
    <dgm:pt modelId="{03E53444-B692-436C-ABAB-FADDBA24D212}" type="pres">
      <dgm:prSet presAssocID="{DB942CC5-9179-4C56-BB1E-B353FF791EAD}" presName="compNode" presStyleCnt="0"/>
      <dgm:spPr/>
    </dgm:pt>
    <dgm:pt modelId="{1E21ABC9-A41A-402E-B6B5-6991A8297C01}" type="pres">
      <dgm:prSet presAssocID="{DB942CC5-9179-4C56-BB1E-B353FF791EAD}" presName="bgRect" presStyleLbl="bgShp" presStyleIdx="1" presStyleCnt="4"/>
      <dgm:spPr/>
    </dgm:pt>
    <dgm:pt modelId="{DB4E10EA-9E71-4951-B744-35E09B1D8F14}" type="pres">
      <dgm:prSet presAssocID="{DB942CC5-9179-4C56-BB1E-B353FF791EAD}"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oney"/>
        </a:ext>
      </dgm:extLst>
    </dgm:pt>
    <dgm:pt modelId="{4012AB76-1FBB-4347-9CA7-F0B94CE0C13D}" type="pres">
      <dgm:prSet presAssocID="{DB942CC5-9179-4C56-BB1E-B353FF791EAD}" presName="spaceRect" presStyleCnt="0"/>
      <dgm:spPr/>
    </dgm:pt>
    <dgm:pt modelId="{868DAF69-8859-4CF1-B22F-DFA2EDE6FC45}" type="pres">
      <dgm:prSet presAssocID="{DB942CC5-9179-4C56-BB1E-B353FF791EAD}" presName="parTx" presStyleLbl="revTx" presStyleIdx="1" presStyleCnt="4">
        <dgm:presLayoutVars>
          <dgm:chMax val="0"/>
          <dgm:chPref val="0"/>
        </dgm:presLayoutVars>
      </dgm:prSet>
      <dgm:spPr/>
    </dgm:pt>
    <dgm:pt modelId="{8DD25F39-C5AF-42F7-8E71-C22EDA301971}" type="pres">
      <dgm:prSet presAssocID="{5617B0D4-E24F-4D07-B8E1-2FD9C72835E2}" presName="sibTrans" presStyleCnt="0"/>
      <dgm:spPr/>
    </dgm:pt>
    <dgm:pt modelId="{69EAE36C-F03A-4E2B-B690-75205F18E96A}" type="pres">
      <dgm:prSet presAssocID="{42A468AD-B4E5-4D8D-B29E-B4DE1795D9C0}" presName="compNode" presStyleCnt="0"/>
      <dgm:spPr/>
    </dgm:pt>
    <dgm:pt modelId="{3158AC9C-2858-49A8-A502-BE0759956EC0}" type="pres">
      <dgm:prSet presAssocID="{42A468AD-B4E5-4D8D-B29E-B4DE1795D9C0}" presName="bgRect" presStyleLbl="bgShp" presStyleIdx="2" presStyleCnt="4"/>
      <dgm:spPr/>
    </dgm:pt>
    <dgm:pt modelId="{0D0405C0-E0A6-4476-B5ED-9A601021CDF6}" type="pres">
      <dgm:prSet presAssocID="{42A468AD-B4E5-4D8D-B29E-B4DE1795D9C0}"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tream"/>
        </a:ext>
      </dgm:extLst>
    </dgm:pt>
    <dgm:pt modelId="{4D968B36-62B5-4AA8-A061-2788263FE078}" type="pres">
      <dgm:prSet presAssocID="{42A468AD-B4E5-4D8D-B29E-B4DE1795D9C0}" presName="spaceRect" presStyleCnt="0"/>
      <dgm:spPr/>
    </dgm:pt>
    <dgm:pt modelId="{CC728405-9839-4FEB-A7C6-92B719B775F1}" type="pres">
      <dgm:prSet presAssocID="{42A468AD-B4E5-4D8D-B29E-B4DE1795D9C0}" presName="parTx" presStyleLbl="revTx" presStyleIdx="2" presStyleCnt="4">
        <dgm:presLayoutVars>
          <dgm:chMax val="0"/>
          <dgm:chPref val="0"/>
        </dgm:presLayoutVars>
      </dgm:prSet>
      <dgm:spPr/>
    </dgm:pt>
    <dgm:pt modelId="{ECD4DC91-74A2-400D-AD84-711334F3D32C}" type="pres">
      <dgm:prSet presAssocID="{C4ABF1E2-56E5-4EF5-B57B-E1447446258F}" presName="sibTrans" presStyleCnt="0"/>
      <dgm:spPr/>
    </dgm:pt>
    <dgm:pt modelId="{1794DFAD-D7C5-456A-A553-41EE1C7B8A4E}" type="pres">
      <dgm:prSet presAssocID="{23D10858-714B-4372-88AB-5A655E10B036}" presName="compNode" presStyleCnt="0"/>
      <dgm:spPr/>
    </dgm:pt>
    <dgm:pt modelId="{0E8D13A4-0BDB-471A-AE69-CC14E61348A1}" type="pres">
      <dgm:prSet presAssocID="{23D10858-714B-4372-88AB-5A655E10B036}" presName="bgRect" presStyleLbl="bgShp" presStyleIdx="3" presStyleCnt="4"/>
      <dgm:spPr/>
    </dgm:pt>
    <dgm:pt modelId="{0C579EF8-6DBC-4CE3-B827-BA93D74A4FDD}" type="pres">
      <dgm:prSet presAssocID="{23D10858-714B-4372-88AB-5A655E10B036}"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Marker"/>
        </a:ext>
      </dgm:extLst>
    </dgm:pt>
    <dgm:pt modelId="{797B2BCE-C053-4226-9BDB-7B7DD5A54EA1}" type="pres">
      <dgm:prSet presAssocID="{23D10858-714B-4372-88AB-5A655E10B036}" presName="spaceRect" presStyleCnt="0"/>
      <dgm:spPr/>
    </dgm:pt>
    <dgm:pt modelId="{05CAC058-C215-4B2A-AFEE-8767ED4D92DA}" type="pres">
      <dgm:prSet presAssocID="{23D10858-714B-4372-88AB-5A655E10B036}" presName="parTx" presStyleLbl="revTx" presStyleIdx="3" presStyleCnt="4">
        <dgm:presLayoutVars>
          <dgm:chMax val="0"/>
          <dgm:chPref val="0"/>
        </dgm:presLayoutVars>
      </dgm:prSet>
      <dgm:spPr/>
    </dgm:pt>
  </dgm:ptLst>
  <dgm:cxnLst>
    <dgm:cxn modelId="{50473336-666D-44A2-976D-1E2F98C1CE33}" type="presOf" srcId="{4F838C7A-6839-4863-A16E-5C00DB093660}" destId="{D4B82344-EC11-45E5-BF39-30E63EF310A5}" srcOrd="0" destOrd="0" presId="urn:microsoft.com/office/officeart/2018/2/layout/IconVerticalSolidList"/>
    <dgm:cxn modelId="{F3A49064-5CA4-4686-84D0-97C86BE0EA98}" srcId="{4F838C7A-6839-4863-A16E-5C00DB093660}" destId="{F58952DA-5785-4383-908A-879448172D4D}" srcOrd="0" destOrd="0" parTransId="{A0485CC8-7001-47B4-BB0C-F1F6C045BCFF}" sibTransId="{3B501478-B75C-4ACC-9149-A7DFA7412B31}"/>
    <dgm:cxn modelId="{D1458965-144F-49ED-A9CF-1335043BD347}" type="presOf" srcId="{F58952DA-5785-4383-908A-879448172D4D}" destId="{CCAD12CE-07C1-4460-BAB3-622A33B75E44}" srcOrd="0" destOrd="0" presId="urn:microsoft.com/office/officeart/2018/2/layout/IconVerticalSolidList"/>
    <dgm:cxn modelId="{CF00567A-3866-488E-B8A3-C5155FF56AF4}" type="presOf" srcId="{23D10858-714B-4372-88AB-5A655E10B036}" destId="{05CAC058-C215-4B2A-AFEE-8767ED4D92DA}" srcOrd="0" destOrd="0" presId="urn:microsoft.com/office/officeart/2018/2/layout/IconVerticalSolidList"/>
    <dgm:cxn modelId="{B6C49492-96AB-4B8E-945B-E1235C76FF29}" srcId="{4F838C7A-6839-4863-A16E-5C00DB093660}" destId="{23D10858-714B-4372-88AB-5A655E10B036}" srcOrd="3" destOrd="0" parTransId="{D2DA3D38-2947-4E6F-8D55-7357AE8654C3}" sibTransId="{11E89E36-5E6B-44F9-AA65-A6BD4B281E14}"/>
    <dgm:cxn modelId="{1AA5169A-49CB-43A7-AAD6-F28C56016DE4}" srcId="{4F838C7A-6839-4863-A16E-5C00DB093660}" destId="{42A468AD-B4E5-4D8D-B29E-B4DE1795D9C0}" srcOrd="2" destOrd="0" parTransId="{7AD3E3F2-ACD7-437C-AD0C-0E76352ACDD4}" sibTransId="{C4ABF1E2-56E5-4EF5-B57B-E1447446258F}"/>
    <dgm:cxn modelId="{B5D5809F-35DF-4AC2-8ED6-C4A88699B9D0}" srcId="{4F838C7A-6839-4863-A16E-5C00DB093660}" destId="{DB942CC5-9179-4C56-BB1E-B353FF791EAD}" srcOrd="1" destOrd="0" parTransId="{61ADABCE-E43C-4CB3-BBA0-609320B3CCD9}" sibTransId="{5617B0D4-E24F-4D07-B8E1-2FD9C72835E2}"/>
    <dgm:cxn modelId="{44FFE5A8-CC79-4827-BB80-DB362899B5F2}" type="presOf" srcId="{DB942CC5-9179-4C56-BB1E-B353FF791EAD}" destId="{868DAF69-8859-4CF1-B22F-DFA2EDE6FC45}" srcOrd="0" destOrd="0" presId="urn:microsoft.com/office/officeart/2018/2/layout/IconVerticalSolidList"/>
    <dgm:cxn modelId="{50FCBCAE-F36F-4F4C-8DE7-C1C67B5D714A}" type="presOf" srcId="{42A468AD-B4E5-4D8D-B29E-B4DE1795D9C0}" destId="{CC728405-9839-4FEB-A7C6-92B719B775F1}" srcOrd="0" destOrd="0" presId="urn:microsoft.com/office/officeart/2018/2/layout/IconVerticalSolidList"/>
    <dgm:cxn modelId="{68641173-2E7D-4D35-85D8-F6B559F64888}" type="presParOf" srcId="{D4B82344-EC11-45E5-BF39-30E63EF310A5}" destId="{37F8C49D-DBDA-4C0C-A66A-FA22E2C65B04}" srcOrd="0" destOrd="0" presId="urn:microsoft.com/office/officeart/2018/2/layout/IconVerticalSolidList"/>
    <dgm:cxn modelId="{19E42CC6-5585-4704-AC00-DA442F52095C}" type="presParOf" srcId="{37F8C49D-DBDA-4C0C-A66A-FA22E2C65B04}" destId="{37658CFD-3F82-4F2E-918D-A6EA587437CD}" srcOrd="0" destOrd="0" presId="urn:microsoft.com/office/officeart/2018/2/layout/IconVerticalSolidList"/>
    <dgm:cxn modelId="{0407BA30-BD52-47DC-A114-82A47FBA7780}" type="presParOf" srcId="{37F8C49D-DBDA-4C0C-A66A-FA22E2C65B04}" destId="{966CA179-8D07-4331-BAF0-26D8005E5D7F}" srcOrd="1" destOrd="0" presId="urn:microsoft.com/office/officeart/2018/2/layout/IconVerticalSolidList"/>
    <dgm:cxn modelId="{E6344A9A-4E19-43C7-9A9C-E341C7D46A34}" type="presParOf" srcId="{37F8C49D-DBDA-4C0C-A66A-FA22E2C65B04}" destId="{131DF464-77C5-4260-B8EA-169D87DBD17F}" srcOrd="2" destOrd="0" presId="urn:microsoft.com/office/officeart/2018/2/layout/IconVerticalSolidList"/>
    <dgm:cxn modelId="{07B43623-EC86-4D39-87D5-36258245344E}" type="presParOf" srcId="{37F8C49D-DBDA-4C0C-A66A-FA22E2C65B04}" destId="{CCAD12CE-07C1-4460-BAB3-622A33B75E44}" srcOrd="3" destOrd="0" presId="urn:microsoft.com/office/officeart/2018/2/layout/IconVerticalSolidList"/>
    <dgm:cxn modelId="{CD886385-4E4D-41DE-B82F-6E84F452F5B7}" type="presParOf" srcId="{D4B82344-EC11-45E5-BF39-30E63EF310A5}" destId="{3E1E9861-A1B3-478A-BF34-0547D675C629}" srcOrd="1" destOrd="0" presId="urn:microsoft.com/office/officeart/2018/2/layout/IconVerticalSolidList"/>
    <dgm:cxn modelId="{C3C5DD85-ECE2-417F-9CFD-A6932DD9F296}" type="presParOf" srcId="{D4B82344-EC11-45E5-BF39-30E63EF310A5}" destId="{03E53444-B692-436C-ABAB-FADDBA24D212}" srcOrd="2" destOrd="0" presId="urn:microsoft.com/office/officeart/2018/2/layout/IconVerticalSolidList"/>
    <dgm:cxn modelId="{8DF782D7-F3DF-4B3A-AA2C-6058B09050BD}" type="presParOf" srcId="{03E53444-B692-436C-ABAB-FADDBA24D212}" destId="{1E21ABC9-A41A-402E-B6B5-6991A8297C01}" srcOrd="0" destOrd="0" presId="urn:microsoft.com/office/officeart/2018/2/layout/IconVerticalSolidList"/>
    <dgm:cxn modelId="{FE09C708-5877-4FEC-BCBD-2469D0584638}" type="presParOf" srcId="{03E53444-B692-436C-ABAB-FADDBA24D212}" destId="{DB4E10EA-9E71-4951-B744-35E09B1D8F14}" srcOrd="1" destOrd="0" presId="urn:microsoft.com/office/officeart/2018/2/layout/IconVerticalSolidList"/>
    <dgm:cxn modelId="{EA550C94-D45B-4928-90D7-6FCE7006F443}" type="presParOf" srcId="{03E53444-B692-436C-ABAB-FADDBA24D212}" destId="{4012AB76-1FBB-4347-9CA7-F0B94CE0C13D}" srcOrd="2" destOrd="0" presId="urn:microsoft.com/office/officeart/2018/2/layout/IconVerticalSolidList"/>
    <dgm:cxn modelId="{56ED59FE-715F-4D64-AA0F-80B3B8065231}" type="presParOf" srcId="{03E53444-B692-436C-ABAB-FADDBA24D212}" destId="{868DAF69-8859-4CF1-B22F-DFA2EDE6FC45}" srcOrd="3" destOrd="0" presId="urn:microsoft.com/office/officeart/2018/2/layout/IconVerticalSolidList"/>
    <dgm:cxn modelId="{1064E8F9-0370-46C5-AD5F-1BCF2441758F}" type="presParOf" srcId="{D4B82344-EC11-45E5-BF39-30E63EF310A5}" destId="{8DD25F39-C5AF-42F7-8E71-C22EDA301971}" srcOrd="3" destOrd="0" presId="urn:microsoft.com/office/officeart/2018/2/layout/IconVerticalSolidList"/>
    <dgm:cxn modelId="{7208994F-AD5F-4B0C-8E49-0EA647754020}" type="presParOf" srcId="{D4B82344-EC11-45E5-BF39-30E63EF310A5}" destId="{69EAE36C-F03A-4E2B-B690-75205F18E96A}" srcOrd="4" destOrd="0" presId="urn:microsoft.com/office/officeart/2018/2/layout/IconVerticalSolidList"/>
    <dgm:cxn modelId="{D3D6F42A-75AE-4525-A444-7E9353085A08}" type="presParOf" srcId="{69EAE36C-F03A-4E2B-B690-75205F18E96A}" destId="{3158AC9C-2858-49A8-A502-BE0759956EC0}" srcOrd="0" destOrd="0" presId="urn:microsoft.com/office/officeart/2018/2/layout/IconVerticalSolidList"/>
    <dgm:cxn modelId="{E652FD76-18D7-44A9-BFDA-BD411415D1F3}" type="presParOf" srcId="{69EAE36C-F03A-4E2B-B690-75205F18E96A}" destId="{0D0405C0-E0A6-4476-B5ED-9A601021CDF6}" srcOrd="1" destOrd="0" presId="urn:microsoft.com/office/officeart/2018/2/layout/IconVerticalSolidList"/>
    <dgm:cxn modelId="{0A836591-471B-4DA4-A487-3B2DF9B49D96}" type="presParOf" srcId="{69EAE36C-F03A-4E2B-B690-75205F18E96A}" destId="{4D968B36-62B5-4AA8-A061-2788263FE078}" srcOrd="2" destOrd="0" presId="urn:microsoft.com/office/officeart/2018/2/layout/IconVerticalSolidList"/>
    <dgm:cxn modelId="{FE346871-ECB3-47EB-BC2C-B622513506F3}" type="presParOf" srcId="{69EAE36C-F03A-4E2B-B690-75205F18E96A}" destId="{CC728405-9839-4FEB-A7C6-92B719B775F1}" srcOrd="3" destOrd="0" presId="urn:microsoft.com/office/officeart/2018/2/layout/IconVerticalSolidList"/>
    <dgm:cxn modelId="{226A83BD-B43A-4ECD-B455-A837B45327B4}" type="presParOf" srcId="{D4B82344-EC11-45E5-BF39-30E63EF310A5}" destId="{ECD4DC91-74A2-400D-AD84-711334F3D32C}" srcOrd="5" destOrd="0" presId="urn:microsoft.com/office/officeart/2018/2/layout/IconVerticalSolidList"/>
    <dgm:cxn modelId="{5538F686-B89E-4122-940C-85D15764A66C}" type="presParOf" srcId="{D4B82344-EC11-45E5-BF39-30E63EF310A5}" destId="{1794DFAD-D7C5-456A-A553-41EE1C7B8A4E}" srcOrd="6" destOrd="0" presId="urn:microsoft.com/office/officeart/2018/2/layout/IconVerticalSolidList"/>
    <dgm:cxn modelId="{611F2A8E-3DE1-4DE5-9207-F670B78098AB}" type="presParOf" srcId="{1794DFAD-D7C5-456A-A553-41EE1C7B8A4E}" destId="{0E8D13A4-0BDB-471A-AE69-CC14E61348A1}" srcOrd="0" destOrd="0" presId="urn:microsoft.com/office/officeart/2018/2/layout/IconVerticalSolidList"/>
    <dgm:cxn modelId="{46DD61C5-4399-4C59-802E-51755DB07BC7}" type="presParOf" srcId="{1794DFAD-D7C5-456A-A553-41EE1C7B8A4E}" destId="{0C579EF8-6DBC-4CE3-B827-BA93D74A4FDD}" srcOrd="1" destOrd="0" presId="urn:microsoft.com/office/officeart/2018/2/layout/IconVerticalSolidList"/>
    <dgm:cxn modelId="{1EE58DE7-B489-4062-B573-2F6F5D3A0780}" type="presParOf" srcId="{1794DFAD-D7C5-456A-A553-41EE1C7B8A4E}" destId="{797B2BCE-C053-4226-9BDB-7B7DD5A54EA1}" srcOrd="2" destOrd="0" presId="urn:microsoft.com/office/officeart/2018/2/layout/IconVerticalSolidList"/>
    <dgm:cxn modelId="{541F9AE4-D6B3-4704-9817-0FDB3E9C9BDB}" type="presParOf" srcId="{1794DFAD-D7C5-456A-A553-41EE1C7B8A4E}" destId="{05CAC058-C215-4B2A-AFEE-8767ED4D92DA}"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838C7A-6839-4863-A16E-5C00DB093660}"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F58952DA-5785-4383-908A-879448172D4D}">
      <dgm:prSet/>
      <dgm:spPr/>
      <dgm:t>
        <a:bodyPr/>
        <a:lstStyle/>
        <a:p>
          <a:r>
            <a:rPr lang="en-US"/>
            <a:t>GBT has been providing Services to the community of St. John since 2012</a:t>
          </a:r>
        </a:p>
      </dgm:t>
    </dgm:pt>
    <dgm:pt modelId="{A0485CC8-7001-47B4-BB0C-F1F6C045BCFF}" type="parTrans" cxnId="{F3A49064-5CA4-4686-84D0-97C86BE0EA98}">
      <dgm:prSet/>
      <dgm:spPr/>
      <dgm:t>
        <a:bodyPr/>
        <a:lstStyle/>
        <a:p>
          <a:endParaRPr lang="en-US"/>
        </a:p>
      </dgm:t>
    </dgm:pt>
    <dgm:pt modelId="{3B501478-B75C-4ACC-9149-A7DFA7412B31}" type="sibTrans" cxnId="{F3A49064-5CA4-4686-84D0-97C86BE0EA98}">
      <dgm:prSet/>
      <dgm:spPr/>
      <dgm:t>
        <a:bodyPr/>
        <a:lstStyle/>
        <a:p>
          <a:endParaRPr lang="en-US"/>
        </a:p>
      </dgm:t>
    </dgm:pt>
    <dgm:pt modelId="{DB942CC5-9179-4C56-BB1E-B353FF791EAD}">
      <dgm:prSet/>
      <dgm:spPr/>
      <dgm:t>
        <a:bodyPr/>
        <a:lstStyle/>
        <a:p>
          <a:r>
            <a:rPr lang="en-US"/>
            <a:t>GBT recently invested $1 million dollars in the community of St. John to upgrade all services to every home &amp; business to Fiber with 10Gig/10Gig capabilities</a:t>
          </a:r>
        </a:p>
      </dgm:t>
    </dgm:pt>
    <dgm:pt modelId="{61ADABCE-E43C-4CB3-BBA0-609320B3CCD9}" type="parTrans" cxnId="{B5D5809F-35DF-4AC2-8ED6-C4A88699B9D0}">
      <dgm:prSet/>
      <dgm:spPr/>
      <dgm:t>
        <a:bodyPr/>
        <a:lstStyle/>
        <a:p>
          <a:endParaRPr lang="en-US"/>
        </a:p>
      </dgm:t>
    </dgm:pt>
    <dgm:pt modelId="{5617B0D4-E24F-4D07-B8E1-2FD9C72835E2}" type="sibTrans" cxnId="{B5D5809F-35DF-4AC2-8ED6-C4A88699B9D0}">
      <dgm:prSet/>
      <dgm:spPr/>
      <dgm:t>
        <a:bodyPr/>
        <a:lstStyle/>
        <a:p>
          <a:endParaRPr lang="en-US"/>
        </a:p>
      </dgm:t>
    </dgm:pt>
    <dgm:pt modelId="{42A468AD-B4E5-4D8D-B29E-B4DE1795D9C0}">
      <dgm:prSet/>
      <dgm:spPr/>
      <dgm:t>
        <a:bodyPr/>
        <a:lstStyle/>
        <a:p>
          <a:r>
            <a:rPr lang="en-US" dirty="0"/>
            <a:t>GBT Can provide Fiber service to every location </a:t>
          </a:r>
          <a:r>
            <a:rPr lang="en-US" dirty="0" err="1"/>
            <a:t>Brightspeed</a:t>
          </a:r>
          <a:r>
            <a:rPr lang="en-US" dirty="0"/>
            <a:t> Stafford’s application proposed for the community of St. John.</a:t>
          </a:r>
        </a:p>
      </dgm:t>
    </dgm:pt>
    <dgm:pt modelId="{7AD3E3F2-ACD7-437C-AD0C-0E76352ACDD4}" type="parTrans" cxnId="{1AA5169A-49CB-43A7-AAD6-F28C56016DE4}">
      <dgm:prSet/>
      <dgm:spPr/>
      <dgm:t>
        <a:bodyPr/>
        <a:lstStyle/>
        <a:p>
          <a:endParaRPr lang="en-US"/>
        </a:p>
      </dgm:t>
    </dgm:pt>
    <dgm:pt modelId="{C4ABF1E2-56E5-4EF5-B57B-E1447446258F}" type="sibTrans" cxnId="{1AA5169A-49CB-43A7-AAD6-F28C56016DE4}">
      <dgm:prSet/>
      <dgm:spPr/>
      <dgm:t>
        <a:bodyPr/>
        <a:lstStyle/>
        <a:p>
          <a:endParaRPr lang="en-US"/>
        </a:p>
      </dgm:t>
    </dgm:pt>
    <dgm:pt modelId="{23D10858-714B-4372-88AB-5A655E10B036}">
      <dgm:prSet/>
      <dgm:spPr/>
      <dgm:t>
        <a:bodyPr/>
        <a:lstStyle/>
        <a:p>
          <a:r>
            <a:rPr lang="en-US"/>
            <a:t>GBT supporting plant map, and customer speedtests have been provided in the next slides.  </a:t>
          </a:r>
        </a:p>
      </dgm:t>
    </dgm:pt>
    <dgm:pt modelId="{D2DA3D38-2947-4E6F-8D55-7357AE8654C3}" type="parTrans" cxnId="{B6C49492-96AB-4B8E-945B-E1235C76FF29}">
      <dgm:prSet/>
      <dgm:spPr/>
      <dgm:t>
        <a:bodyPr/>
        <a:lstStyle/>
        <a:p>
          <a:endParaRPr lang="en-US"/>
        </a:p>
      </dgm:t>
    </dgm:pt>
    <dgm:pt modelId="{11E89E36-5E6B-44F9-AA65-A6BD4B281E14}" type="sibTrans" cxnId="{B6C49492-96AB-4B8E-945B-E1235C76FF29}">
      <dgm:prSet/>
      <dgm:spPr/>
      <dgm:t>
        <a:bodyPr/>
        <a:lstStyle/>
        <a:p>
          <a:endParaRPr lang="en-US"/>
        </a:p>
      </dgm:t>
    </dgm:pt>
    <dgm:pt modelId="{D4B82344-EC11-45E5-BF39-30E63EF310A5}" type="pres">
      <dgm:prSet presAssocID="{4F838C7A-6839-4863-A16E-5C00DB093660}" presName="root" presStyleCnt="0">
        <dgm:presLayoutVars>
          <dgm:dir/>
          <dgm:resizeHandles val="exact"/>
        </dgm:presLayoutVars>
      </dgm:prSet>
      <dgm:spPr/>
    </dgm:pt>
    <dgm:pt modelId="{37F8C49D-DBDA-4C0C-A66A-FA22E2C65B04}" type="pres">
      <dgm:prSet presAssocID="{F58952DA-5785-4383-908A-879448172D4D}" presName="compNode" presStyleCnt="0"/>
      <dgm:spPr/>
    </dgm:pt>
    <dgm:pt modelId="{37658CFD-3F82-4F2E-918D-A6EA587437CD}" type="pres">
      <dgm:prSet presAssocID="{F58952DA-5785-4383-908A-879448172D4D}" presName="bgRect" presStyleLbl="bgShp" presStyleIdx="0" presStyleCnt="4"/>
      <dgm:spPr/>
    </dgm:pt>
    <dgm:pt modelId="{966CA179-8D07-4331-BAF0-26D8005E5D7F}" type="pres">
      <dgm:prSet presAssocID="{F58952DA-5785-4383-908A-879448172D4D}"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Group"/>
        </a:ext>
      </dgm:extLst>
    </dgm:pt>
    <dgm:pt modelId="{131DF464-77C5-4260-B8EA-169D87DBD17F}" type="pres">
      <dgm:prSet presAssocID="{F58952DA-5785-4383-908A-879448172D4D}" presName="spaceRect" presStyleCnt="0"/>
      <dgm:spPr/>
    </dgm:pt>
    <dgm:pt modelId="{CCAD12CE-07C1-4460-BAB3-622A33B75E44}" type="pres">
      <dgm:prSet presAssocID="{F58952DA-5785-4383-908A-879448172D4D}" presName="parTx" presStyleLbl="revTx" presStyleIdx="0" presStyleCnt="4">
        <dgm:presLayoutVars>
          <dgm:chMax val="0"/>
          <dgm:chPref val="0"/>
        </dgm:presLayoutVars>
      </dgm:prSet>
      <dgm:spPr/>
    </dgm:pt>
    <dgm:pt modelId="{3E1E9861-A1B3-478A-BF34-0547D675C629}" type="pres">
      <dgm:prSet presAssocID="{3B501478-B75C-4ACC-9149-A7DFA7412B31}" presName="sibTrans" presStyleCnt="0"/>
      <dgm:spPr/>
    </dgm:pt>
    <dgm:pt modelId="{03E53444-B692-436C-ABAB-FADDBA24D212}" type="pres">
      <dgm:prSet presAssocID="{DB942CC5-9179-4C56-BB1E-B353FF791EAD}" presName="compNode" presStyleCnt="0"/>
      <dgm:spPr/>
    </dgm:pt>
    <dgm:pt modelId="{1E21ABC9-A41A-402E-B6B5-6991A8297C01}" type="pres">
      <dgm:prSet presAssocID="{DB942CC5-9179-4C56-BB1E-B353FF791EAD}" presName="bgRect" presStyleLbl="bgShp" presStyleIdx="1" presStyleCnt="4"/>
      <dgm:spPr/>
    </dgm:pt>
    <dgm:pt modelId="{DB4E10EA-9E71-4951-B744-35E09B1D8F14}" type="pres">
      <dgm:prSet presAssocID="{DB942CC5-9179-4C56-BB1E-B353FF791EAD}"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oney"/>
        </a:ext>
      </dgm:extLst>
    </dgm:pt>
    <dgm:pt modelId="{4012AB76-1FBB-4347-9CA7-F0B94CE0C13D}" type="pres">
      <dgm:prSet presAssocID="{DB942CC5-9179-4C56-BB1E-B353FF791EAD}" presName="spaceRect" presStyleCnt="0"/>
      <dgm:spPr/>
    </dgm:pt>
    <dgm:pt modelId="{868DAF69-8859-4CF1-B22F-DFA2EDE6FC45}" type="pres">
      <dgm:prSet presAssocID="{DB942CC5-9179-4C56-BB1E-B353FF791EAD}" presName="parTx" presStyleLbl="revTx" presStyleIdx="1" presStyleCnt="4">
        <dgm:presLayoutVars>
          <dgm:chMax val="0"/>
          <dgm:chPref val="0"/>
        </dgm:presLayoutVars>
      </dgm:prSet>
      <dgm:spPr/>
    </dgm:pt>
    <dgm:pt modelId="{8DD25F39-C5AF-42F7-8E71-C22EDA301971}" type="pres">
      <dgm:prSet presAssocID="{5617B0D4-E24F-4D07-B8E1-2FD9C72835E2}" presName="sibTrans" presStyleCnt="0"/>
      <dgm:spPr/>
    </dgm:pt>
    <dgm:pt modelId="{69EAE36C-F03A-4E2B-B690-75205F18E96A}" type="pres">
      <dgm:prSet presAssocID="{42A468AD-B4E5-4D8D-B29E-B4DE1795D9C0}" presName="compNode" presStyleCnt="0"/>
      <dgm:spPr/>
    </dgm:pt>
    <dgm:pt modelId="{3158AC9C-2858-49A8-A502-BE0759956EC0}" type="pres">
      <dgm:prSet presAssocID="{42A468AD-B4E5-4D8D-B29E-B4DE1795D9C0}" presName="bgRect" presStyleLbl="bgShp" presStyleIdx="2" presStyleCnt="4"/>
      <dgm:spPr/>
    </dgm:pt>
    <dgm:pt modelId="{0D0405C0-E0A6-4476-B5ED-9A601021CDF6}" type="pres">
      <dgm:prSet presAssocID="{42A468AD-B4E5-4D8D-B29E-B4DE1795D9C0}"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tream"/>
        </a:ext>
      </dgm:extLst>
    </dgm:pt>
    <dgm:pt modelId="{4D968B36-62B5-4AA8-A061-2788263FE078}" type="pres">
      <dgm:prSet presAssocID="{42A468AD-B4E5-4D8D-B29E-B4DE1795D9C0}" presName="spaceRect" presStyleCnt="0"/>
      <dgm:spPr/>
    </dgm:pt>
    <dgm:pt modelId="{CC728405-9839-4FEB-A7C6-92B719B775F1}" type="pres">
      <dgm:prSet presAssocID="{42A468AD-B4E5-4D8D-B29E-B4DE1795D9C0}" presName="parTx" presStyleLbl="revTx" presStyleIdx="2" presStyleCnt="4">
        <dgm:presLayoutVars>
          <dgm:chMax val="0"/>
          <dgm:chPref val="0"/>
        </dgm:presLayoutVars>
      </dgm:prSet>
      <dgm:spPr/>
    </dgm:pt>
    <dgm:pt modelId="{ECD4DC91-74A2-400D-AD84-711334F3D32C}" type="pres">
      <dgm:prSet presAssocID="{C4ABF1E2-56E5-4EF5-B57B-E1447446258F}" presName="sibTrans" presStyleCnt="0"/>
      <dgm:spPr/>
    </dgm:pt>
    <dgm:pt modelId="{1794DFAD-D7C5-456A-A553-41EE1C7B8A4E}" type="pres">
      <dgm:prSet presAssocID="{23D10858-714B-4372-88AB-5A655E10B036}" presName="compNode" presStyleCnt="0"/>
      <dgm:spPr/>
    </dgm:pt>
    <dgm:pt modelId="{0E8D13A4-0BDB-471A-AE69-CC14E61348A1}" type="pres">
      <dgm:prSet presAssocID="{23D10858-714B-4372-88AB-5A655E10B036}" presName="bgRect" presStyleLbl="bgShp" presStyleIdx="3" presStyleCnt="4"/>
      <dgm:spPr/>
    </dgm:pt>
    <dgm:pt modelId="{0C579EF8-6DBC-4CE3-B827-BA93D74A4FDD}" type="pres">
      <dgm:prSet presAssocID="{23D10858-714B-4372-88AB-5A655E10B036}"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Marker"/>
        </a:ext>
      </dgm:extLst>
    </dgm:pt>
    <dgm:pt modelId="{797B2BCE-C053-4226-9BDB-7B7DD5A54EA1}" type="pres">
      <dgm:prSet presAssocID="{23D10858-714B-4372-88AB-5A655E10B036}" presName="spaceRect" presStyleCnt="0"/>
      <dgm:spPr/>
    </dgm:pt>
    <dgm:pt modelId="{05CAC058-C215-4B2A-AFEE-8767ED4D92DA}" type="pres">
      <dgm:prSet presAssocID="{23D10858-714B-4372-88AB-5A655E10B036}" presName="parTx" presStyleLbl="revTx" presStyleIdx="3" presStyleCnt="4">
        <dgm:presLayoutVars>
          <dgm:chMax val="0"/>
          <dgm:chPref val="0"/>
        </dgm:presLayoutVars>
      </dgm:prSet>
      <dgm:spPr/>
    </dgm:pt>
  </dgm:ptLst>
  <dgm:cxnLst>
    <dgm:cxn modelId="{50473336-666D-44A2-976D-1E2F98C1CE33}" type="presOf" srcId="{4F838C7A-6839-4863-A16E-5C00DB093660}" destId="{D4B82344-EC11-45E5-BF39-30E63EF310A5}" srcOrd="0" destOrd="0" presId="urn:microsoft.com/office/officeart/2018/2/layout/IconVerticalSolidList"/>
    <dgm:cxn modelId="{F3A49064-5CA4-4686-84D0-97C86BE0EA98}" srcId="{4F838C7A-6839-4863-A16E-5C00DB093660}" destId="{F58952DA-5785-4383-908A-879448172D4D}" srcOrd="0" destOrd="0" parTransId="{A0485CC8-7001-47B4-BB0C-F1F6C045BCFF}" sibTransId="{3B501478-B75C-4ACC-9149-A7DFA7412B31}"/>
    <dgm:cxn modelId="{D1458965-144F-49ED-A9CF-1335043BD347}" type="presOf" srcId="{F58952DA-5785-4383-908A-879448172D4D}" destId="{CCAD12CE-07C1-4460-BAB3-622A33B75E44}" srcOrd="0" destOrd="0" presId="urn:microsoft.com/office/officeart/2018/2/layout/IconVerticalSolidList"/>
    <dgm:cxn modelId="{CF00567A-3866-488E-B8A3-C5155FF56AF4}" type="presOf" srcId="{23D10858-714B-4372-88AB-5A655E10B036}" destId="{05CAC058-C215-4B2A-AFEE-8767ED4D92DA}" srcOrd="0" destOrd="0" presId="urn:microsoft.com/office/officeart/2018/2/layout/IconVerticalSolidList"/>
    <dgm:cxn modelId="{B6C49492-96AB-4B8E-945B-E1235C76FF29}" srcId="{4F838C7A-6839-4863-A16E-5C00DB093660}" destId="{23D10858-714B-4372-88AB-5A655E10B036}" srcOrd="3" destOrd="0" parTransId="{D2DA3D38-2947-4E6F-8D55-7357AE8654C3}" sibTransId="{11E89E36-5E6B-44F9-AA65-A6BD4B281E14}"/>
    <dgm:cxn modelId="{1AA5169A-49CB-43A7-AAD6-F28C56016DE4}" srcId="{4F838C7A-6839-4863-A16E-5C00DB093660}" destId="{42A468AD-B4E5-4D8D-B29E-B4DE1795D9C0}" srcOrd="2" destOrd="0" parTransId="{7AD3E3F2-ACD7-437C-AD0C-0E76352ACDD4}" sibTransId="{C4ABF1E2-56E5-4EF5-B57B-E1447446258F}"/>
    <dgm:cxn modelId="{B5D5809F-35DF-4AC2-8ED6-C4A88699B9D0}" srcId="{4F838C7A-6839-4863-A16E-5C00DB093660}" destId="{DB942CC5-9179-4C56-BB1E-B353FF791EAD}" srcOrd="1" destOrd="0" parTransId="{61ADABCE-E43C-4CB3-BBA0-609320B3CCD9}" sibTransId="{5617B0D4-E24F-4D07-B8E1-2FD9C72835E2}"/>
    <dgm:cxn modelId="{44FFE5A8-CC79-4827-BB80-DB362899B5F2}" type="presOf" srcId="{DB942CC5-9179-4C56-BB1E-B353FF791EAD}" destId="{868DAF69-8859-4CF1-B22F-DFA2EDE6FC45}" srcOrd="0" destOrd="0" presId="urn:microsoft.com/office/officeart/2018/2/layout/IconVerticalSolidList"/>
    <dgm:cxn modelId="{50FCBCAE-F36F-4F4C-8DE7-C1C67B5D714A}" type="presOf" srcId="{42A468AD-B4E5-4D8D-B29E-B4DE1795D9C0}" destId="{CC728405-9839-4FEB-A7C6-92B719B775F1}" srcOrd="0" destOrd="0" presId="urn:microsoft.com/office/officeart/2018/2/layout/IconVerticalSolidList"/>
    <dgm:cxn modelId="{68641173-2E7D-4D35-85D8-F6B559F64888}" type="presParOf" srcId="{D4B82344-EC11-45E5-BF39-30E63EF310A5}" destId="{37F8C49D-DBDA-4C0C-A66A-FA22E2C65B04}" srcOrd="0" destOrd="0" presId="urn:microsoft.com/office/officeart/2018/2/layout/IconVerticalSolidList"/>
    <dgm:cxn modelId="{19E42CC6-5585-4704-AC00-DA442F52095C}" type="presParOf" srcId="{37F8C49D-DBDA-4C0C-A66A-FA22E2C65B04}" destId="{37658CFD-3F82-4F2E-918D-A6EA587437CD}" srcOrd="0" destOrd="0" presId="urn:microsoft.com/office/officeart/2018/2/layout/IconVerticalSolidList"/>
    <dgm:cxn modelId="{0407BA30-BD52-47DC-A114-82A47FBA7780}" type="presParOf" srcId="{37F8C49D-DBDA-4C0C-A66A-FA22E2C65B04}" destId="{966CA179-8D07-4331-BAF0-26D8005E5D7F}" srcOrd="1" destOrd="0" presId="urn:microsoft.com/office/officeart/2018/2/layout/IconVerticalSolidList"/>
    <dgm:cxn modelId="{E6344A9A-4E19-43C7-9A9C-E341C7D46A34}" type="presParOf" srcId="{37F8C49D-DBDA-4C0C-A66A-FA22E2C65B04}" destId="{131DF464-77C5-4260-B8EA-169D87DBD17F}" srcOrd="2" destOrd="0" presId="urn:microsoft.com/office/officeart/2018/2/layout/IconVerticalSolidList"/>
    <dgm:cxn modelId="{07B43623-EC86-4D39-87D5-36258245344E}" type="presParOf" srcId="{37F8C49D-DBDA-4C0C-A66A-FA22E2C65B04}" destId="{CCAD12CE-07C1-4460-BAB3-622A33B75E44}" srcOrd="3" destOrd="0" presId="urn:microsoft.com/office/officeart/2018/2/layout/IconVerticalSolidList"/>
    <dgm:cxn modelId="{CD886385-4E4D-41DE-B82F-6E84F452F5B7}" type="presParOf" srcId="{D4B82344-EC11-45E5-BF39-30E63EF310A5}" destId="{3E1E9861-A1B3-478A-BF34-0547D675C629}" srcOrd="1" destOrd="0" presId="urn:microsoft.com/office/officeart/2018/2/layout/IconVerticalSolidList"/>
    <dgm:cxn modelId="{C3C5DD85-ECE2-417F-9CFD-A6932DD9F296}" type="presParOf" srcId="{D4B82344-EC11-45E5-BF39-30E63EF310A5}" destId="{03E53444-B692-436C-ABAB-FADDBA24D212}" srcOrd="2" destOrd="0" presId="urn:microsoft.com/office/officeart/2018/2/layout/IconVerticalSolidList"/>
    <dgm:cxn modelId="{8DF782D7-F3DF-4B3A-AA2C-6058B09050BD}" type="presParOf" srcId="{03E53444-B692-436C-ABAB-FADDBA24D212}" destId="{1E21ABC9-A41A-402E-B6B5-6991A8297C01}" srcOrd="0" destOrd="0" presId="urn:microsoft.com/office/officeart/2018/2/layout/IconVerticalSolidList"/>
    <dgm:cxn modelId="{FE09C708-5877-4FEC-BCBD-2469D0584638}" type="presParOf" srcId="{03E53444-B692-436C-ABAB-FADDBA24D212}" destId="{DB4E10EA-9E71-4951-B744-35E09B1D8F14}" srcOrd="1" destOrd="0" presId="urn:microsoft.com/office/officeart/2018/2/layout/IconVerticalSolidList"/>
    <dgm:cxn modelId="{EA550C94-D45B-4928-90D7-6FCE7006F443}" type="presParOf" srcId="{03E53444-B692-436C-ABAB-FADDBA24D212}" destId="{4012AB76-1FBB-4347-9CA7-F0B94CE0C13D}" srcOrd="2" destOrd="0" presId="urn:microsoft.com/office/officeart/2018/2/layout/IconVerticalSolidList"/>
    <dgm:cxn modelId="{56ED59FE-715F-4D64-AA0F-80B3B8065231}" type="presParOf" srcId="{03E53444-B692-436C-ABAB-FADDBA24D212}" destId="{868DAF69-8859-4CF1-B22F-DFA2EDE6FC45}" srcOrd="3" destOrd="0" presId="urn:microsoft.com/office/officeart/2018/2/layout/IconVerticalSolidList"/>
    <dgm:cxn modelId="{1064E8F9-0370-46C5-AD5F-1BCF2441758F}" type="presParOf" srcId="{D4B82344-EC11-45E5-BF39-30E63EF310A5}" destId="{8DD25F39-C5AF-42F7-8E71-C22EDA301971}" srcOrd="3" destOrd="0" presId="urn:microsoft.com/office/officeart/2018/2/layout/IconVerticalSolidList"/>
    <dgm:cxn modelId="{7208994F-AD5F-4B0C-8E49-0EA647754020}" type="presParOf" srcId="{D4B82344-EC11-45E5-BF39-30E63EF310A5}" destId="{69EAE36C-F03A-4E2B-B690-75205F18E96A}" srcOrd="4" destOrd="0" presId="urn:microsoft.com/office/officeart/2018/2/layout/IconVerticalSolidList"/>
    <dgm:cxn modelId="{D3D6F42A-75AE-4525-A444-7E9353085A08}" type="presParOf" srcId="{69EAE36C-F03A-4E2B-B690-75205F18E96A}" destId="{3158AC9C-2858-49A8-A502-BE0759956EC0}" srcOrd="0" destOrd="0" presId="urn:microsoft.com/office/officeart/2018/2/layout/IconVerticalSolidList"/>
    <dgm:cxn modelId="{E652FD76-18D7-44A9-BFDA-BD411415D1F3}" type="presParOf" srcId="{69EAE36C-F03A-4E2B-B690-75205F18E96A}" destId="{0D0405C0-E0A6-4476-B5ED-9A601021CDF6}" srcOrd="1" destOrd="0" presId="urn:microsoft.com/office/officeart/2018/2/layout/IconVerticalSolidList"/>
    <dgm:cxn modelId="{0A836591-471B-4DA4-A487-3B2DF9B49D96}" type="presParOf" srcId="{69EAE36C-F03A-4E2B-B690-75205F18E96A}" destId="{4D968B36-62B5-4AA8-A061-2788263FE078}" srcOrd="2" destOrd="0" presId="urn:microsoft.com/office/officeart/2018/2/layout/IconVerticalSolidList"/>
    <dgm:cxn modelId="{FE346871-ECB3-47EB-BC2C-B622513506F3}" type="presParOf" srcId="{69EAE36C-F03A-4E2B-B690-75205F18E96A}" destId="{CC728405-9839-4FEB-A7C6-92B719B775F1}" srcOrd="3" destOrd="0" presId="urn:microsoft.com/office/officeart/2018/2/layout/IconVerticalSolidList"/>
    <dgm:cxn modelId="{226A83BD-B43A-4ECD-B455-A837B45327B4}" type="presParOf" srcId="{D4B82344-EC11-45E5-BF39-30E63EF310A5}" destId="{ECD4DC91-74A2-400D-AD84-711334F3D32C}" srcOrd="5" destOrd="0" presId="urn:microsoft.com/office/officeart/2018/2/layout/IconVerticalSolidList"/>
    <dgm:cxn modelId="{5538F686-B89E-4122-940C-85D15764A66C}" type="presParOf" srcId="{D4B82344-EC11-45E5-BF39-30E63EF310A5}" destId="{1794DFAD-D7C5-456A-A553-41EE1C7B8A4E}" srcOrd="6" destOrd="0" presId="urn:microsoft.com/office/officeart/2018/2/layout/IconVerticalSolidList"/>
    <dgm:cxn modelId="{611F2A8E-3DE1-4DE5-9207-F670B78098AB}" type="presParOf" srcId="{1794DFAD-D7C5-456A-A553-41EE1C7B8A4E}" destId="{0E8D13A4-0BDB-471A-AE69-CC14E61348A1}" srcOrd="0" destOrd="0" presId="urn:microsoft.com/office/officeart/2018/2/layout/IconVerticalSolidList"/>
    <dgm:cxn modelId="{46DD61C5-4399-4C59-802E-51755DB07BC7}" type="presParOf" srcId="{1794DFAD-D7C5-456A-A553-41EE1C7B8A4E}" destId="{0C579EF8-6DBC-4CE3-B827-BA93D74A4FDD}" srcOrd="1" destOrd="0" presId="urn:microsoft.com/office/officeart/2018/2/layout/IconVerticalSolidList"/>
    <dgm:cxn modelId="{1EE58DE7-B489-4062-B573-2F6F5D3A0780}" type="presParOf" srcId="{1794DFAD-D7C5-456A-A553-41EE1C7B8A4E}" destId="{797B2BCE-C053-4226-9BDB-7B7DD5A54EA1}" srcOrd="2" destOrd="0" presId="urn:microsoft.com/office/officeart/2018/2/layout/IconVerticalSolidList"/>
    <dgm:cxn modelId="{541F9AE4-D6B3-4704-9817-0FDB3E9C9BDB}" type="presParOf" srcId="{1794DFAD-D7C5-456A-A553-41EE1C7B8A4E}" destId="{05CAC058-C215-4B2A-AFEE-8767ED4D92DA}"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658CFD-3F82-4F2E-918D-A6EA587437CD}">
      <dsp:nvSpPr>
        <dsp:cNvPr id="0" name=""/>
        <dsp:cNvSpPr/>
      </dsp:nvSpPr>
      <dsp:spPr>
        <a:xfrm>
          <a:off x="0" y="1808"/>
          <a:ext cx="10515600" cy="916611"/>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66CA179-8D07-4331-BAF0-26D8005E5D7F}">
      <dsp:nvSpPr>
        <dsp:cNvPr id="0" name=""/>
        <dsp:cNvSpPr/>
      </dsp:nvSpPr>
      <dsp:spPr>
        <a:xfrm>
          <a:off x="277275" y="208046"/>
          <a:ext cx="504136" cy="50413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CAD12CE-07C1-4460-BAB3-622A33B75E44}">
      <dsp:nvSpPr>
        <dsp:cNvPr id="0" name=""/>
        <dsp:cNvSpPr/>
      </dsp:nvSpPr>
      <dsp:spPr>
        <a:xfrm>
          <a:off x="1058686" y="1808"/>
          <a:ext cx="9456913" cy="9166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008" tIns="97008" rIns="97008" bIns="97008" numCol="1" spcCol="1270" anchor="ctr" anchorCtr="0">
          <a:noAutofit/>
        </a:bodyPr>
        <a:lstStyle/>
        <a:p>
          <a:pPr marL="0" lvl="0" indent="0" algn="l" defTabSz="755650">
            <a:lnSpc>
              <a:spcPct val="90000"/>
            </a:lnSpc>
            <a:spcBef>
              <a:spcPct val="0"/>
            </a:spcBef>
            <a:spcAft>
              <a:spcPct val="35000"/>
            </a:spcAft>
            <a:buNone/>
          </a:pPr>
          <a:r>
            <a:rPr lang="en-US" sz="1700" kern="1200" dirty="0"/>
            <a:t>GBT has been providing Services to the community of </a:t>
          </a:r>
          <a:r>
            <a:rPr lang="en-US" sz="1700" kern="1200" dirty="0" err="1"/>
            <a:t>Macksville</a:t>
          </a:r>
          <a:r>
            <a:rPr lang="en-US" sz="1700" kern="1200" dirty="0"/>
            <a:t> since 2012</a:t>
          </a:r>
        </a:p>
      </dsp:txBody>
      <dsp:txXfrm>
        <a:off x="1058686" y="1808"/>
        <a:ext cx="9456913" cy="916611"/>
      </dsp:txXfrm>
    </dsp:sp>
    <dsp:sp modelId="{1E21ABC9-A41A-402E-B6B5-6991A8297C01}">
      <dsp:nvSpPr>
        <dsp:cNvPr id="0" name=""/>
        <dsp:cNvSpPr/>
      </dsp:nvSpPr>
      <dsp:spPr>
        <a:xfrm>
          <a:off x="0" y="1147573"/>
          <a:ext cx="10515600" cy="916611"/>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4E10EA-9E71-4951-B744-35E09B1D8F14}">
      <dsp:nvSpPr>
        <dsp:cNvPr id="0" name=""/>
        <dsp:cNvSpPr/>
      </dsp:nvSpPr>
      <dsp:spPr>
        <a:xfrm>
          <a:off x="277275" y="1353811"/>
          <a:ext cx="504136" cy="50413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68DAF69-8859-4CF1-B22F-DFA2EDE6FC45}">
      <dsp:nvSpPr>
        <dsp:cNvPr id="0" name=""/>
        <dsp:cNvSpPr/>
      </dsp:nvSpPr>
      <dsp:spPr>
        <a:xfrm>
          <a:off x="1058686" y="1147573"/>
          <a:ext cx="9456913" cy="9166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008" tIns="97008" rIns="97008" bIns="97008" numCol="1" spcCol="1270" anchor="ctr" anchorCtr="0">
          <a:noAutofit/>
        </a:bodyPr>
        <a:lstStyle/>
        <a:p>
          <a:pPr marL="0" lvl="0" indent="0" algn="l" defTabSz="755650">
            <a:lnSpc>
              <a:spcPct val="90000"/>
            </a:lnSpc>
            <a:spcBef>
              <a:spcPct val="0"/>
            </a:spcBef>
            <a:spcAft>
              <a:spcPct val="35000"/>
            </a:spcAft>
            <a:buNone/>
          </a:pPr>
          <a:r>
            <a:rPr lang="en-US" sz="1700" kern="1200" dirty="0"/>
            <a:t>GBT currently has fiber to every business and anchor institution in </a:t>
          </a:r>
          <a:r>
            <a:rPr lang="en-US" sz="1700" kern="1200" dirty="0" err="1"/>
            <a:t>Macksville</a:t>
          </a:r>
          <a:r>
            <a:rPr lang="en-US" sz="1700" kern="1200" dirty="0"/>
            <a:t> with plans to upgrade facilities and provide fiber to every home with 10Gig/10Gig capabilities using GBT private funds in 2023!</a:t>
          </a:r>
        </a:p>
      </dsp:txBody>
      <dsp:txXfrm>
        <a:off x="1058686" y="1147573"/>
        <a:ext cx="9456913" cy="916611"/>
      </dsp:txXfrm>
    </dsp:sp>
    <dsp:sp modelId="{3158AC9C-2858-49A8-A502-BE0759956EC0}">
      <dsp:nvSpPr>
        <dsp:cNvPr id="0" name=""/>
        <dsp:cNvSpPr/>
      </dsp:nvSpPr>
      <dsp:spPr>
        <a:xfrm>
          <a:off x="0" y="2293338"/>
          <a:ext cx="10515600" cy="916611"/>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D0405C0-E0A6-4476-B5ED-9A601021CDF6}">
      <dsp:nvSpPr>
        <dsp:cNvPr id="0" name=""/>
        <dsp:cNvSpPr/>
      </dsp:nvSpPr>
      <dsp:spPr>
        <a:xfrm>
          <a:off x="277275" y="2499576"/>
          <a:ext cx="504136" cy="50413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C728405-9839-4FEB-A7C6-92B719B775F1}">
      <dsp:nvSpPr>
        <dsp:cNvPr id="0" name=""/>
        <dsp:cNvSpPr/>
      </dsp:nvSpPr>
      <dsp:spPr>
        <a:xfrm>
          <a:off x="1058686" y="2293338"/>
          <a:ext cx="9456913" cy="9166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008" tIns="97008" rIns="97008" bIns="97008" numCol="1" spcCol="1270" anchor="ctr" anchorCtr="0">
          <a:noAutofit/>
        </a:bodyPr>
        <a:lstStyle/>
        <a:p>
          <a:pPr marL="0" lvl="0" indent="0" algn="l" defTabSz="755650">
            <a:lnSpc>
              <a:spcPct val="90000"/>
            </a:lnSpc>
            <a:spcBef>
              <a:spcPct val="0"/>
            </a:spcBef>
            <a:spcAft>
              <a:spcPct val="35000"/>
            </a:spcAft>
            <a:buNone/>
          </a:pPr>
          <a:r>
            <a:rPr lang="en-US" sz="1700" kern="1200" dirty="0"/>
            <a:t>GBT Can provide a minimum of 250/25 to every location </a:t>
          </a:r>
          <a:r>
            <a:rPr lang="en-US" sz="1700" kern="1200" dirty="0" err="1"/>
            <a:t>Brightspeed</a:t>
          </a:r>
          <a:r>
            <a:rPr lang="en-US" sz="1700" kern="1200" dirty="0"/>
            <a:t> Stafford’s application proposed for the community of </a:t>
          </a:r>
          <a:r>
            <a:rPr lang="en-US" sz="1700" kern="1200" dirty="0" err="1"/>
            <a:t>Macksville</a:t>
          </a:r>
          <a:r>
            <a:rPr lang="en-US" sz="1700" kern="1200" dirty="0"/>
            <a:t> including locations they do not show they will provide service to.</a:t>
          </a:r>
        </a:p>
      </dsp:txBody>
      <dsp:txXfrm>
        <a:off x="1058686" y="2293338"/>
        <a:ext cx="9456913" cy="916611"/>
      </dsp:txXfrm>
    </dsp:sp>
    <dsp:sp modelId="{0E8D13A4-0BDB-471A-AE69-CC14E61348A1}">
      <dsp:nvSpPr>
        <dsp:cNvPr id="0" name=""/>
        <dsp:cNvSpPr/>
      </dsp:nvSpPr>
      <dsp:spPr>
        <a:xfrm>
          <a:off x="0" y="3439103"/>
          <a:ext cx="10515600" cy="916611"/>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C579EF8-6DBC-4CE3-B827-BA93D74A4FDD}">
      <dsp:nvSpPr>
        <dsp:cNvPr id="0" name=""/>
        <dsp:cNvSpPr/>
      </dsp:nvSpPr>
      <dsp:spPr>
        <a:xfrm>
          <a:off x="277275" y="3645341"/>
          <a:ext cx="504136" cy="50413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5CAC058-C215-4B2A-AFEE-8767ED4D92DA}">
      <dsp:nvSpPr>
        <dsp:cNvPr id="0" name=""/>
        <dsp:cNvSpPr/>
      </dsp:nvSpPr>
      <dsp:spPr>
        <a:xfrm>
          <a:off x="1058686" y="3439103"/>
          <a:ext cx="9456913" cy="9166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008" tIns="97008" rIns="97008" bIns="97008" numCol="1" spcCol="1270" anchor="ctr" anchorCtr="0">
          <a:noAutofit/>
        </a:bodyPr>
        <a:lstStyle/>
        <a:p>
          <a:pPr marL="0" lvl="0" indent="0" algn="l" defTabSz="755650">
            <a:lnSpc>
              <a:spcPct val="90000"/>
            </a:lnSpc>
            <a:spcBef>
              <a:spcPct val="0"/>
            </a:spcBef>
            <a:spcAft>
              <a:spcPct val="35000"/>
            </a:spcAft>
            <a:buNone/>
          </a:pPr>
          <a:r>
            <a:rPr lang="en-US" sz="1700" kern="1200"/>
            <a:t>GBT supporting plant map, and customer speedtests have been provided in the next slides.  </a:t>
          </a:r>
        </a:p>
      </dsp:txBody>
      <dsp:txXfrm>
        <a:off x="1058686" y="3439103"/>
        <a:ext cx="9456913" cy="9166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658CFD-3F82-4F2E-918D-A6EA587437CD}">
      <dsp:nvSpPr>
        <dsp:cNvPr id="0" name=""/>
        <dsp:cNvSpPr/>
      </dsp:nvSpPr>
      <dsp:spPr>
        <a:xfrm>
          <a:off x="0" y="1808"/>
          <a:ext cx="10515600" cy="916611"/>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66CA179-8D07-4331-BAF0-26D8005E5D7F}">
      <dsp:nvSpPr>
        <dsp:cNvPr id="0" name=""/>
        <dsp:cNvSpPr/>
      </dsp:nvSpPr>
      <dsp:spPr>
        <a:xfrm>
          <a:off x="277275" y="208046"/>
          <a:ext cx="504136" cy="50413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CAD12CE-07C1-4460-BAB3-622A33B75E44}">
      <dsp:nvSpPr>
        <dsp:cNvPr id="0" name=""/>
        <dsp:cNvSpPr/>
      </dsp:nvSpPr>
      <dsp:spPr>
        <a:xfrm>
          <a:off x="1058686" y="1808"/>
          <a:ext cx="9456913" cy="9166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008" tIns="97008" rIns="97008" bIns="97008" numCol="1" spcCol="1270" anchor="ctr" anchorCtr="0">
          <a:noAutofit/>
        </a:bodyPr>
        <a:lstStyle/>
        <a:p>
          <a:pPr marL="0" lvl="0" indent="0" algn="l" defTabSz="977900">
            <a:lnSpc>
              <a:spcPct val="90000"/>
            </a:lnSpc>
            <a:spcBef>
              <a:spcPct val="0"/>
            </a:spcBef>
            <a:spcAft>
              <a:spcPct val="35000"/>
            </a:spcAft>
            <a:buNone/>
          </a:pPr>
          <a:r>
            <a:rPr lang="en-US" sz="2200" kern="1200"/>
            <a:t>GBT has been providing Services to the community of St. John since 2012</a:t>
          </a:r>
        </a:p>
      </dsp:txBody>
      <dsp:txXfrm>
        <a:off x="1058686" y="1808"/>
        <a:ext cx="9456913" cy="916611"/>
      </dsp:txXfrm>
    </dsp:sp>
    <dsp:sp modelId="{1E21ABC9-A41A-402E-B6B5-6991A8297C01}">
      <dsp:nvSpPr>
        <dsp:cNvPr id="0" name=""/>
        <dsp:cNvSpPr/>
      </dsp:nvSpPr>
      <dsp:spPr>
        <a:xfrm>
          <a:off x="0" y="1147573"/>
          <a:ext cx="10515600" cy="916611"/>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4E10EA-9E71-4951-B744-35E09B1D8F14}">
      <dsp:nvSpPr>
        <dsp:cNvPr id="0" name=""/>
        <dsp:cNvSpPr/>
      </dsp:nvSpPr>
      <dsp:spPr>
        <a:xfrm>
          <a:off x="277275" y="1353811"/>
          <a:ext cx="504136" cy="50413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68DAF69-8859-4CF1-B22F-DFA2EDE6FC45}">
      <dsp:nvSpPr>
        <dsp:cNvPr id="0" name=""/>
        <dsp:cNvSpPr/>
      </dsp:nvSpPr>
      <dsp:spPr>
        <a:xfrm>
          <a:off x="1058686" y="1147573"/>
          <a:ext cx="9456913" cy="9166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008" tIns="97008" rIns="97008" bIns="97008" numCol="1" spcCol="1270" anchor="ctr" anchorCtr="0">
          <a:noAutofit/>
        </a:bodyPr>
        <a:lstStyle/>
        <a:p>
          <a:pPr marL="0" lvl="0" indent="0" algn="l" defTabSz="977900">
            <a:lnSpc>
              <a:spcPct val="90000"/>
            </a:lnSpc>
            <a:spcBef>
              <a:spcPct val="0"/>
            </a:spcBef>
            <a:spcAft>
              <a:spcPct val="35000"/>
            </a:spcAft>
            <a:buNone/>
          </a:pPr>
          <a:r>
            <a:rPr lang="en-US" sz="2200" kern="1200"/>
            <a:t>GBT recently invested $1 million dollars in the community of St. John to upgrade all services to every home &amp; business to Fiber with 10Gig/10Gig capabilities</a:t>
          </a:r>
        </a:p>
      </dsp:txBody>
      <dsp:txXfrm>
        <a:off x="1058686" y="1147573"/>
        <a:ext cx="9456913" cy="916611"/>
      </dsp:txXfrm>
    </dsp:sp>
    <dsp:sp modelId="{3158AC9C-2858-49A8-A502-BE0759956EC0}">
      <dsp:nvSpPr>
        <dsp:cNvPr id="0" name=""/>
        <dsp:cNvSpPr/>
      </dsp:nvSpPr>
      <dsp:spPr>
        <a:xfrm>
          <a:off x="0" y="2293338"/>
          <a:ext cx="10515600" cy="916611"/>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D0405C0-E0A6-4476-B5ED-9A601021CDF6}">
      <dsp:nvSpPr>
        <dsp:cNvPr id="0" name=""/>
        <dsp:cNvSpPr/>
      </dsp:nvSpPr>
      <dsp:spPr>
        <a:xfrm>
          <a:off x="277275" y="2499576"/>
          <a:ext cx="504136" cy="50413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C728405-9839-4FEB-A7C6-92B719B775F1}">
      <dsp:nvSpPr>
        <dsp:cNvPr id="0" name=""/>
        <dsp:cNvSpPr/>
      </dsp:nvSpPr>
      <dsp:spPr>
        <a:xfrm>
          <a:off x="1058686" y="2293338"/>
          <a:ext cx="9456913" cy="9166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008" tIns="97008" rIns="97008" bIns="97008" numCol="1" spcCol="1270" anchor="ctr" anchorCtr="0">
          <a:noAutofit/>
        </a:bodyPr>
        <a:lstStyle/>
        <a:p>
          <a:pPr marL="0" lvl="0" indent="0" algn="l" defTabSz="977900">
            <a:lnSpc>
              <a:spcPct val="90000"/>
            </a:lnSpc>
            <a:spcBef>
              <a:spcPct val="0"/>
            </a:spcBef>
            <a:spcAft>
              <a:spcPct val="35000"/>
            </a:spcAft>
            <a:buNone/>
          </a:pPr>
          <a:r>
            <a:rPr lang="en-US" sz="2200" kern="1200" dirty="0"/>
            <a:t>GBT Can provide Fiber service to every location </a:t>
          </a:r>
          <a:r>
            <a:rPr lang="en-US" sz="2200" kern="1200" dirty="0" err="1"/>
            <a:t>Brightspeed</a:t>
          </a:r>
          <a:r>
            <a:rPr lang="en-US" sz="2200" kern="1200" dirty="0"/>
            <a:t> Stafford’s application proposed for the community of St. John.</a:t>
          </a:r>
        </a:p>
      </dsp:txBody>
      <dsp:txXfrm>
        <a:off x="1058686" y="2293338"/>
        <a:ext cx="9456913" cy="916611"/>
      </dsp:txXfrm>
    </dsp:sp>
    <dsp:sp modelId="{0E8D13A4-0BDB-471A-AE69-CC14E61348A1}">
      <dsp:nvSpPr>
        <dsp:cNvPr id="0" name=""/>
        <dsp:cNvSpPr/>
      </dsp:nvSpPr>
      <dsp:spPr>
        <a:xfrm>
          <a:off x="0" y="3439103"/>
          <a:ext cx="10515600" cy="916611"/>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C579EF8-6DBC-4CE3-B827-BA93D74A4FDD}">
      <dsp:nvSpPr>
        <dsp:cNvPr id="0" name=""/>
        <dsp:cNvSpPr/>
      </dsp:nvSpPr>
      <dsp:spPr>
        <a:xfrm>
          <a:off x="277275" y="3645341"/>
          <a:ext cx="504136" cy="50413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5CAC058-C215-4B2A-AFEE-8767ED4D92DA}">
      <dsp:nvSpPr>
        <dsp:cNvPr id="0" name=""/>
        <dsp:cNvSpPr/>
      </dsp:nvSpPr>
      <dsp:spPr>
        <a:xfrm>
          <a:off x="1058686" y="3439103"/>
          <a:ext cx="9456913" cy="9166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008" tIns="97008" rIns="97008" bIns="97008" numCol="1" spcCol="1270" anchor="ctr" anchorCtr="0">
          <a:noAutofit/>
        </a:bodyPr>
        <a:lstStyle/>
        <a:p>
          <a:pPr marL="0" lvl="0" indent="0" algn="l" defTabSz="977900">
            <a:lnSpc>
              <a:spcPct val="90000"/>
            </a:lnSpc>
            <a:spcBef>
              <a:spcPct val="0"/>
            </a:spcBef>
            <a:spcAft>
              <a:spcPct val="35000"/>
            </a:spcAft>
            <a:buNone/>
          </a:pPr>
          <a:r>
            <a:rPr lang="en-US" sz="2200" kern="1200"/>
            <a:t>GBT supporting plant map, and customer speedtests have been provided in the next slides.  </a:t>
          </a:r>
        </a:p>
      </dsp:txBody>
      <dsp:txXfrm>
        <a:off x="1058686" y="3439103"/>
        <a:ext cx="9456913" cy="916611"/>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BE090-1BF1-2EA4-35E7-44E25F35C1B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D41346-68B6-71FD-0759-5C5E716F4D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B9B348-C57E-CE2C-C1D6-4A69CB07206F}"/>
              </a:ext>
            </a:extLst>
          </p:cNvPr>
          <p:cNvSpPr>
            <a:spLocks noGrp="1"/>
          </p:cNvSpPr>
          <p:nvPr>
            <p:ph type="dt" sz="half" idx="10"/>
          </p:nvPr>
        </p:nvSpPr>
        <p:spPr/>
        <p:txBody>
          <a:bodyPr/>
          <a:lstStyle/>
          <a:p>
            <a:fld id="{A5B3743B-1503-4485-9BF6-89629099B066}" type="datetimeFigureOut">
              <a:rPr lang="en-US" smtClean="0"/>
              <a:t>9/8/2022</a:t>
            </a:fld>
            <a:endParaRPr lang="en-US"/>
          </a:p>
        </p:txBody>
      </p:sp>
      <p:sp>
        <p:nvSpPr>
          <p:cNvPr id="5" name="Footer Placeholder 4">
            <a:extLst>
              <a:ext uri="{FF2B5EF4-FFF2-40B4-BE49-F238E27FC236}">
                <a16:creationId xmlns:a16="http://schemas.microsoft.com/office/drawing/2014/main" id="{3F349E2B-D040-A77E-4957-3B4BEA083A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A53F94-D98C-3EC9-5101-0B141872A4B0}"/>
              </a:ext>
            </a:extLst>
          </p:cNvPr>
          <p:cNvSpPr>
            <a:spLocks noGrp="1"/>
          </p:cNvSpPr>
          <p:nvPr>
            <p:ph type="sldNum" sz="quarter" idx="12"/>
          </p:nvPr>
        </p:nvSpPr>
        <p:spPr/>
        <p:txBody>
          <a:bodyPr/>
          <a:lstStyle/>
          <a:p>
            <a:fld id="{CEBA1BCB-DD8E-4CFF-9EE5-E68F2A5697EA}" type="slidenum">
              <a:rPr lang="en-US" smtClean="0"/>
              <a:t>‹#›</a:t>
            </a:fld>
            <a:endParaRPr lang="en-US"/>
          </a:p>
        </p:txBody>
      </p:sp>
    </p:spTree>
    <p:extLst>
      <p:ext uri="{BB962C8B-B14F-4D97-AF65-F5344CB8AC3E}">
        <p14:creationId xmlns:p14="http://schemas.microsoft.com/office/powerpoint/2010/main" val="565492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EE82B-DF3C-7588-1206-F6F2FB903A6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069A286-ECD1-803C-B653-B93361A93DD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E3EF23-B63D-78D5-C034-9AFB2F98BC21}"/>
              </a:ext>
            </a:extLst>
          </p:cNvPr>
          <p:cNvSpPr>
            <a:spLocks noGrp="1"/>
          </p:cNvSpPr>
          <p:nvPr>
            <p:ph type="dt" sz="half" idx="10"/>
          </p:nvPr>
        </p:nvSpPr>
        <p:spPr/>
        <p:txBody>
          <a:bodyPr/>
          <a:lstStyle/>
          <a:p>
            <a:fld id="{A5B3743B-1503-4485-9BF6-89629099B066}" type="datetimeFigureOut">
              <a:rPr lang="en-US" smtClean="0"/>
              <a:t>9/8/2022</a:t>
            </a:fld>
            <a:endParaRPr lang="en-US"/>
          </a:p>
        </p:txBody>
      </p:sp>
      <p:sp>
        <p:nvSpPr>
          <p:cNvPr id="5" name="Footer Placeholder 4">
            <a:extLst>
              <a:ext uri="{FF2B5EF4-FFF2-40B4-BE49-F238E27FC236}">
                <a16:creationId xmlns:a16="http://schemas.microsoft.com/office/drawing/2014/main" id="{E5314529-2402-1045-410F-0E6D73CC77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425979-48A6-9650-787F-4A3B55BC5854}"/>
              </a:ext>
            </a:extLst>
          </p:cNvPr>
          <p:cNvSpPr>
            <a:spLocks noGrp="1"/>
          </p:cNvSpPr>
          <p:nvPr>
            <p:ph type="sldNum" sz="quarter" idx="12"/>
          </p:nvPr>
        </p:nvSpPr>
        <p:spPr/>
        <p:txBody>
          <a:bodyPr/>
          <a:lstStyle/>
          <a:p>
            <a:fld id="{CEBA1BCB-DD8E-4CFF-9EE5-E68F2A5697EA}" type="slidenum">
              <a:rPr lang="en-US" smtClean="0"/>
              <a:t>‹#›</a:t>
            </a:fld>
            <a:endParaRPr lang="en-US"/>
          </a:p>
        </p:txBody>
      </p:sp>
    </p:spTree>
    <p:extLst>
      <p:ext uri="{BB962C8B-B14F-4D97-AF65-F5344CB8AC3E}">
        <p14:creationId xmlns:p14="http://schemas.microsoft.com/office/powerpoint/2010/main" val="911903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53CB18-FE99-1BC1-18C1-BBAB187ACF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5B5CBEB-2098-B788-1670-C8798149C0C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4EA7FD-B4CC-699E-E7F0-687C8DF46024}"/>
              </a:ext>
            </a:extLst>
          </p:cNvPr>
          <p:cNvSpPr>
            <a:spLocks noGrp="1"/>
          </p:cNvSpPr>
          <p:nvPr>
            <p:ph type="dt" sz="half" idx="10"/>
          </p:nvPr>
        </p:nvSpPr>
        <p:spPr/>
        <p:txBody>
          <a:bodyPr/>
          <a:lstStyle/>
          <a:p>
            <a:fld id="{A5B3743B-1503-4485-9BF6-89629099B066}" type="datetimeFigureOut">
              <a:rPr lang="en-US" smtClean="0"/>
              <a:t>9/8/2022</a:t>
            </a:fld>
            <a:endParaRPr lang="en-US"/>
          </a:p>
        </p:txBody>
      </p:sp>
      <p:sp>
        <p:nvSpPr>
          <p:cNvPr id="5" name="Footer Placeholder 4">
            <a:extLst>
              <a:ext uri="{FF2B5EF4-FFF2-40B4-BE49-F238E27FC236}">
                <a16:creationId xmlns:a16="http://schemas.microsoft.com/office/drawing/2014/main" id="{B455416E-9F77-B335-6109-3BF5EF0AB5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999567-D35A-BDE5-95BF-620BB240128A}"/>
              </a:ext>
            </a:extLst>
          </p:cNvPr>
          <p:cNvSpPr>
            <a:spLocks noGrp="1"/>
          </p:cNvSpPr>
          <p:nvPr>
            <p:ph type="sldNum" sz="quarter" idx="12"/>
          </p:nvPr>
        </p:nvSpPr>
        <p:spPr/>
        <p:txBody>
          <a:bodyPr/>
          <a:lstStyle/>
          <a:p>
            <a:fld id="{CEBA1BCB-DD8E-4CFF-9EE5-E68F2A5697EA}" type="slidenum">
              <a:rPr lang="en-US" smtClean="0"/>
              <a:t>‹#›</a:t>
            </a:fld>
            <a:endParaRPr lang="en-US"/>
          </a:p>
        </p:txBody>
      </p:sp>
    </p:spTree>
    <p:extLst>
      <p:ext uri="{BB962C8B-B14F-4D97-AF65-F5344CB8AC3E}">
        <p14:creationId xmlns:p14="http://schemas.microsoft.com/office/powerpoint/2010/main" val="3219437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37CA6-5047-AD11-A638-AAC167798E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BC4696E-42B6-DF9A-0F1A-1BA0513F784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F3CC37-E96C-3273-22ED-1F2F4FF87DF0}"/>
              </a:ext>
            </a:extLst>
          </p:cNvPr>
          <p:cNvSpPr>
            <a:spLocks noGrp="1"/>
          </p:cNvSpPr>
          <p:nvPr>
            <p:ph type="dt" sz="half" idx="10"/>
          </p:nvPr>
        </p:nvSpPr>
        <p:spPr/>
        <p:txBody>
          <a:bodyPr/>
          <a:lstStyle/>
          <a:p>
            <a:fld id="{A5B3743B-1503-4485-9BF6-89629099B066}" type="datetimeFigureOut">
              <a:rPr lang="en-US" smtClean="0"/>
              <a:t>9/8/2022</a:t>
            </a:fld>
            <a:endParaRPr lang="en-US"/>
          </a:p>
        </p:txBody>
      </p:sp>
      <p:sp>
        <p:nvSpPr>
          <p:cNvPr id="5" name="Footer Placeholder 4">
            <a:extLst>
              <a:ext uri="{FF2B5EF4-FFF2-40B4-BE49-F238E27FC236}">
                <a16:creationId xmlns:a16="http://schemas.microsoft.com/office/drawing/2014/main" id="{378E0591-521D-1D58-ABEF-EBADA9956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51CCFA-474C-DF49-B1C9-45CF044880AE}"/>
              </a:ext>
            </a:extLst>
          </p:cNvPr>
          <p:cNvSpPr>
            <a:spLocks noGrp="1"/>
          </p:cNvSpPr>
          <p:nvPr>
            <p:ph type="sldNum" sz="quarter" idx="12"/>
          </p:nvPr>
        </p:nvSpPr>
        <p:spPr/>
        <p:txBody>
          <a:bodyPr/>
          <a:lstStyle/>
          <a:p>
            <a:fld id="{CEBA1BCB-DD8E-4CFF-9EE5-E68F2A5697EA}" type="slidenum">
              <a:rPr lang="en-US" smtClean="0"/>
              <a:t>‹#›</a:t>
            </a:fld>
            <a:endParaRPr lang="en-US"/>
          </a:p>
        </p:txBody>
      </p:sp>
    </p:spTree>
    <p:extLst>
      <p:ext uri="{BB962C8B-B14F-4D97-AF65-F5344CB8AC3E}">
        <p14:creationId xmlns:p14="http://schemas.microsoft.com/office/powerpoint/2010/main" val="4187589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2A7C5-7871-C108-3E14-3B55E5B4084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541E031-EBA6-A869-6DE0-01AB12444F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438012-5A89-BC05-C84A-16942C49E45F}"/>
              </a:ext>
            </a:extLst>
          </p:cNvPr>
          <p:cNvSpPr>
            <a:spLocks noGrp="1"/>
          </p:cNvSpPr>
          <p:nvPr>
            <p:ph type="dt" sz="half" idx="10"/>
          </p:nvPr>
        </p:nvSpPr>
        <p:spPr/>
        <p:txBody>
          <a:bodyPr/>
          <a:lstStyle/>
          <a:p>
            <a:fld id="{A5B3743B-1503-4485-9BF6-89629099B066}" type="datetimeFigureOut">
              <a:rPr lang="en-US" smtClean="0"/>
              <a:t>9/8/2022</a:t>
            </a:fld>
            <a:endParaRPr lang="en-US"/>
          </a:p>
        </p:txBody>
      </p:sp>
      <p:sp>
        <p:nvSpPr>
          <p:cNvPr id="5" name="Footer Placeholder 4">
            <a:extLst>
              <a:ext uri="{FF2B5EF4-FFF2-40B4-BE49-F238E27FC236}">
                <a16:creationId xmlns:a16="http://schemas.microsoft.com/office/drawing/2014/main" id="{ED6C4EF9-E7ED-17D2-763C-49F8FA6BF2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BE4ECE-0422-4F23-F474-67EC12C46D34}"/>
              </a:ext>
            </a:extLst>
          </p:cNvPr>
          <p:cNvSpPr>
            <a:spLocks noGrp="1"/>
          </p:cNvSpPr>
          <p:nvPr>
            <p:ph type="sldNum" sz="quarter" idx="12"/>
          </p:nvPr>
        </p:nvSpPr>
        <p:spPr/>
        <p:txBody>
          <a:bodyPr/>
          <a:lstStyle/>
          <a:p>
            <a:fld id="{CEBA1BCB-DD8E-4CFF-9EE5-E68F2A5697EA}" type="slidenum">
              <a:rPr lang="en-US" smtClean="0"/>
              <a:t>‹#›</a:t>
            </a:fld>
            <a:endParaRPr lang="en-US"/>
          </a:p>
        </p:txBody>
      </p:sp>
    </p:spTree>
    <p:extLst>
      <p:ext uri="{BB962C8B-B14F-4D97-AF65-F5344CB8AC3E}">
        <p14:creationId xmlns:p14="http://schemas.microsoft.com/office/powerpoint/2010/main" val="1572248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D50885-49AD-429C-54AA-79AD67F4D3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8D72011-1104-15EA-E981-D48888E94DE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F5DB13-B8B3-D315-B91C-78EF57EA272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866739F-CD56-B448-8C87-739C4B00C186}"/>
              </a:ext>
            </a:extLst>
          </p:cNvPr>
          <p:cNvSpPr>
            <a:spLocks noGrp="1"/>
          </p:cNvSpPr>
          <p:nvPr>
            <p:ph type="dt" sz="half" idx="10"/>
          </p:nvPr>
        </p:nvSpPr>
        <p:spPr/>
        <p:txBody>
          <a:bodyPr/>
          <a:lstStyle/>
          <a:p>
            <a:fld id="{A5B3743B-1503-4485-9BF6-89629099B066}" type="datetimeFigureOut">
              <a:rPr lang="en-US" smtClean="0"/>
              <a:t>9/8/2022</a:t>
            </a:fld>
            <a:endParaRPr lang="en-US"/>
          </a:p>
        </p:txBody>
      </p:sp>
      <p:sp>
        <p:nvSpPr>
          <p:cNvPr id="6" name="Footer Placeholder 5">
            <a:extLst>
              <a:ext uri="{FF2B5EF4-FFF2-40B4-BE49-F238E27FC236}">
                <a16:creationId xmlns:a16="http://schemas.microsoft.com/office/drawing/2014/main" id="{A68891CD-FE5F-A48A-0EB3-04909B755D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5E09DD-514F-8EDB-272B-A368FC512CCA}"/>
              </a:ext>
            </a:extLst>
          </p:cNvPr>
          <p:cNvSpPr>
            <a:spLocks noGrp="1"/>
          </p:cNvSpPr>
          <p:nvPr>
            <p:ph type="sldNum" sz="quarter" idx="12"/>
          </p:nvPr>
        </p:nvSpPr>
        <p:spPr/>
        <p:txBody>
          <a:bodyPr/>
          <a:lstStyle/>
          <a:p>
            <a:fld id="{CEBA1BCB-DD8E-4CFF-9EE5-E68F2A5697EA}" type="slidenum">
              <a:rPr lang="en-US" smtClean="0"/>
              <a:t>‹#›</a:t>
            </a:fld>
            <a:endParaRPr lang="en-US"/>
          </a:p>
        </p:txBody>
      </p:sp>
    </p:spTree>
    <p:extLst>
      <p:ext uri="{BB962C8B-B14F-4D97-AF65-F5344CB8AC3E}">
        <p14:creationId xmlns:p14="http://schemas.microsoft.com/office/powerpoint/2010/main" val="3764027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4091E-3B6D-CB38-19F7-EF91E1309AC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1D4827D-6AE3-CA46-B6FC-0A0B266E9F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DEF40DB-FA91-4B9E-D3D3-826BA4E2E89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2AA51EB-5F82-D7A0-8EB6-1FB7E8A9B2E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7447BC7-BA1B-B5E6-560D-98CD5A73AC2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63E9168-F3FE-B7D4-1EE7-BC984FA3D236}"/>
              </a:ext>
            </a:extLst>
          </p:cNvPr>
          <p:cNvSpPr>
            <a:spLocks noGrp="1"/>
          </p:cNvSpPr>
          <p:nvPr>
            <p:ph type="dt" sz="half" idx="10"/>
          </p:nvPr>
        </p:nvSpPr>
        <p:spPr/>
        <p:txBody>
          <a:bodyPr/>
          <a:lstStyle/>
          <a:p>
            <a:fld id="{A5B3743B-1503-4485-9BF6-89629099B066}" type="datetimeFigureOut">
              <a:rPr lang="en-US" smtClean="0"/>
              <a:t>9/8/2022</a:t>
            </a:fld>
            <a:endParaRPr lang="en-US"/>
          </a:p>
        </p:txBody>
      </p:sp>
      <p:sp>
        <p:nvSpPr>
          <p:cNvPr id="8" name="Footer Placeholder 7">
            <a:extLst>
              <a:ext uri="{FF2B5EF4-FFF2-40B4-BE49-F238E27FC236}">
                <a16:creationId xmlns:a16="http://schemas.microsoft.com/office/drawing/2014/main" id="{EF00EBD6-6949-DA4B-C565-E2322CD08E0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644133B-3A7E-637F-9881-A45501303675}"/>
              </a:ext>
            </a:extLst>
          </p:cNvPr>
          <p:cNvSpPr>
            <a:spLocks noGrp="1"/>
          </p:cNvSpPr>
          <p:nvPr>
            <p:ph type="sldNum" sz="quarter" idx="12"/>
          </p:nvPr>
        </p:nvSpPr>
        <p:spPr/>
        <p:txBody>
          <a:bodyPr/>
          <a:lstStyle/>
          <a:p>
            <a:fld id="{CEBA1BCB-DD8E-4CFF-9EE5-E68F2A5697EA}" type="slidenum">
              <a:rPr lang="en-US" smtClean="0"/>
              <a:t>‹#›</a:t>
            </a:fld>
            <a:endParaRPr lang="en-US"/>
          </a:p>
        </p:txBody>
      </p:sp>
    </p:spTree>
    <p:extLst>
      <p:ext uri="{BB962C8B-B14F-4D97-AF65-F5344CB8AC3E}">
        <p14:creationId xmlns:p14="http://schemas.microsoft.com/office/powerpoint/2010/main" val="36717691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30592-FEA2-9936-86E2-1B8D396DCDF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FCE4603-8095-AD1C-BFAD-6B5E71B5E368}"/>
              </a:ext>
            </a:extLst>
          </p:cNvPr>
          <p:cNvSpPr>
            <a:spLocks noGrp="1"/>
          </p:cNvSpPr>
          <p:nvPr>
            <p:ph type="dt" sz="half" idx="10"/>
          </p:nvPr>
        </p:nvSpPr>
        <p:spPr/>
        <p:txBody>
          <a:bodyPr/>
          <a:lstStyle/>
          <a:p>
            <a:fld id="{A5B3743B-1503-4485-9BF6-89629099B066}" type="datetimeFigureOut">
              <a:rPr lang="en-US" smtClean="0"/>
              <a:t>9/8/2022</a:t>
            </a:fld>
            <a:endParaRPr lang="en-US"/>
          </a:p>
        </p:txBody>
      </p:sp>
      <p:sp>
        <p:nvSpPr>
          <p:cNvPr id="4" name="Footer Placeholder 3">
            <a:extLst>
              <a:ext uri="{FF2B5EF4-FFF2-40B4-BE49-F238E27FC236}">
                <a16:creationId xmlns:a16="http://schemas.microsoft.com/office/drawing/2014/main" id="{91A51148-C876-0E81-083B-64B2B6849E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B37DB5B-2D0E-24B7-6ADF-05CDF5736F96}"/>
              </a:ext>
            </a:extLst>
          </p:cNvPr>
          <p:cNvSpPr>
            <a:spLocks noGrp="1"/>
          </p:cNvSpPr>
          <p:nvPr>
            <p:ph type="sldNum" sz="quarter" idx="12"/>
          </p:nvPr>
        </p:nvSpPr>
        <p:spPr/>
        <p:txBody>
          <a:bodyPr/>
          <a:lstStyle/>
          <a:p>
            <a:fld id="{CEBA1BCB-DD8E-4CFF-9EE5-E68F2A5697EA}" type="slidenum">
              <a:rPr lang="en-US" smtClean="0"/>
              <a:t>‹#›</a:t>
            </a:fld>
            <a:endParaRPr lang="en-US"/>
          </a:p>
        </p:txBody>
      </p:sp>
    </p:spTree>
    <p:extLst>
      <p:ext uri="{BB962C8B-B14F-4D97-AF65-F5344CB8AC3E}">
        <p14:creationId xmlns:p14="http://schemas.microsoft.com/office/powerpoint/2010/main" val="1511190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ECFF13-4391-795F-29AA-716AA0193EE5}"/>
              </a:ext>
            </a:extLst>
          </p:cNvPr>
          <p:cNvSpPr>
            <a:spLocks noGrp="1"/>
          </p:cNvSpPr>
          <p:nvPr>
            <p:ph type="dt" sz="half" idx="10"/>
          </p:nvPr>
        </p:nvSpPr>
        <p:spPr/>
        <p:txBody>
          <a:bodyPr/>
          <a:lstStyle/>
          <a:p>
            <a:fld id="{A5B3743B-1503-4485-9BF6-89629099B066}" type="datetimeFigureOut">
              <a:rPr lang="en-US" smtClean="0"/>
              <a:t>9/8/2022</a:t>
            </a:fld>
            <a:endParaRPr lang="en-US"/>
          </a:p>
        </p:txBody>
      </p:sp>
      <p:sp>
        <p:nvSpPr>
          <p:cNvPr id="3" name="Footer Placeholder 2">
            <a:extLst>
              <a:ext uri="{FF2B5EF4-FFF2-40B4-BE49-F238E27FC236}">
                <a16:creationId xmlns:a16="http://schemas.microsoft.com/office/drawing/2014/main" id="{C0638DE0-BF65-053F-8148-6FC860CB790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BAFB9AA-AB5C-0C71-0467-42A081348823}"/>
              </a:ext>
            </a:extLst>
          </p:cNvPr>
          <p:cNvSpPr>
            <a:spLocks noGrp="1"/>
          </p:cNvSpPr>
          <p:nvPr>
            <p:ph type="sldNum" sz="quarter" idx="12"/>
          </p:nvPr>
        </p:nvSpPr>
        <p:spPr/>
        <p:txBody>
          <a:bodyPr/>
          <a:lstStyle/>
          <a:p>
            <a:fld id="{CEBA1BCB-DD8E-4CFF-9EE5-E68F2A5697EA}" type="slidenum">
              <a:rPr lang="en-US" smtClean="0"/>
              <a:t>‹#›</a:t>
            </a:fld>
            <a:endParaRPr lang="en-US"/>
          </a:p>
        </p:txBody>
      </p:sp>
    </p:spTree>
    <p:extLst>
      <p:ext uri="{BB962C8B-B14F-4D97-AF65-F5344CB8AC3E}">
        <p14:creationId xmlns:p14="http://schemas.microsoft.com/office/powerpoint/2010/main" val="172122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2A872-D7A9-1BF0-89E4-A6ED543663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BB7F3C6-E118-1155-8DAA-D10DB315BA8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29F87F6-93ED-5E6E-47A2-63C8D15A60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2E9CE7-C2E2-8BCF-3683-56E9984B4C59}"/>
              </a:ext>
            </a:extLst>
          </p:cNvPr>
          <p:cNvSpPr>
            <a:spLocks noGrp="1"/>
          </p:cNvSpPr>
          <p:nvPr>
            <p:ph type="dt" sz="half" idx="10"/>
          </p:nvPr>
        </p:nvSpPr>
        <p:spPr/>
        <p:txBody>
          <a:bodyPr/>
          <a:lstStyle/>
          <a:p>
            <a:fld id="{A5B3743B-1503-4485-9BF6-89629099B066}" type="datetimeFigureOut">
              <a:rPr lang="en-US" smtClean="0"/>
              <a:t>9/8/2022</a:t>
            </a:fld>
            <a:endParaRPr lang="en-US"/>
          </a:p>
        </p:txBody>
      </p:sp>
      <p:sp>
        <p:nvSpPr>
          <p:cNvPr id="6" name="Footer Placeholder 5">
            <a:extLst>
              <a:ext uri="{FF2B5EF4-FFF2-40B4-BE49-F238E27FC236}">
                <a16:creationId xmlns:a16="http://schemas.microsoft.com/office/drawing/2014/main" id="{B62116B4-86D1-940A-55A5-C5FB7FC448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DDF6E8-4C6A-C78F-271C-D90B5AA4F778}"/>
              </a:ext>
            </a:extLst>
          </p:cNvPr>
          <p:cNvSpPr>
            <a:spLocks noGrp="1"/>
          </p:cNvSpPr>
          <p:nvPr>
            <p:ph type="sldNum" sz="quarter" idx="12"/>
          </p:nvPr>
        </p:nvSpPr>
        <p:spPr/>
        <p:txBody>
          <a:bodyPr/>
          <a:lstStyle/>
          <a:p>
            <a:fld id="{CEBA1BCB-DD8E-4CFF-9EE5-E68F2A5697EA}" type="slidenum">
              <a:rPr lang="en-US" smtClean="0"/>
              <a:t>‹#›</a:t>
            </a:fld>
            <a:endParaRPr lang="en-US"/>
          </a:p>
        </p:txBody>
      </p:sp>
    </p:spTree>
    <p:extLst>
      <p:ext uri="{BB962C8B-B14F-4D97-AF65-F5344CB8AC3E}">
        <p14:creationId xmlns:p14="http://schemas.microsoft.com/office/powerpoint/2010/main" val="58937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5D100-C62D-E5DF-B2DE-610F1B9464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46B3B3B-FEB7-2DA4-D5F5-2372E81EF7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95421B8-3167-4178-3DA7-E26BC7111D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61EFCE-CF50-778E-843A-989B12C0D5C4}"/>
              </a:ext>
            </a:extLst>
          </p:cNvPr>
          <p:cNvSpPr>
            <a:spLocks noGrp="1"/>
          </p:cNvSpPr>
          <p:nvPr>
            <p:ph type="dt" sz="half" idx="10"/>
          </p:nvPr>
        </p:nvSpPr>
        <p:spPr/>
        <p:txBody>
          <a:bodyPr/>
          <a:lstStyle/>
          <a:p>
            <a:fld id="{A5B3743B-1503-4485-9BF6-89629099B066}" type="datetimeFigureOut">
              <a:rPr lang="en-US" smtClean="0"/>
              <a:t>9/8/2022</a:t>
            </a:fld>
            <a:endParaRPr lang="en-US"/>
          </a:p>
        </p:txBody>
      </p:sp>
      <p:sp>
        <p:nvSpPr>
          <p:cNvPr id="6" name="Footer Placeholder 5">
            <a:extLst>
              <a:ext uri="{FF2B5EF4-FFF2-40B4-BE49-F238E27FC236}">
                <a16:creationId xmlns:a16="http://schemas.microsoft.com/office/drawing/2014/main" id="{8F79979D-F3FB-5D8A-FE27-F47F1B063C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303FEF-5604-4163-2C79-02ACD6B12456}"/>
              </a:ext>
            </a:extLst>
          </p:cNvPr>
          <p:cNvSpPr>
            <a:spLocks noGrp="1"/>
          </p:cNvSpPr>
          <p:nvPr>
            <p:ph type="sldNum" sz="quarter" idx="12"/>
          </p:nvPr>
        </p:nvSpPr>
        <p:spPr/>
        <p:txBody>
          <a:bodyPr/>
          <a:lstStyle/>
          <a:p>
            <a:fld id="{CEBA1BCB-DD8E-4CFF-9EE5-E68F2A5697EA}" type="slidenum">
              <a:rPr lang="en-US" smtClean="0"/>
              <a:t>‹#›</a:t>
            </a:fld>
            <a:endParaRPr lang="en-US"/>
          </a:p>
        </p:txBody>
      </p:sp>
    </p:spTree>
    <p:extLst>
      <p:ext uri="{BB962C8B-B14F-4D97-AF65-F5344CB8AC3E}">
        <p14:creationId xmlns:p14="http://schemas.microsoft.com/office/powerpoint/2010/main" val="18000583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975D44C-6C1C-2E2B-DEE4-7747A9BEA7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1771184-987F-ABD2-9720-32CDDFA48F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64D2F8-E359-2148-8247-B6282B7565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B3743B-1503-4485-9BF6-89629099B066}" type="datetimeFigureOut">
              <a:rPr lang="en-US" smtClean="0"/>
              <a:t>9/8/2022</a:t>
            </a:fld>
            <a:endParaRPr lang="en-US"/>
          </a:p>
        </p:txBody>
      </p:sp>
      <p:sp>
        <p:nvSpPr>
          <p:cNvPr id="5" name="Footer Placeholder 4">
            <a:extLst>
              <a:ext uri="{FF2B5EF4-FFF2-40B4-BE49-F238E27FC236}">
                <a16:creationId xmlns:a16="http://schemas.microsoft.com/office/drawing/2014/main" id="{4AC32EAC-0C87-F4A0-79B0-4FD42BFA9E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1339A81-1A48-4964-7A17-8FEDA76E8CD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BA1BCB-DD8E-4CFF-9EE5-E68F2A5697EA}" type="slidenum">
              <a:rPr lang="en-US" smtClean="0"/>
              <a:t>‹#›</a:t>
            </a:fld>
            <a:endParaRPr lang="en-US"/>
          </a:p>
        </p:txBody>
      </p:sp>
    </p:spTree>
    <p:extLst>
      <p:ext uri="{BB962C8B-B14F-4D97-AF65-F5344CB8AC3E}">
        <p14:creationId xmlns:p14="http://schemas.microsoft.com/office/powerpoint/2010/main" val="4700701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89C6206-8AD9-BB85-C182-374A8EFA4A0D}"/>
              </a:ext>
            </a:extLst>
          </p:cNvPr>
          <p:cNvSpPr>
            <a:spLocks noGrp="1"/>
          </p:cNvSpPr>
          <p:nvPr>
            <p:ph type="title"/>
          </p:nvPr>
        </p:nvSpPr>
        <p:spPr>
          <a:xfrm>
            <a:off x="841248" y="256032"/>
            <a:ext cx="10506456" cy="1014984"/>
          </a:xfrm>
        </p:spPr>
        <p:txBody>
          <a:bodyPr anchor="b">
            <a:normAutofit/>
          </a:bodyPr>
          <a:lstStyle/>
          <a:p>
            <a:r>
              <a:rPr lang="en-US" dirty="0"/>
              <a:t>GBT Supporting Information – </a:t>
            </a:r>
            <a:r>
              <a:rPr lang="en-US" dirty="0" err="1"/>
              <a:t>Macksville</a:t>
            </a:r>
            <a:r>
              <a:rPr lang="en-US" dirty="0"/>
              <a:t>, KS</a:t>
            </a:r>
          </a:p>
        </p:txBody>
      </p:sp>
      <p:sp>
        <p:nvSpPr>
          <p:cNvPr id="11" name="Rectangle 10">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 name="Rectangle 12">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Content Placeholder 2">
            <a:extLst>
              <a:ext uri="{FF2B5EF4-FFF2-40B4-BE49-F238E27FC236}">
                <a16:creationId xmlns:a16="http://schemas.microsoft.com/office/drawing/2014/main" id="{82FB66C4-0EE3-C668-252A-845F943D1B54}"/>
              </a:ext>
            </a:extLst>
          </p:cNvPr>
          <p:cNvGraphicFramePr>
            <a:graphicFrameLocks noGrp="1"/>
          </p:cNvGraphicFramePr>
          <p:nvPr>
            <p:ph idx="1"/>
            <p:extLst>
              <p:ext uri="{D42A27DB-BD31-4B8C-83A1-F6EECF244321}">
                <p14:modId xmlns:p14="http://schemas.microsoft.com/office/powerpoint/2010/main" val="3941689581"/>
              </p:ext>
            </p:extLst>
          </p:nvPr>
        </p:nvGraphicFramePr>
        <p:xfrm>
          <a:off x="838200" y="1926266"/>
          <a:ext cx="10515600" cy="43575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4C972EA6-0287-B456-C321-0EE2F0B6C90B}"/>
              </a:ext>
            </a:extLst>
          </p:cNvPr>
          <p:cNvSpPr txBox="1"/>
          <p:nvPr/>
        </p:nvSpPr>
        <p:spPr>
          <a:xfrm rot="19801821">
            <a:off x="730247" y="3289910"/>
            <a:ext cx="1575624" cy="369332"/>
          </a:xfrm>
          <a:prstGeom prst="rect">
            <a:avLst/>
          </a:prstGeom>
          <a:noFill/>
        </p:spPr>
        <p:txBody>
          <a:bodyPr wrap="none" rtlCol="0">
            <a:spAutoFit/>
          </a:bodyPr>
          <a:lstStyle/>
          <a:p>
            <a:r>
              <a:rPr lang="en-US" dirty="0"/>
              <a:t>CONFIDENTIAL</a:t>
            </a:r>
          </a:p>
        </p:txBody>
      </p:sp>
    </p:spTree>
    <p:extLst>
      <p:ext uri="{BB962C8B-B14F-4D97-AF65-F5344CB8AC3E}">
        <p14:creationId xmlns:p14="http://schemas.microsoft.com/office/powerpoint/2010/main" val="23736400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E708407-D01D-4E57-8998-FF799DBC3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9454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447B0C-6E1D-CD57-6222-C4D838649F6D}"/>
              </a:ext>
            </a:extLst>
          </p:cNvPr>
          <p:cNvSpPr>
            <a:spLocks noGrp="1"/>
          </p:cNvSpPr>
          <p:nvPr>
            <p:ph type="ctrTitle"/>
          </p:nvPr>
        </p:nvSpPr>
        <p:spPr>
          <a:xfrm>
            <a:off x="102550" y="1622066"/>
            <a:ext cx="4401084" cy="3693418"/>
          </a:xfrm>
        </p:spPr>
        <p:txBody>
          <a:bodyPr anchor="b">
            <a:normAutofit/>
          </a:bodyPr>
          <a:lstStyle/>
          <a:p>
            <a:pPr algn="l"/>
            <a:r>
              <a:rPr lang="en-US" sz="2400" dirty="0">
                <a:solidFill>
                  <a:schemeClr val="bg1"/>
                </a:solidFill>
              </a:rPr>
              <a:t>J &amp; A R. – </a:t>
            </a:r>
            <a:br>
              <a:rPr lang="en-US" sz="2400" dirty="0">
                <a:solidFill>
                  <a:schemeClr val="bg1"/>
                </a:solidFill>
              </a:rPr>
            </a:br>
            <a:r>
              <a:rPr lang="en-US" sz="2400" dirty="0">
                <a:solidFill>
                  <a:schemeClr val="bg1"/>
                </a:solidFill>
              </a:rPr>
              <a:t>226 N </a:t>
            </a:r>
            <a:r>
              <a:rPr lang="en-US" sz="2400" dirty="0" err="1">
                <a:solidFill>
                  <a:schemeClr val="bg1"/>
                </a:solidFill>
              </a:rPr>
              <a:t>Sheaffer</a:t>
            </a:r>
            <a:r>
              <a:rPr lang="en-US" sz="2400" dirty="0">
                <a:solidFill>
                  <a:schemeClr val="bg1"/>
                </a:solidFill>
              </a:rPr>
              <a:t> Ave. </a:t>
            </a:r>
            <a:r>
              <a:rPr lang="en-US" sz="2400" dirty="0" err="1">
                <a:solidFill>
                  <a:schemeClr val="bg1"/>
                </a:solidFill>
              </a:rPr>
              <a:t>Macksville</a:t>
            </a:r>
            <a:r>
              <a:rPr lang="en-US" sz="2400" dirty="0">
                <a:solidFill>
                  <a:schemeClr val="bg1"/>
                </a:solidFill>
              </a:rPr>
              <a:t>, KS </a:t>
            </a:r>
            <a:br>
              <a:rPr lang="en-US" sz="2400" dirty="0">
                <a:solidFill>
                  <a:schemeClr val="bg1"/>
                </a:solidFill>
              </a:rPr>
            </a:br>
            <a:br>
              <a:rPr lang="en-US" sz="2400" dirty="0">
                <a:solidFill>
                  <a:schemeClr val="bg1"/>
                </a:solidFill>
              </a:rPr>
            </a:br>
            <a:r>
              <a:rPr lang="en-US" sz="2400" dirty="0">
                <a:solidFill>
                  <a:schemeClr val="bg1"/>
                </a:solidFill>
              </a:rPr>
              <a:t>Coax Speed Profile 100/25  </a:t>
            </a:r>
            <a:br>
              <a:rPr lang="en-US" sz="2400" dirty="0">
                <a:solidFill>
                  <a:schemeClr val="bg1"/>
                </a:solidFill>
              </a:rPr>
            </a:br>
            <a:br>
              <a:rPr lang="en-US" sz="2400" dirty="0">
                <a:solidFill>
                  <a:schemeClr val="bg1"/>
                </a:solidFill>
              </a:rPr>
            </a:br>
            <a:r>
              <a:rPr lang="en-US" sz="2400" dirty="0">
                <a:solidFill>
                  <a:schemeClr val="bg1"/>
                </a:solidFill>
              </a:rPr>
              <a:t>Actual </a:t>
            </a:r>
            <a:r>
              <a:rPr lang="en-US" sz="2400" dirty="0" err="1">
                <a:solidFill>
                  <a:schemeClr val="bg1"/>
                </a:solidFill>
              </a:rPr>
              <a:t>Speedtest</a:t>
            </a:r>
            <a:r>
              <a:rPr lang="en-US" sz="2400" dirty="0">
                <a:solidFill>
                  <a:schemeClr val="bg1"/>
                </a:solidFill>
              </a:rPr>
              <a:t>- 98.84Mbps/21.11Mbps</a:t>
            </a:r>
          </a:p>
        </p:txBody>
      </p:sp>
      <p:grpSp>
        <p:nvGrpSpPr>
          <p:cNvPr id="16" name="Group 15">
            <a:extLst>
              <a:ext uri="{FF2B5EF4-FFF2-40B4-BE49-F238E27FC236}">
                <a16:creationId xmlns:a16="http://schemas.microsoft.com/office/drawing/2014/main" id="{7F963B07-5C9E-478C-A53E-B6F5B4A7893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7290" y="681628"/>
            <a:ext cx="1128382" cy="847206"/>
            <a:chOff x="668003" y="1684057"/>
            <a:chExt cx="1128382" cy="847206"/>
          </a:xfrm>
        </p:grpSpPr>
        <p:sp>
          <p:nvSpPr>
            <p:cNvPr id="17" name="Freeform 5">
              <a:extLst>
                <a:ext uri="{FF2B5EF4-FFF2-40B4-BE49-F238E27FC236}">
                  <a16:creationId xmlns:a16="http://schemas.microsoft.com/office/drawing/2014/main" id="{A152F29E-C625-4313-96BF-5675B357C0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8003" y="1935883"/>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C2A5CB78-6497-4151-83B6-568BD27EC5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245893" y="1684057"/>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4" name="Picture 3" descr="Graphical user interface, application&#10;&#10;Description automatically generated">
            <a:extLst>
              <a:ext uri="{FF2B5EF4-FFF2-40B4-BE49-F238E27FC236}">
                <a16:creationId xmlns:a16="http://schemas.microsoft.com/office/drawing/2014/main" id="{0A74D1F0-6AB9-0EA8-0A7D-1EBD14A175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4548" y="76912"/>
            <a:ext cx="7497452" cy="6665720"/>
          </a:xfrm>
          <a:prstGeom prst="rect">
            <a:avLst/>
          </a:prstGeom>
        </p:spPr>
      </p:pic>
      <p:sp>
        <p:nvSpPr>
          <p:cNvPr id="5" name="TextBox 4">
            <a:extLst>
              <a:ext uri="{FF2B5EF4-FFF2-40B4-BE49-F238E27FC236}">
                <a16:creationId xmlns:a16="http://schemas.microsoft.com/office/drawing/2014/main" id="{5EF986E7-6A76-F3A5-D06E-DA79A88305A1}"/>
              </a:ext>
            </a:extLst>
          </p:cNvPr>
          <p:cNvSpPr txBox="1"/>
          <p:nvPr/>
        </p:nvSpPr>
        <p:spPr>
          <a:xfrm>
            <a:off x="391064" y="89174"/>
            <a:ext cx="3904891" cy="369332"/>
          </a:xfrm>
          <a:prstGeom prst="rect">
            <a:avLst/>
          </a:prstGeom>
          <a:noFill/>
        </p:spPr>
        <p:txBody>
          <a:bodyPr wrap="square">
            <a:spAutoFit/>
          </a:bodyPr>
          <a:lstStyle/>
          <a:p>
            <a:r>
              <a:rPr lang="en-US" dirty="0">
                <a:solidFill>
                  <a:schemeClr val="bg1"/>
                </a:solidFill>
              </a:rPr>
              <a:t>CONFIDENTIAL</a:t>
            </a:r>
          </a:p>
        </p:txBody>
      </p:sp>
    </p:spTree>
    <p:extLst>
      <p:ext uri="{BB962C8B-B14F-4D97-AF65-F5344CB8AC3E}">
        <p14:creationId xmlns:p14="http://schemas.microsoft.com/office/powerpoint/2010/main" val="34335614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E708407-D01D-4E57-8998-FF799DBC3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9454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447B0C-6E1D-CD57-6222-C4D838649F6D}"/>
              </a:ext>
            </a:extLst>
          </p:cNvPr>
          <p:cNvSpPr>
            <a:spLocks noGrp="1"/>
          </p:cNvSpPr>
          <p:nvPr>
            <p:ph type="ctrTitle"/>
          </p:nvPr>
        </p:nvSpPr>
        <p:spPr>
          <a:xfrm>
            <a:off x="102550" y="1622066"/>
            <a:ext cx="4401084" cy="3693418"/>
          </a:xfrm>
        </p:spPr>
        <p:txBody>
          <a:bodyPr anchor="b">
            <a:normAutofit/>
          </a:bodyPr>
          <a:lstStyle/>
          <a:p>
            <a:pPr algn="l"/>
            <a:r>
              <a:rPr lang="en-US" sz="2400" dirty="0">
                <a:solidFill>
                  <a:schemeClr val="bg1"/>
                </a:solidFill>
              </a:rPr>
              <a:t>J. K. – </a:t>
            </a:r>
            <a:br>
              <a:rPr lang="en-US" sz="2400" dirty="0">
                <a:solidFill>
                  <a:schemeClr val="bg1"/>
                </a:solidFill>
              </a:rPr>
            </a:br>
            <a:r>
              <a:rPr lang="en-US" sz="2400" dirty="0">
                <a:solidFill>
                  <a:schemeClr val="bg1"/>
                </a:solidFill>
              </a:rPr>
              <a:t>416 N Higgins Ave. </a:t>
            </a:r>
            <a:r>
              <a:rPr lang="en-US" sz="2400" dirty="0" err="1">
                <a:solidFill>
                  <a:schemeClr val="bg1"/>
                </a:solidFill>
              </a:rPr>
              <a:t>Macksville</a:t>
            </a:r>
            <a:r>
              <a:rPr lang="en-US" sz="2400" dirty="0">
                <a:solidFill>
                  <a:schemeClr val="bg1"/>
                </a:solidFill>
              </a:rPr>
              <a:t>, KS </a:t>
            </a:r>
            <a:br>
              <a:rPr lang="en-US" sz="2400" dirty="0">
                <a:solidFill>
                  <a:schemeClr val="bg1"/>
                </a:solidFill>
              </a:rPr>
            </a:br>
            <a:br>
              <a:rPr lang="en-US" sz="2400" dirty="0">
                <a:solidFill>
                  <a:schemeClr val="bg1"/>
                </a:solidFill>
              </a:rPr>
            </a:br>
            <a:r>
              <a:rPr lang="en-US" sz="2400" dirty="0">
                <a:solidFill>
                  <a:schemeClr val="bg1"/>
                </a:solidFill>
              </a:rPr>
              <a:t>Coax Speed Profile 100/25  </a:t>
            </a:r>
            <a:br>
              <a:rPr lang="en-US" sz="2400" dirty="0">
                <a:solidFill>
                  <a:schemeClr val="bg1"/>
                </a:solidFill>
              </a:rPr>
            </a:br>
            <a:br>
              <a:rPr lang="en-US" sz="2400" dirty="0">
                <a:solidFill>
                  <a:schemeClr val="bg1"/>
                </a:solidFill>
              </a:rPr>
            </a:br>
            <a:r>
              <a:rPr lang="en-US" sz="2400" dirty="0">
                <a:solidFill>
                  <a:schemeClr val="bg1"/>
                </a:solidFill>
              </a:rPr>
              <a:t>Actual </a:t>
            </a:r>
            <a:r>
              <a:rPr lang="en-US" sz="2400" dirty="0" err="1">
                <a:solidFill>
                  <a:schemeClr val="bg1"/>
                </a:solidFill>
              </a:rPr>
              <a:t>Speedtest</a:t>
            </a:r>
            <a:r>
              <a:rPr lang="en-US" sz="2400" dirty="0">
                <a:solidFill>
                  <a:schemeClr val="bg1"/>
                </a:solidFill>
              </a:rPr>
              <a:t>- 94.08Mbps/20.01Mbps</a:t>
            </a:r>
          </a:p>
        </p:txBody>
      </p:sp>
      <p:grpSp>
        <p:nvGrpSpPr>
          <p:cNvPr id="16" name="Group 15">
            <a:extLst>
              <a:ext uri="{FF2B5EF4-FFF2-40B4-BE49-F238E27FC236}">
                <a16:creationId xmlns:a16="http://schemas.microsoft.com/office/drawing/2014/main" id="{7F963B07-5C9E-478C-A53E-B6F5B4A7893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7290" y="681628"/>
            <a:ext cx="1128382" cy="847206"/>
            <a:chOff x="668003" y="1684057"/>
            <a:chExt cx="1128382" cy="847206"/>
          </a:xfrm>
        </p:grpSpPr>
        <p:sp>
          <p:nvSpPr>
            <p:cNvPr id="17" name="Freeform 5">
              <a:extLst>
                <a:ext uri="{FF2B5EF4-FFF2-40B4-BE49-F238E27FC236}">
                  <a16:creationId xmlns:a16="http://schemas.microsoft.com/office/drawing/2014/main" id="{A152F29E-C625-4313-96BF-5675B357C0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8003" y="1935883"/>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C2A5CB78-6497-4151-83B6-568BD27EC5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245893" y="1684057"/>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5" name="Picture 4" descr="Graphical user interface, application&#10;&#10;Description automatically generated">
            <a:extLst>
              <a:ext uri="{FF2B5EF4-FFF2-40B4-BE49-F238E27FC236}">
                <a16:creationId xmlns:a16="http://schemas.microsoft.com/office/drawing/2014/main" id="{DD8CAD7F-A14F-0175-003A-B2C78923B9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4548" y="0"/>
            <a:ext cx="7497452" cy="6858000"/>
          </a:xfrm>
          <a:prstGeom prst="rect">
            <a:avLst/>
          </a:prstGeom>
        </p:spPr>
      </p:pic>
      <p:sp>
        <p:nvSpPr>
          <p:cNvPr id="4" name="TextBox 3">
            <a:extLst>
              <a:ext uri="{FF2B5EF4-FFF2-40B4-BE49-F238E27FC236}">
                <a16:creationId xmlns:a16="http://schemas.microsoft.com/office/drawing/2014/main" id="{5BA3D03D-7261-5522-B406-F0654FF29EC9}"/>
              </a:ext>
            </a:extLst>
          </p:cNvPr>
          <p:cNvSpPr txBox="1"/>
          <p:nvPr/>
        </p:nvSpPr>
        <p:spPr>
          <a:xfrm>
            <a:off x="419819" y="156148"/>
            <a:ext cx="3743864" cy="369332"/>
          </a:xfrm>
          <a:prstGeom prst="rect">
            <a:avLst/>
          </a:prstGeom>
          <a:noFill/>
        </p:spPr>
        <p:txBody>
          <a:bodyPr wrap="square">
            <a:spAutoFit/>
          </a:bodyPr>
          <a:lstStyle/>
          <a:p>
            <a:r>
              <a:rPr lang="en-US" dirty="0">
                <a:solidFill>
                  <a:schemeClr val="bg1"/>
                </a:solidFill>
              </a:rPr>
              <a:t>CONFIDENTIAL</a:t>
            </a:r>
          </a:p>
        </p:txBody>
      </p:sp>
    </p:spTree>
    <p:extLst>
      <p:ext uri="{BB962C8B-B14F-4D97-AF65-F5344CB8AC3E}">
        <p14:creationId xmlns:p14="http://schemas.microsoft.com/office/powerpoint/2010/main" val="3628100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E708407-D01D-4E57-8998-FF799DBC3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9454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447B0C-6E1D-CD57-6222-C4D838649F6D}"/>
              </a:ext>
            </a:extLst>
          </p:cNvPr>
          <p:cNvSpPr>
            <a:spLocks noGrp="1"/>
          </p:cNvSpPr>
          <p:nvPr>
            <p:ph type="ctrTitle"/>
          </p:nvPr>
        </p:nvSpPr>
        <p:spPr>
          <a:xfrm>
            <a:off x="102550" y="1622066"/>
            <a:ext cx="4401084" cy="3693418"/>
          </a:xfrm>
        </p:spPr>
        <p:txBody>
          <a:bodyPr anchor="b">
            <a:normAutofit/>
          </a:bodyPr>
          <a:lstStyle/>
          <a:p>
            <a:pPr algn="l"/>
            <a:r>
              <a:rPr lang="en-US" sz="2400" dirty="0">
                <a:solidFill>
                  <a:schemeClr val="bg1"/>
                </a:solidFill>
              </a:rPr>
              <a:t>K. V – </a:t>
            </a:r>
            <a:br>
              <a:rPr lang="en-US" sz="2400" dirty="0">
                <a:solidFill>
                  <a:schemeClr val="bg1"/>
                </a:solidFill>
              </a:rPr>
            </a:br>
            <a:r>
              <a:rPr lang="en-US" sz="2400" dirty="0">
                <a:solidFill>
                  <a:schemeClr val="bg1"/>
                </a:solidFill>
              </a:rPr>
              <a:t>434 S Main St. </a:t>
            </a:r>
            <a:r>
              <a:rPr lang="en-US" sz="2400" dirty="0" err="1">
                <a:solidFill>
                  <a:schemeClr val="bg1"/>
                </a:solidFill>
              </a:rPr>
              <a:t>Macksville</a:t>
            </a:r>
            <a:r>
              <a:rPr lang="en-US" sz="2400" dirty="0">
                <a:solidFill>
                  <a:schemeClr val="bg1"/>
                </a:solidFill>
              </a:rPr>
              <a:t>, KS </a:t>
            </a:r>
            <a:br>
              <a:rPr lang="en-US" sz="2400" dirty="0">
                <a:solidFill>
                  <a:schemeClr val="bg1"/>
                </a:solidFill>
              </a:rPr>
            </a:br>
            <a:br>
              <a:rPr lang="en-US" sz="2400" dirty="0">
                <a:solidFill>
                  <a:schemeClr val="bg1"/>
                </a:solidFill>
              </a:rPr>
            </a:br>
            <a:r>
              <a:rPr lang="en-US" sz="2400" dirty="0">
                <a:solidFill>
                  <a:schemeClr val="bg1"/>
                </a:solidFill>
              </a:rPr>
              <a:t>Coax Speed Profile 100/25  </a:t>
            </a:r>
            <a:br>
              <a:rPr lang="en-US" sz="2400" dirty="0">
                <a:solidFill>
                  <a:schemeClr val="bg1"/>
                </a:solidFill>
              </a:rPr>
            </a:br>
            <a:br>
              <a:rPr lang="en-US" sz="2400" dirty="0">
                <a:solidFill>
                  <a:schemeClr val="bg1"/>
                </a:solidFill>
              </a:rPr>
            </a:br>
            <a:r>
              <a:rPr lang="en-US" sz="2400" dirty="0">
                <a:solidFill>
                  <a:schemeClr val="bg1"/>
                </a:solidFill>
              </a:rPr>
              <a:t>Actual </a:t>
            </a:r>
            <a:r>
              <a:rPr lang="en-US" sz="2400" dirty="0" err="1">
                <a:solidFill>
                  <a:schemeClr val="bg1"/>
                </a:solidFill>
              </a:rPr>
              <a:t>Speedtest</a:t>
            </a:r>
            <a:r>
              <a:rPr lang="en-US" sz="2400" dirty="0">
                <a:solidFill>
                  <a:schemeClr val="bg1"/>
                </a:solidFill>
              </a:rPr>
              <a:t>- 99.69Mbps/21.19Mbps</a:t>
            </a:r>
          </a:p>
        </p:txBody>
      </p:sp>
      <p:grpSp>
        <p:nvGrpSpPr>
          <p:cNvPr id="16" name="Group 15">
            <a:extLst>
              <a:ext uri="{FF2B5EF4-FFF2-40B4-BE49-F238E27FC236}">
                <a16:creationId xmlns:a16="http://schemas.microsoft.com/office/drawing/2014/main" id="{7F963B07-5C9E-478C-A53E-B6F5B4A7893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7290" y="681628"/>
            <a:ext cx="1128382" cy="847206"/>
            <a:chOff x="668003" y="1684057"/>
            <a:chExt cx="1128382" cy="847206"/>
          </a:xfrm>
        </p:grpSpPr>
        <p:sp>
          <p:nvSpPr>
            <p:cNvPr id="17" name="Freeform 5">
              <a:extLst>
                <a:ext uri="{FF2B5EF4-FFF2-40B4-BE49-F238E27FC236}">
                  <a16:creationId xmlns:a16="http://schemas.microsoft.com/office/drawing/2014/main" id="{A152F29E-C625-4313-96BF-5675B357C0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8003" y="1935883"/>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C2A5CB78-6497-4151-83B6-568BD27EC5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245893" y="1684057"/>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4" name="Picture 3" descr="Graphical user interface, application&#10;&#10;Description automatically generated">
            <a:extLst>
              <a:ext uri="{FF2B5EF4-FFF2-40B4-BE49-F238E27FC236}">
                <a16:creationId xmlns:a16="http://schemas.microsoft.com/office/drawing/2014/main" id="{D6E7E0AC-BAF7-0FCB-B79A-B937B98958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4548" y="0"/>
            <a:ext cx="7497452" cy="6858000"/>
          </a:xfrm>
          <a:prstGeom prst="rect">
            <a:avLst/>
          </a:prstGeom>
        </p:spPr>
      </p:pic>
      <p:sp>
        <p:nvSpPr>
          <p:cNvPr id="5" name="TextBox 4">
            <a:extLst>
              <a:ext uri="{FF2B5EF4-FFF2-40B4-BE49-F238E27FC236}">
                <a16:creationId xmlns:a16="http://schemas.microsoft.com/office/drawing/2014/main" id="{058565E8-D9B6-E102-9B2A-D46AD9902501}"/>
              </a:ext>
            </a:extLst>
          </p:cNvPr>
          <p:cNvSpPr txBox="1"/>
          <p:nvPr/>
        </p:nvSpPr>
        <p:spPr>
          <a:xfrm>
            <a:off x="391065" y="156148"/>
            <a:ext cx="3232029" cy="369332"/>
          </a:xfrm>
          <a:prstGeom prst="rect">
            <a:avLst/>
          </a:prstGeom>
          <a:noFill/>
        </p:spPr>
        <p:txBody>
          <a:bodyPr wrap="square">
            <a:spAutoFit/>
          </a:bodyPr>
          <a:lstStyle/>
          <a:p>
            <a:r>
              <a:rPr lang="en-US" dirty="0">
                <a:solidFill>
                  <a:schemeClr val="bg1"/>
                </a:solidFill>
              </a:rPr>
              <a:t>CONFIDENTIAL</a:t>
            </a:r>
          </a:p>
        </p:txBody>
      </p:sp>
    </p:spTree>
    <p:extLst>
      <p:ext uri="{BB962C8B-B14F-4D97-AF65-F5344CB8AC3E}">
        <p14:creationId xmlns:p14="http://schemas.microsoft.com/office/powerpoint/2010/main" val="14344218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E708407-D01D-4E57-8998-FF799DBC3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9454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447B0C-6E1D-CD57-6222-C4D838649F6D}"/>
              </a:ext>
            </a:extLst>
          </p:cNvPr>
          <p:cNvSpPr>
            <a:spLocks noGrp="1"/>
          </p:cNvSpPr>
          <p:nvPr>
            <p:ph type="ctrTitle"/>
          </p:nvPr>
        </p:nvSpPr>
        <p:spPr>
          <a:xfrm>
            <a:off x="102550" y="1622066"/>
            <a:ext cx="4401084" cy="3693418"/>
          </a:xfrm>
        </p:spPr>
        <p:txBody>
          <a:bodyPr anchor="b">
            <a:normAutofit/>
          </a:bodyPr>
          <a:lstStyle/>
          <a:p>
            <a:pPr algn="l"/>
            <a:r>
              <a:rPr lang="en-US" sz="2400" dirty="0">
                <a:solidFill>
                  <a:schemeClr val="bg1"/>
                </a:solidFill>
              </a:rPr>
              <a:t>K. W. – </a:t>
            </a:r>
            <a:br>
              <a:rPr lang="en-US" sz="2400" dirty="0">
                <a:solidFill>
                  <a:schemeClr val="bg1"/>
                </a:solidFill>
              </a:rPr>
            </a:br>
            <a:r>
              <a:rPr lang="en-US" sz="2400" dirty="0">
                <a:solidFill>
                  <a:schemeClr val="bg1"/>
                </a:solidFill>
              </a:rPr>
              <a:t>129 Weeks St. </a:t>
            </a:r>
            <a:r>
              <a:rPr lang="en-US" sz="2400" dirty="0" err="1">
                <a:solidFill>
                  <a:schemeClr val="bg1"/>
                </a:solidFill>
              </a:rPr>
              <a:t>Macksville</a:t>
            </a:r>
            <a:r>
              <a:rPr lang="en-US" sz="2400" dirty="0">
                <a:solidFill>
                  <a:schemeClr val="bg1"/>
                </a:solidFill>
              </a:rPr>
              <a:t>, KS </a:t>
            </a:r>
            <a:br>
              <a:rPr lang="en-US" sz="2400" dirty="0">
                <a:solidFill>
                  <a:schemeClr val="bg1"/>
                </a:solidFill>
              </a:rPr>
            </a:br>
            <a:br>
              <a:rPr lang="en-US" sz="2400" dirty="0">
                <a:solidFill>
                  <a:schemeClr val="bg1"/>
                </a:solidFill>
              </a:rPr>
            </a:br>
            <a:r>
              <a:rPr lang="en-US" sz="2400" dirty="0">
                <a:solidFill>
                  <a:schemeClr val="bg1"/>
                </a:solidFill>
              </a:rPr>
              <a:t>Coax Speed Profile 100/25  </a:t>
            </a:r>
            <a:br>
              <a:rPr lang="en-US" sz="2400" dirty="0">
                <a:solidFill>
                  <a:schemeClr val="bg1"/>
                </a:solidFill>
              </a:rPr>
            </a:br>
            <a:br>
              <a:rPr lang="en-US" sz="2400" dirty="0">
                <a:solidFill>
                  <a:schemeClr val="bg1"/>
                </a:solidFill>
              </a:rPr>
            </a:br>
            <a:r>
              <a:rPr lang="en-US" sz="2400" dirty="0">
                <a:solidFill>
                  <a:schemeClr val="bg1"/>
                </a:solidFill>
              </a:rPr>
              <a:t>Actual </a:t>
            </a:r>
            <a:r>
              <a:rPr lang="en-US" sz="2400" dirty="0" err="1">
                <a:solidFill>
                  <a:schemeClr val="bg1"/>
                </a:solidFill>
              </a:rPr>
              <a:t>Speedtest</a:t>
            </a:r>
            <a:r>
              <a:rPr lang="en-US" sz="2400" dirty="0">
                <a:solidFill>
                  <a:schemeClr val="bg1"/>
                </a:solidFill>
              </a:rPr>
              <a:t>- 101.02Mbps/23.85Mbps</a:t>
            </a:r>
          </a:p>
        </p:txBody>
      </p:sp>
      <p:grpSp>
        <p:nvGrpSpPr>
          <p:cNvPr id="16" name="Group 15">
            <a:extLst>
              <a:ext uri="{FF2B5EF4-FFF2-40B4-BE49-F238E27FC236}">
                <a16:creationId xmlns:a16="http://schemas.microsoft.com/office/drawing/2014/main" id="{7F963B07-5C9E-478C-A53E-B6F5B4A7893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7290" y="681628"/>
            <a:ext cx="1128382" cy="847206"/>
            <a:chOff x="668003" y="1684057"/>
            <a:chExt cx="1128382" cy="847206"/>
          </a:xfrm>
        </p:grpSpPr>
        <p:sp>
          <p:nvSpPr>
            <p:cNvPr id="17" name="Freeform 5">
              <a:extLst>
                <a:ext uri="{FF2B5EF4-FFF2-40B4-BE49-F238E27FC236}">
                  <a16:creationId xmlns:a16="http://schemas.microsoft.com/office/drawing/2014/main" id="{A152F29E-C625-4313-96BF-5675B357C0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8003" y="1935883"/>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C2A5CB78-6497-4151-83B6-568BD27EC5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245893" y="1684057"/>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5" name="Picture 4" descr="Graphical user interface, application&#10;&#10;Description automatically generated">
            <a:extLst>
              <a:ext uri="{FF2B5EF4-FFF2-40B4-BE49-F238E27FC236}">
                <a16:creationId xmlns:a16="http://schemas.microsoft.com/office/drawing/2014/main" id="{6247EAC5-A194-82EE-8D04-42C503E175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4548" y="0"/>
            <a:ext cx="7497452" cy="6858000"/>
          </a:xfrm>
          <a:prstGeom prst="rect">
            <a:avLst/>
          </a:prstGeom>
        </p:spPr>
      </p:pic>
      <p:sp>
        <p:nvSpPr>
          <p:cNvPr id="4" name="TextBox 3">
            <a:extLst>
              <a:ext uri="{FF2B5EF4-FFF2-40B4-BE49-F238E27FC236}">
                <a16:creationId xmlns:a16="http://schemas.microsoft.com/office/drawing/2014/main" id="{EC3F44D3-626F-16E4-62F3-DED7B78445F1}"/>
              </a:ext>
            </a:extLst>
          </p:cNvPr>
          <p:cNvSpPr txBox="1"/>
          <p:nvPr/>
        </p:nvSpPr>
        <p:spPr>
          <a:xfrm>
            <a:off x="293298" y="156148"/>
            <a:ext cx="3542581" cy="369332"/>
          </a:xfrm>
          <a:prstGeom prst="rect">
            <a:avLst/>
          </a:prstGeom>
          <a:noFill/>
        </p:spPr>
        <p:txBody>
          <a:bodyPr wrap="square">
            <a:spAutoFit/>
          </a:bodyPr>
          <a:lstStyle/>
          <a:p>
            <a:r>
              <a:rPr lang="en-US" dirty="0">
                <a:solidFill>
                  <a:schemeClr val="bg1"/>
                </a:solidFill>
              </a:rPr>
              <a:t>CONFIDENTIAL</a:t>
            </a:r>
          </a:p>
        </p:txBody>
      </p:sp>
    </p:spTree>
    <p:extLst>
      <p:ext uri="{BB962C8B-B14F-4D97-AF65-F5344CB8AC3E}">
        <p14:creationId xmlns:p14="http://schemas.microsoft.com/office/powerpoint/2010/main" val="3602047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E708407-D01D-4E57-8998-FF799DBC3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9454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447B0C-6E1D-CD57-6222-C4D838649F6D}"/>
              </a:ext>
            </a:extLst>
          </p:cNvPr>
          <p:cNvSpPr>
            <a:spLocks noGrp="1"/>
          </p:cNvSpPr>
          <p:nvPr>
            <p:ph type="ctrTitle"/>
          </p:nvPr>
        </p:nvSpPr>
        <p:spPr>
          <a:xfrm>
            <a:off x="102550" y="1622066"/>
            <a:ext cx="4401084" cy="3693418"/>
          </a:xfrm>
        </p:spPr>
        <p:txBody>
          <a:bodyPr anchor="b">
            <a:normAutofit/>
          </a:bodyPr>
          <a:lstStyle/>
          <a:p>
            <a:pPr algn="l"/>
            <a:r>
              <a:rPr lang="en-US" sz="2400" dirty="0">
                <a:solidFill>
                  <a:schemeClr val="bg1"/>
                </a:solidFill>
              </a:rPr>
              <a:t>P. S. – </a:t>
            </a:r>
            <a:br>
              <a:rPr lang="en-US" sz="2400" dirty="0">
                <a:solidFill>
                  <a:schemeClr val="bg1"/>
                </a:solidFill>
              </a:rPr>
            </a:br>
            <a:r>
              <a:rPr lang="en-US" sz="2400" dirty="0">
                <a:solidFill>
                  <a:schemeClr val="bg1"/>
                </a:solidFill>
              </a:rPr>
              <a:t>203 </a:t>
            </a:r>
            <a:r>
              <a:rPr lang="en-US" sz="2400" dirty="0" err="1">
                <a:solidFill>
                  <a:schemeClr val="bg1"/>
                </a:solidFill>
              </a:rPr>
              <a:t>Kruzen</a:t>
            </a:r>
            <a:r>
              <a:rPr lang="en-US" sz="2400" dirty="0">
                <a:solidFill>
                  <a:schemeClr val="bg1"/>
                </a:solidFill>
              </a:rPr>
              <a:t> Ave. </a:t>
            </a:r>
            <a:r>
              <a:rPr lang="en-US" sz="2400" dirty="0" err="1">
                <a:solidFill>
                  <a:schemeClr val="bg1"/>
                </a:solidFill>
              </a:rPr>
              <a:t>Macksville</a:t>
            </a:r>
            <a:r>
              <a:rPr lang="en-US" sz="2400" dirty="0">
                <a:solidFill>
                  <a:schemeClr val="bg1"/>
                </a:solidFill>
              </a:rPr>
              <a:t>, KS </a:t>
            </a:r>
            <a:br>
              <a:rPr lang="en-US" sz="2400" dirty="0">
                <a:solidFill>
                  <a:schemeClr val="bg1"/>
                </a:solidFill>
              </a:rPr>
            </a:br>
            <a:br>
              <a:rPr lang="en-US" sz="2400" dirty="0">
                <a:solidFill>
                  <a:schemeClr val="bg1"/>
                </a:solidFill>
              </a:rPr>
            </a:br>
            <a:r>
              <a:rPr lang="en-US" sz="2400" dirty="0">
                <a:solidFill>
                  <a:schemeClr val="bg1"/>
                </a:solidFill>
              </a:rPr>
              <a:t>Coax Speed Profile 100/25  </a:t>
            </a:r>
            <a:br>
              <a:rPr lang="en-US" sz="2400" dirty="0">
                <a:solidFill>
                  <a:schemeClr val="bg1"/>
                </a:solidFill>
              </a:rPr>
            </a:br>
            <a:br>
              <a:rPr lang="en-US" sz="2400" dirty="0">
                <a:solidFill>
                  <a:schemeClr val="bg1"/>
                </a:solidFill>
              </a:rPr>
            </a:br>
            <a:r>
              <a:rPr lang="en-US" sz="2400" dirty="0">
                <a:solidFill>
                  <a:schemeClr val="bg1"/>
                </a:solidFill>
              </a:rPr>
              <a:t>Actual </a:t>
            </a:r>
            <a:r>
              <a:rPr lang="en-US" sz="2400" dirty="0" err="1">
                <a:solidFill>
                  <a:schemeClr val="bg1"/>
                </a:solidFill>
              </a:rPr>
              <a:t>Speedtest</a:t>
            </a:r>
            <a:r>
              <a:rPr lang="en-US" sz="2400" dirty="0">
                <a:solidFill>
                  <a:schemeClr val="bg1"/>
                </a:solidFill>
              </a:rPr>
              <a:t>- 99.84Mbps/20.07Mbps</a:t>
            </a:r>
          </a:p>
        </p:txBody>
      </p:sp>
      <p:grpSp>
        <p:nvGrpSpPr>
          <p:cNvPr id="16" name="Group 15">
            <a:extLst>
              <a:ext uri="{FF2B5EF4-FFF2-40B4-BE49-F238E27FC236}">
                <a16:creationId xmlns:a16="http://schemas.microsoft.com/office/drawing/2014/main" id="{7F963B07-5C9E-478C-A53E-B6F5B4A7893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7290" y="681628"/>
            <a:ext cx="1128382" cy="847206"/>
            <a:chOff x="668003" y="1684057"/>
            <a:chExt cx="1128382" cy="847206"/>
          </a:xfrm>
        </p:grpSpPr>
        <p:sp>
          <p:nvSpPr>
            <p:cNvPr id="17" name="Freeform 5">
              <a:extLst>
                <a:ext uri="{FF2B5EF4-FFF2-40B4-BE49-F238E27FC236}">
                  <a16:creationId xmlns:a16="http://schemas.microsoft.com/office/drawing/2014/main" id="{A152F29E-C625-4313-96BF-5675B357C0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8003" y="1935883"/>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C2A5CB78-6497-4151-83B6-568BD27EC5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245893" y="1684057"/>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4" name="Picture 3" descr="Graphical user interface, application&#10;&#10;Description automatically generated">
            <a:extLst>
              <a:ext uri="{FF2B5EF4-FFF2-40B4-BE49-F238E27FC236}">
                <a16:creationId xmlns:a16="http://schemas.microsoft.com/office/drawing/2014/main" id="{3488F82A-B983-68F9-D599-82465C48D9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4548" y="0"/>
            <a:ext cx="7497452" cy="6857999"/>
          </a:xfrm>
          <a:prstGeom prst="rect">
            <a:avLst/>
          </a:prstGeom>
        </p:spPr>
      </p:pic>
      <p:sp>
        <p:nvSpPr>
          <p:cNvPr id="5" name="TextBox 4">
            <a:extLst>
              <a:ext uri="{FF2B5EF4-FFF2-40B4-BE49-F238E27FC236}">
                <a16:creationId xmlns:a16="http://schemas.microsoft.com/office/drawing/2014/main" id="{0C7BB147-1300-A08D-D160-123706365943}"/>
              </a:ext>
            </a:extLst>
          </p:cNvPr>
          <p:cNvSpPr txBox="1"/>
          <p:nvPr/>
        </p:nvSpPr>
        <p:spPr>
          <a:xfrm>
            <a:off x="362310" y="156148"/>
            <a:ext cx="3370052" cy="369332"/>
          </a:xfrm>
          <a:prstGeom prst="rect">
            <a:avLst/>
          </a:prstGeom>
          <a:noFill/>
        </p:spPr>
        <p:txBody>
          <a:bodyPr wrap="square">
            <a:spAutoFit/>
          </a:bodyPr>
          <a:lstStyle/>
          <a:p>
            <a:r>
              <a:rPr lang="en-US" dirty="0">
                <a:solidFill>
                  <a:schemeClr val="bg1"/>
                </a:solidFill>
              </a:rPr>
              <a:t>CONFIDENTIAL</a:t>
            </a:r>
          </a:p>
        </p:txBody>
      </p:sp>
    </p:spTree>
    <p:extLst>
      <p:ext uri="{BB962C8B-B14F-4D97-AF65-F5344CB8AC3E}">
        <p14:creationId xmlns:p14="http://schemas.microsoft.com/office/powerpoint/2010/main" val="17570967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89C6206-8AD9-BB85-C182-374A8EFA4A0D}"/>
              </a:ext>
            </a:extLst>
          </p:cNvPr>
          <p:cNvSpPr>
            <a:spLocks noGrp="1"/>
          </p:cNvSpPr>
          <p:nvPr>
            <p:ph type="title"/>
          </p:nvPr>
        </p:nvSpPr>
        <p:spPr>
          <a:xfrm>
            <a:off x="841248" y="256032"/>
            <a:ext cx="10506456" cy="1014984"/>
          </a:xfrm>
        </p:spPr>
        <p:txBody>
          <a:bodyPr anchor="b">
            <a:normAutofit/>
          </a:bodyPr>
          <a:lstStyle/>
          <a:p>
            <a:r>
              <a:rPr lang="en-US" dirty="0"/>
              <a:t>GBT Supporting Information – St. John, KS</a:t>
            </a:r>
          </a:p>
        </p:txBody>
      </p:sp>
      <p:sp>
        <p:nvSpPr>
          <p:cNvPr id="11" name="Rectangle 10">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 name="Rectangle 12">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Content Placeholder 2">
            <a:extLst>
              <a:ext uri="{FF2B5EF4-FFF2-40B4-BE49-F238E27FC236}">
                <a16:creationId xmlns:a16="http://schemas.microsoft.com/office/drawing/2014/main" id="{82FB66C4-0EE3-C668-252A-845F943D1B54}"/>
              </a:ext>
            </a:extLst>
          </p:cNvPr>
          <p:cNvGraphicFramePr>
            <a:graphicFrameLocks noGrp="1"/>
          </p:cNvGraphicFramePr>
          <p:nvPr>
            <p:ph idx="1"/>
            <p:extLst>
              <p:ext uri="{D42A27DB-BD31-4B8C-83A1-F6EECF244321}">
                <p14:modId xmlns:p14="http://schemas.microsoft.com/office/powerpoint/2010/main" val="3063075502"/>
              </p:ext>
            </p:extLst>
          </p:nvPr>
        </p:nvGraphicFramePr>
        <p:xfrm>
          <a:off x="838200" y="1926266"/>
          <a:ext cx="10515600" cy="43575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404926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A87EA4E9-DFD6-45D4-965D-8A79984EF4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42930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5A25E18-D83A-C613-56EF-9D95AB7B81DE}"/>
              </a:ext>
            </a:extLst>
          </p:cNvPr>
          <p:cNvSpPr>
            <a:spLocks noGrp="1"/>
          </p:cNvSpPr>
          <p:nvPr>
            <p:ph type="title"/>
          </p:nvPr>
        </p:nvSpPr>
        <p:spPr>
          <a:xfrm>
            <a:off x="847344" y="300505"/>
            <a:ext cx="10506456" cy="1197864"/>
          </a:xfrm>
        </p:spPr>
        <p:txBody>
          <a:bodyPr vert="horz" lIns="91440" tIns="45720" rIns="91440" bIns="45720" rtlCol="0" anchor="b">
            <a:normAutofit fontScale="90000"/>
          </a:bodyPr>
          <a:lstStyle/>
          <a:p>
            <a:pPr algn="ctr"/>
            <a:r>
              <a:rPr lang="en-US" sz="1400" dirty="0">
                <a:solidFill>
                  <a:schemeClr val="bg1"/>
                </a:solidFill>
              </a:rPr>
              <a:t>Check Out GBT Website with our St. John FTTH Announcement</a:t>
            </a:r>
            <a:br>
              <a:rPr lang="en-US" sz="1400" dirty="0">
                <a:solidFill>
                  <a:schemeClr val="bg1"/>
                </a:solidFill>
              </a:rPr>
            </a:br>
            <a:r>
              <a:rPr lang="en-US" sz="1400" dirty="0">
                <a:solidFill>
                  <a:schemeClr val="bg1"/>
                </a:solidFill>
              </a:rPr>
              <a:t>https://www.gbta.net/st-john/</a:t>
            </a:r>
            <a:br>
              <a:rPr lang="en-US" sz="1400" dirty="0">
                <a:solidFill>
                  <a:schemeClr val="bg1"/>
                </a:solidFill>
              </a:rPr>
            </a:br>
            <a:r>
              <a:rPr lang="en-US" sz="1400" dirty="0">
                <a:solidFill>
                  <a:schemeClr val="bg1"/>
                </a:solidFill>
              </a:rPr>
              <a:t>- Began converting current coax customers who have had access to 250/25 for several years to Fiber with 1Gig/1Gig availability and 10Gig/10Gig capabilities. Began converting current customers in the middle of August and will have all customers switched to fiber or have fiber available to homes by the end of 2022. </a:t>
            </a:r>
            <a:br>
              <a:rPr lang="en-US" sz="1400" dirty="0">
                <a:solidFill>
                  <a:schemeClr val="bg1"/>
                </a:solidFill>
              </a:rPr>
            </a:br>
            <a:r>
              <a:rPr lang="en-US" sz="1400" dirty="0">
                <a:solidFill>
                  <a:schemeClr val="bg1"/>
                </a:solidFill>
              </a:rPr>
              <a:t>.</a:t>
            </a:r>
          </a:p>
        </p:txBody>
      </p:sp>
      <p:pic>
        <p:nvPicPr>
          <p:cNvPr id="8" name="Content Placeholder 7">
            <a:extLst>
              <a:ext uri="{FF2B5EF4-FFF2-40B4-BE49-F238E27FC236}">
                <a16:creationId xmlns:a16="http://schemas.microsoft.com/office/drawing/2014/main" id="{2E2A232E-0470-CA39-4CCA-349E31903B79}"/>
              </a:ext>
            </a:extLst>
          </p:cNvPr>
          <p:cNvPicPr>
            <a:picLocks noGrp="1" noChangeAspect="1"/>
          </p:cNvPicPr>
          <p:nvPr>
            <p:ph idx="1"/>
          </p:nvPr>
        </p:nvPicPr>
        <p:blipFill>
          <a:blip r:embed="rId2"/>
          <a:stretch>
            <a:fillRect/>
          </a:stretch>
        </p:blipFill>
        <p:spPr>
          <a:xfrm>
            <a:off x="246743" y="2538670"/>
            <a:ext cx="5532016" cy="3734111"/>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0B338D26-F763-A063-1A39-3C1391B979D8}"/>
              </a:ext>
            </a:extLst>
          </p:cNvPr>
          <p:cNvPicPr>
            <a:picLocks noChangeAspect="1"/>
          </p:cNvPicPr>
          <p:nvPr/>
        </p:nvPicPr>
        <p:blipFill>
          <a:blip r:embed="rId3"/>
          <a:stretch>
            <a:fillRect/>
          </a:stretch>
        </p:blipFill>
        <p:spPr>
          <a:xfrm>
            <a:off x="6244618" y="3026228"/>
            <a:ext cx="5810514" cy="2861677"/>
          </a:xfrm>
          <a:prstGeom prst="rect">
            <a:avLst/>
          </a:prstGeom>
        </p:spPr>
      </p:pic>
    </p:spTree>
    <p:extLst>
      <p:ext uri="{BB962C8B-B14F-4D97-AF65-F5344CB8AC3E}">
        <p14:creationId xmlns:p14="http://schemas.microsoft.com/office/powerpoint/2010/main" val="2740279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9EC3347-6058-0497-BC7E-8CE1949A678A}"/>
              </a:ext>
            </a:extLst>
          </p:cNvPr>
          <p:cNvSpPr txBox="1"/>
          <p:nvPr/>
        </p:nvSpPr>
        <p:spPr>
          <a:xfrm>
            <a:off x="640080" y="2872899"/>
            <a:ext cx="4243589" cy="3320668"/>
          </a:xfrm>
        </p:spPr>
        <p:txBody>
          <a:bodyPr vert="horz" lIns="91440" tIns="45720" rIns="91440" bIns="45720" rtlCol="0">
            <a:normAutofit/>
          </a:bodyPr>
          <a:lstStyle/>
          <a:p>
            <a:pPr marL="285750" indent="-228600">
              <a:lnSpc>
                <a:spcPct val="90000"/>
              </a:lnSpc>
              <a:spcAft>
                <a:spcPts val="600"/>
              </a:spcAft>
              <a:buFont typeface="Arial" panose="020B0604020202020204" pitchFamily="34" charset="0"/>
              <a:buChar char="•"/>
            </a:pPr>
            <a:r>
              <a:rPr lang="en-US" sz="2200" dirty="0"/>
              <a:t>Black X’s correlate to </a:t>
            </a:r>
            <a:r>
              <a:rPr lang="en-US" sz="2200" dirty="0" err="1"/>
              <a:t>speedtests</a:t>
            </a:r>
            <a:r>
              <a:rPr lang="en-US" sz="2200" dirty="0"/>
              <a:t> provided in following slides.</a:t>
            </a:r>
          </a:p>
          <a:p>
            <a:pPr marL="285750" indent="-228600">
              <a:lnSpc>
                <a:spcPct val="90000"/>
              </a:lnSpc>
              <a:spcAft>
                <a:spcPts val="600"/>
              </a:spcAft>
              <a:buFont typeface="Arial" panose="020B0604020202020204" pitchFamily="34" charset="0"/>
              <a:buChar char="•"/>
            </a:pPr>
            <a:r>
              <a:rPr lang="en-US" sz="2200" dirty="0"/>
              <a:t>Pictured is a proprietary map of GBT facilities and locations in St. John, KS where fiber is available to every location.</a:t>
            </a:r>
          </a:p>
          <a:p>
            <a:pPr marL="285750" indent="-228600">
              <a:lnSpc>
                <a:spcPct val="90000"/>
              </a:lnSpc>
              <a:spcAft>
                <a:spcPts val="600"/>
              </a:spcAft>
              <a:buFont typeface="Arial" panose="020B0604020202020204" pitchFamily="34" charset="0"/>
              <a:buChar char="•"/>
            </a:pPr>
            <a:r>
              <a:rPr lang="en-US" sz="2200" dirty="0"/>
              <a:t>Additional </a:t>
            </a:r>
            <a:r>
              <a:rPr lang="en-US" sz="2200" dirty="0" err="1"/>
              <a:t>speedtests</a:t>
            </a:r>
            <a:r>
              <a:rPr lang="en-US" sz="2200" dirty="0"/>
              <a:t> can be provided if necessary.</a:t>
            </a:r>
          </a:p>
        </p:txBody>
      </p:sp>
      <p:pic>
        <p:nvPicPr>
          <p:cNvPr id="10" name="Picture 9" descr="Timeline&#10;&#10;Description automatically generated with medium confidence">
            <a:extLst>
              <a:ext uri="{FF2B5EF4-FFF2-40B4-BE49-F238E27FC236}">
                <a16:creationId xmlns:a16="http://schemas.microsoft.com/office/drawing/2014/main" id="{A0C3E0F4-8BAF-BA56-8930-308AD80B1B0C}"/>
              </a:ext>
            </a:extLst>
          </p:cNvPr>
          <p:cNvPicPr>
            <a:picLocks noChangeAspect="1"/>
          </p:cNvPicPr>
          <p:nvPr/>
        </p:nvPicPr>
        <p:blipFill rotWithShape="1">
          <a:blip r:embed="rId2">
            <a:extLst>
              <a:ext uri="{28A0092B-C50C-407E-A947-70E740481C1C}">
                <a14:useLocalDpi xmlns:a14="http://schemas.microsoft.com/office/drawing/2010/main" val="0"/>
              </a:ext>
            </a:extLst>
          </a:blip>
          <a:srcRect l="14554" r="12224"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12" name="TextBox 11">
            <a:extLst>
              <a:ext uri="{FF2B5EF4-FFF2-40B4-BE49-F238E27FC236}">
                <a16:creationId xmlns:a16="http://schemas.microsoft.com/office/drawing/2014/main" id="{F978FA7C-3EC7-E6D2-BCA2-7411D99BADBA}"/>
              </a:ext>
            </a:extLst>
          </p:cNvPr>
          <p:cNvSpPr txBox="1"/>
          <p:nvPr/>
        </p:nvSpPr>
        <p:spPr>
          <a:xfrm>
            <a:off x="324740" y="111095"/>
            <a:ext cx="3067940" cy="369332"/>
          </a:xfrm>
          <a:prstGeom prst="rect">
            <a:avLst/>
          </a:prstGeom>
          <a:noFill/>
        </p:spPr>
        <p:txBody>
          <a:bodyPr wrap="square" rtlCol="0">
            <a:spAutoFit/>
          </a:bodyPr>
          <a:lstStyle/>
          <a:p>
            <a:r>
              <a:rPr lang="en-US" dirty="0"/>
              <a:t>CONFIDENTIAL</a:t>
            </a:r>
          </a:p>
        </p:txBody>
      </p:sp>
      <p:sp>
        <p:nvSpPr>
          <p:cNvPr id="2" name="TextBox 1">
            <a:extLst>
              <a:ext uri="{FF2B5EF4-FFF2-40B4-BE49-F238E27FC236}">
                <a16:creationId xmlns:a16="http://schemas.microsoft.com/office/drawing/2014/main" id="{EF5163CA-B40A-AF5E-4252-E6DEB3CE3F0E}"/>
              </a:ext>
            </a:extLst>
          </p:cNvPr>
          <p:cNvSpPr txBox="1"/>
          <p:nvPr/>
        </p:nvSpPr>
        <p:spPr>
          <a:xfrm>
            <a:off x="419819" y="1023668"/>
            <a:ext cx="4140679" cy="430887"/>
          </a:xfrm>
          <a:prstGeom prst="rect">
            <a:avLst/>
          </a:prstGeom>
          <a:noFill/>
        </p:spPr>
        <p:txBody>
          <a:bodyPr wrap="square" rtlCol="0">
            <a:spAutoFit/>
          </a:bodyPr>
          <a:lstStyle/>
          <a:p>
            <a:r>
              <a:rPr lang="en-US" sz="2200" dirty="0"/>
              <a:t>GBT Facilities Map – St. John, KS</a:t>
            </a:r>
          </a:p>
        </p:txBody>
      </p:sp>
    </p:spTree>
    <p:extLst>
      <p:ext uri="{BB962C8B-B14F-4D97-AF65-F5344CB8AC3E}">
        <p14:creationId xmlns:p14="http://schemas.microsoft.com/office/powerpoint/2010/main" val="13952399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15">
            <a:extLst>
              <a:ext uri="{FF2B5EF4-FFF2-40B4-BE49-F238E27FC236}">
                <a16:creationId xmlns:a16="http://schemas.microsoft.com/office/drawing/2014/main" id="{C232B152-3720-4D3B-97ED-45CE5483F1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Shape 17">
            <a:extLst>
              <a:ext uri="{FF2B5EF4-FFF2-40B4-BE49-F238E27FC236}">
                <a16:creationId xmlns:a16="http://schemas.microsoft.com/office/drawing/2014/main" id="{11BAB570-FF10-4E96-8A3F-FA9804702B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693698" cy="6858000"/>
          </a:xfrm>
          <a:custGeom>
            <a:avLst/>
            <a:gdLst>
              <a:gd name="connsiteX0" fmla="*/ 0 w 4693698"/>
              <a:gd name="connsiteY0" fmla="*/ 0 h 6858000"/>
              <a:gd name="connsiteX1" fmla="*/ 420914 w 4693698"/>
              <a:gd name="connsiteY1" fmla="*/ 0 h 6858000"/>
              <a:gd name="connsiteX2" fmla="*/ 1582057 w 4693698"/>
              <a:gd name="connsiteY2" fmla="*/ 0 h 6858000"/>
              <a:gd name="connsiteX3" fmla="*/ 4503903 w 4693698"/>
              <a:gd name="connsiteY3" fmla="*/ 0 h 6858000"/>
              <a:gd name="connsiteX4" fmla="*/ 4508943 w 4693698"/>
              <a:gd name="connsiteY4" fmla="*/ 66675 h 6858000"/>
              <a:gd name="connsiteX5" fmla="*/ 4517340 w 4693698"/>
              <a:gd name="connsiteY5" fmla="*/ 122237 h 6858000"/>
              <a:gd name="connsiteX6" fmla="*/ 4527418 w 4693698"/>
              <a:gd name="connsiteY6" fmla="*/ 174625 h 6858000"/>
              <a:gd name="connsiteX7" fmla="*/ 4544214 w 4693698"/>
              <a:gd name="connsiteY7" fmla="*/ 217487 h 6858000"/>
              <a:gd name="connsiteX8" fmla="*/ 4561010 w 4693698"/>
              <a:gd name="connsiteY8" fmla="*/ 260350 h 6858000"/>
              <a:gd name="connsiteX9" fmla="*/ 4581165 w 4693698"/>
              <a:gd name="connsiteY9" fmla="*/ 296862 h 6858000"/>
              <a:gd name="connsiteX10" fmla="*/ 4601320 w 4693698"/>
              <a:gd name="connsiteY10" fmla="*/ 334962 h 6858000"/>
              <a:gd name="connsiteX11" fmla="*/ 4619796 w 4693698"/>
              <a:gd name="connsiteY11" fmla="*/ 369887 h 6858000"/>
              <a:gd name="connsiteX12" fmla="*/ 4638271 w 4693698"/>
              <a:gd name="connsiteY12" fmla="*/ 409575 h 6858000"/>
              <a:gd name="connsiteX13" fmla="*/ 4655067 w 4693698"/>
              <a:gd name="connsiteY13" fmla="*/ 450850 h 6858000"/>
              <a:gd name="connsiteX14" fmla="*/ 4670184 w 4693698"/>
              <a:gd name="connsiteY14" fmla="*/ 496887 h 6858000"/>
              <a:gd name="connsiteX15" fmla="*/ 4681941 w 4693698"/>
              <a:gd name="connsiteY15" fmla="*/ 546100 h 6858000"/>
              <a:gd name="connsiteX16" fmla="*/ 4690339 w 4693698"/>
              <a:gd name="connsiteY16" fmla="*/ 606425 h 6858000"/>
              <a:gd name="connsiteX17" fmla="*/ 4693698 w 4693698"/>
              <a:gd name="connsiteY17" fmla="*/ 673100 h 6858000"/>
              <a:gd name="connsiteX18" fmla="*/ 4690339 w 4693698"/>
              <a:gd name="connsiteY18" fmla="*/ 744537 h 6858000"/>
              <a:gd name="connsiteX19" fmla="*/ 4681941 w 4693698"/>
              <a:gd name="connsiteY19" fmla="*/ 801687 h 6858000"/>
              <a:gd name="connsiteX20" fmla="*/ 4670184 w 4693698"/>
              <a:gd name="connsiteY20" fmla="*/ 854075 h 6858000"/>
              <a:gd name="connsiteX21" fmla="*/ 4655067 w 4693698"/>
              <a:gd name="connsiteY21" fmla="*/ 901700 h 6858000"/>
              <a:gd name="connsiteX22" fmla="*/ 4638271 w 4693698"/>
              <a:gd name="connsiteY22" fmla="*/ 942975 h 6858000"/>
              <a:gd name="connsiteX23" fmla="*/ 4618116 w 4693698"/>
              <a:gd name="connsiteY23" fmla="*/ 981075 h 6858000"/>
              <a:gd name="connsiteX24" fmla="*/ 4597961 w 4693698"/>
              <a:gd name="connsiteY24" fmla="*/ 1017587 h 6858000"/>
              <a:gd name="connsiteX25" fmla="*/ 4577806 w 4693698"/>
              <a:gd name="connsiteY25" fmla="*/ 1055687 h 6858000"/>
              <a:gd name="connsiteX26" fmla="*/ 4559330 w 4693698"/>
              <a:gd name="connsiteY26" fmla="*/ 1095375 h 6858000"/>
              <a:gd name="connsiteX27" fmla="*/ 4540854 w 4693698"/>
              <a:gd name="connsiteY27" fmla="*/ 1136650 h 6858000"/>
              <a:gd name="connsiteX28" fmla="*/ 4525739 w 4693698"/>
              <a:gd name="connsiteY28" fmla="*/ 1182687 h 6858000"/>
              <a:gd name="connsiteX29" fmla="*/ 4515661 w 4693698"/>
              <a:gd name="connsiteY29" fmla="*/ 1235075 h 6858000"/>
              <a:gd name="connsiteX30" fmla="*/ 4505583 w 4693698"/>
              <a:gd name="connsiteY30" fmla="*/ 1295400 h 6858000"/>
              <a:gd name="connsiteX31" fmla="*/ 4503903 w 4693698"/>
              <a:gd name="connsiteY31" fmla="*/ 1363662 h 6858000"/>
              <a:gd name="connsiteX32" fmla="*/ 4505583 w 4693698"/>
              <a:gd name="connsiteY32" fmla="*/ 1431925 h 6858000"/>
              <a:gd name="connsiteX33" fmla="*/ 4515661 w 4693698"/>
              <a:gd name="connsiteY33" fmla="*/ 1492250 h 6858000"/>
              <a:gd name="connsiteX34" fmla="*/ 4525739 w 4693698"/>
              <a:gd name="connsiteY34" fmla="*/ 1544637 h 6858000"/>
              <a:gd name="connsiteX35" fmla="*/ 4540854 w 4693698"/>
              <a:gd name="connsiteY35" fmla="*/ 1589087 h 6858000"/>
              <a:gd name="connsiteX36" fmla="*/ 4559330 w 4693698"/>
              <a:gd name="connsiteY36" fmla="*/ 1631950 h 6858000"/>
              <a:gd name="connsiteX37" fmla="*/ 4577806 w 4693698"/>
              <a:gd name="connsiteY37" fmla="*/ 1671637 h 6858000"/>
              <a:gd name="connsiteX38" fmla="*/ 4597961 w 4693698"/>
              <a:gd name="connsiteY38" fmla="*/ 1708150 h 6858000"/>
              <a:gd name="connsiteX39" fmla="*/ 4618116 w 4693698"/>
              <a:gd name="connsiteY39" fmla="*/ 1743075 h 6858000"/>
              <a:gd name="connsiteX40" fmla="*/ 4638271 w 4693698"/>
              <a:gd name="connsiteY40" fmla="*/ 1782762 h 6858000"/>
              <a:gd name="connsiteX41" fmla="*/ 4655067 w 4693698"/>
              <a:gd name="connsiteY41" fmla="*/ 1824037 h 6858000"/>
              <a:gd name="connsiteX42" fmla="*/ 4670184 w 4693698"/>
              <a:gd name="connsiteY42" fmla="*/ 1870075 h 6858000"/>
              <a:gd name="connsiteX43" fmla="*/ 4681941 w 4693698"/>
              <a:gd name="connsiteY43" fmla="*/ 1922462 h 6858000"/>
              <a:gd name="connsiteX44" fmla="*/ 4690339 w 4693698"/>
              <a:gd name="connsiteY44" fmla="*/ 1982787 h 6858000"/>
              <a:gd name="connsiteX45" fmla="*/ 4693698 w 4693698"/>
              <a:gd name="connsiteY45" fmla="*/ 2051050 h 6858000"/>
              <a:gd name="connsiteX46" fmla="*/ 4690339 w 4693698"/>
              <a:gd name="connsiteY46" fmla="*/ 2119312 h 6858000"/>
              <a:gd name="connsiteX47" fmla="*/ 4681941 w 4693698"/>
              <a:gd name="connsiteY47" fmla="*/ 2179637 h 6858000"/>
              <a:gd name="connsiteX48" fmla="*/ 4670184 w 4693698"/>
              <a:gd name="connsiteY48" fmla="*/ 2232025 h 6858000"/>
              <a:gd name="connsiteX49" fmla="*/ 4655067 w 4693698"/>
              <a:gd name="connsiteY49" fmla="*/ 2278062 h 6858000"/>
              <a:gd name="connsiteX50" fmla="*/ 4638271 w 4693698"/>
              <a:gd name="connsiteY50" fmla="*/ 2319337 h 6858000"/>
              <a:gd name="connsiteX51" fmla="*/ 4618116 w 4693698"/>
              <a:gd name="connsiteY51" fmla="*/ 2359025 h 6858000"/>
              <a:gd name="connsiteX52" fmla="*/ 4597961 w 4693698"/>
              <a:gd name="connsiteY52" fmla="*/ 2395537 h 6858000"/>
              <a:gd name="connsiteX53" fmla="*/ 4577806 w 4693698"/>
              <a:gd name="connsiteY53" fmla="*/ 2433637 h 6858000"/>
              <a:gd name="connsiteX54" fmla="*/ 4559330 w 4693698"/>
              <a:gd name="connsiteY54" fmla="*/ 2471737 h 6858000"/>
              <a:gd name="connsiteX55" fmla="*/ 4540854 w 4693698"/>
              <a:gd name="connsiteY55" fmla="*/ 2513012 h 6858000"/>
              <a:gd name="connsiteX56" fmla="*/ 4525739 w 4693698"/>
              <a:gd name="connsiteY56" fmla="*/ 2560637 h 6858000"/>
              <a:gd name="connsiteX57" fmla="*/ 4515661 w 4693698"/>
              <a:gd name="connsiteY57" fmla="*/ 2613025 h 6858000"/>
              <a:gd name="connsiteX58" fmla="*/ 4505583 w 4693698"/>
              <a:gd name="connsiteY58" fmla="*/ 2671762 h 6858000"/>
              <a:gd name="connsiteX59" fmla="*/ 4503903 w 4693698"/>
              <a:gd name="connsiteY59" fmla="*/ 2741612 h 6858000"/>
              <a:gd name="connsiteX60" fmla="*/ 4505583 w 4693698"/>
              <a:gd name="connsiteY60" fmla="*/ 2809875 h 6858000"/>
              <a:gd name="connsiteX61" fmla="*/ 4515661 w 4693698"/>
              <a:gd name="connsiteY61" fmla="*/ 2868612 h 6858000"/>
              <a:gd name="connsiteX62" fmla="*/ 4525739 w 4693698"/>
              <a:gd name="connsiteY62" fmla="*/ 2922587 h 6858000"/>
              <a:gd name="connsiteX63" fmla="*/ 4540854 w 4693698"/>
              <a:gd name="connsiteY63" fmla="*/ 2967037 h 6858000"/>
              <a:gd name="connsiteX64" fmla="*/ 4559330 w 4693698"/>
              <a:gd name="connsiteY64" fmla="*/ 3009900 h 6858000"/>
              <a:gd name="connsiteX65" fmla="*/ 4577806 w 4693698"/>
              <a:gd name="connsiteY65" fmla="*/ 3046412 h 6858000"/>
              <a:gd name="connsiteX66" fmla="*/ 4597961 w 4693698"/>
              <a:gd name="connsiteY66" fmla="*/ 3084512 h 6858000"/>
              <a:gd name="connsiteX67" fmla="*/ 4618116 w 4693698"/>
              <a:gd name="connsiteY67" fmla="*/ 3121025 h 6858000"/>
              <a:gd name="connsiteX68" fmla="*/ 4638271 w 4693698"/>
              <a:gd name="connsiteY68" fmla="*/ 3160712 h 6858000"/>
              <a:gd name="connsiteX69" fmla="*/ 4655067 w 4693698"/>
              <a:gd name="connsiteY69" fmla="*/ 3201987 h 6858000"/>
              <a:gd name="connsiteX70" fmla="*/ 4670184 w 4693698"/>
              <a:gd name="connsiteY70" fmla="*/ 3248025 h 6858000"/>
              <a:gd name="connsiteX71" fmla="*/ 4681941 w 4693698"/>
              <a:gd name="connsiteY71" fmla="*/ 3300412 h 6858000"/>
              <a:gd name="connsiteX72" fmla="*/ 4690339 w 4693698"/>
              <a:gd name="connsiteY72" fmla="*/ 3360737 h 6858000"/>
              <a:gd name="connsiteX73" fmla="*/ 4693698 w 4693698"/>
              <a:gd name="connsiteY73" fmla="*/ 3427412 h 6858000"/>
              <a:gd name="connsiteX74" fmla="*/ 4690339 w 4693698"/>
              <a:gd name="connsiteY74" fmla="*/ 3497262 h 6858000"/>
              <a:gd name="connsiteX75" fmla="*/ 4681941 w 4693698"/>
              <a:gd name="connsiteY75" fmla="*/ 3557587 h 6858000"/>
              <a:gd name="connsiteX76" fmla="*/ 4670184 w 4693698"/>
              <a:gd name="connsiteY76" fmla="*/ 3609975 h 6858000"/>
              <a:gd name="connsiteX77" fmla="*/ 4655067 w 4693698"/>
              <a:gd name="connsiteY77" fmla="*/ 3656012 h 6858000"/>
              <a:gd name="connsiteX78" fmla="*/ 4638271 w 4693698"/>
              <a:gd name="connsiteY78" fmla="*/ 3697287 h 6858000"/>
              <a:gd name="connsiteX79" fmla="*/ 4618116 w 4693698"/>
              <a:gd name="connsiteY79" fmla="*/ 3736975 h 6858000"/>
              <a:gd name="connsiteX80" fmla="*/ 4577806 w 4693698"/>
              <a:gd name="connsiteY80" fmla="*/ 3811587 h 6858000"/>
              <a:gd name="connsiteX81" fmla="*/ 4559330 w 4693698"/>
              <a:gd name="connsiteY81" fmla="*/ 3848100 h 6858000"/>
              <a:gd name="connsiteX82" fmla="*/ 4540854 w 4693698"/>
              <a:gd name="connsiteY82" fmla="*/ 3890962 h 6858000"/>
              <a:gd name="connsiteX83" fmla="*/ 4525739 w 4693698"/>
              <a:gd name="connsiteY83" fmla="*/ 3935412 h 6858000"/>
              <a:gd name="connsiteX84" fmla="*/ 4515661 w 4693698"/>
              <a:gd name="connsiteY84" fmla="*/ 3987800 h 6858000"/>
              <a:gd name="connsiteX85" fmla="*/ 4505583 w 4693698"/>
              <a:gd name="connsiteY85" fmla="*/ 4048125 h 6858000"/>
              <a:gd name="connsiteX86" fmla="*/ 4503903 w 4693698"/>
              <a:gd name="connsiteY86" fmla="*/ 4116387 h 6858000"/>
              <a:gd name="connsiteX87" fmla="*/ 4505583 w 4693698"/>
              <a:gd name="connsiteY87" fmla="*/ 4186237 h 6858000"/>
              <a:gd name="connsiteX88" fmla="*/ 4515661 w 4693698"/>
              <a:gd name="connsiteY88" fmla="*/ 4244975 h 6858000"/>
              <a:gd name="connsiteX89" fmla="*/ 4525739 w 4693698"/>
              <a:gd name="connsiteY89" fmla="*/ 4297362 h 6858000"/>
              <a:gd name="connsiteX90" fmla="*/ 4540854 w 4693698"/>
              <a:gd name="connsiteY90" fmla="*/ 4343400 h 6858000"/>
              <a:gd name="connsiteX91" fmla="*/ 4559330 w 4693698"/>
              <a:gd name="connsiteY91" fmla="*/ 4386262 h 6858000"/>
              <a:gd name="connsiteX92" fmla="*/ 4577806 w 4693698"/>
              <a:gd name="connsiteY92" fmla="*/ 4424362 h 6858000"/>
              <a:gd name="connsiteX93" fmla="*/ 4618116 w 4693698"/>
              <a:gd name="connsiteY93" fmla="*/ 4498975 h 6858000"/>
              <a:gd name="connsiteX94" fmla="*/ 4638271 w 4693698"/>
              <a:gd name="connsiteY94" fmla="*/ 4537075 h 6858000"/>
              <a:gd name="connsiteX95" fmla="*/ 4655067 w 4693698"/>
              <a:gd name="connsiteY95" fmla="*/ 4579937 h 6858000"/>
              <a:gd name="connsiteX96" fmla="*/ 4670184 w 4693698"/>
              <a:gd name="connsiteY96" fmla="*/ 4625975 h 6858000"/>
              <a:gd name="connsiteX97" fmla="*/ 4681941 w 4693698"/>
              <a:gd name="connsiteY97" fmla="*/ 4678362 h 6858000"/>
              <a:gd name="connsiteX98" fmla="*/ 4690339 w 4693698"/>
              <a:gd name="connsiteY98" fmla="*/ 4738687 h 6858000"/>
              <a:gd name="connsiteX99" fmla="*/ 4693698 w 4693698"/>
              <a:gd name="connsiteY99" fmla="*/ 4806950 h 6858000"/>
              <a:gd name="connsiteX100" fmla="*/ 4690339 w 4693698"/>
              <a:gd name="connsiteY100" fmla="*/ 4875212 h 6858000"/>
              <a:gd name="connsiteX101" fmla="*/ 4681941 w 4693698"/>
              <a:gd name="connsiteY101" fmla="*/ 4935537 h 6858000"/>
              <a:gd name="connsiteX102" fmla="*/ 4670184 w 4693698"/>
              <a:gd name="connsiteY102" fmla="*/ 4987925 h 6858000"/>
              <a:gd name="connsiteX103" fmla="*/ 4655067 w 4693698"/>
              <a:gd name="connsiteY103" fmla="*/ 5033962 h 6858000"/>
              <a:gd name="connsiteX104" fmla="*/ 4638271 w 4693698"/>
              <a:gd name="connsiteY104" fmla="*/ 5075237 h 6858000"/>
              <a:gd name="connsiteX105" fmla="*/ 4618116 w 4693698"/>
              <a:gd name="connsiteY105" fmla="*/ 5114925 h 6858000"/>
              <a:gd name="connsiteX106" fmla="*/ 4597961 w 4693698"/>
              <a:gd name="connsiteY106" fmla="*/ 5149850 h 6858000"/>
              <a:gd name="connsiteX107" fmla="*/ 4577806 w 4693698"/>
              <a:gd name="connsiteY107" fmla="*/ 5186362 h 6858000"/>
              <a:gd name="connsiteX108" fmla="*/ 4559330 w 4693698"/>
              <a:gd name="connsiteY108" fmla="*/ 5226050 h 6858000"/>
              <a:gd name="connsiteX109" fmla="*/ 4540854 w 4693698"/>
              <a:gd name="connsiteY109" fmla="*/ 5268912 h 6858000"/>
              <a:gd name="connsiteX110" fmla="*/ 4525739 w 4693698"/>
              <a:gd name="connsiteY110" fmla="*/ 5313362 h 6858000"/>
              <a:gd name="connsiteX111" fmla="*/ 4515661 w 4693698"/>
              <a:gd name="connsiteY111" fmla="*/ 5365750 h 6858000"/>
              <a:gd name="connsiteX112" fmla="*/ 4505583 w 4693698"/>
              <a:gd name="connsiteY112" fmla="*/ 5426075 h 6858000"/>
              <a:gd name="connsiteX113" fmla="*/ 4503903 w 4693698"/>
              <a:gd name="connsiteY113" fmla="*/ 5494337 h 6858000"/>
              <a:gd name="connsiteX114" fmla="*/ 4505583 w 4693698"/>
              <a:gd name="connsiteY114" fmla="*/ 5562600 h 6858000"/>
              <a:gd name="connsiteX115" fmla="*/ 4515661 w 4693698"/>
              <a:gd name="connsiteY115" fmla="*/ 5622925 h 6858000"/>
              <a:gd name="connsiteX116" fmla="*/ 4525739 w 4693698"/>
              <a:gd name="connsiteY116" fmla="*/ 5675312 h 6858000"/>
              <a:gd name="connsiteX117" fmla="*/ 4540854 w 4693698"/>
              <a:gd name="connsiteY117" fmla="*/ 5721350 h 6858000"/>
              <a:gd name="connsiteX118" fmla="*/ 4559330 w 4693698"/>
              <a:gd name="connsiteY118" fmla="*/ 5762625 h 6858000"/>
              <a:gd name="connsiteX119" fmla="*/ 4577806 w 4693698"/>
              <a:gd name="connsiteY119" fmla="*/ 5802312 h 6858000"/>
              <a:gd name="connsiteX120" fmla="*/ 4597961 w 4693698"/>
              <a:gd name="connsiteY120" fmla="*/ 5840412 h 6858000"/>
              <a:gd name="connsiteX121" fmla="*/ 4618116 w 4693698"/>
              <a:gd name="connsiteY121" fmla="*/ 5876925 h 6858000"/>
              <a:gd name="connsiteX122" fmla="*/ 4638271 w 4693698"/>
              <a:gd name="connsiteY122" fmla="*/ 5915025 h 6858000"/>
              <a:gd name="connsiteX123" fmla="*/ 4655067 w 4693698"/>
              <a:gd name="connsiteY123" fmla="*/ 5956300 h 6858000"/>
              <a:gd name="connsiteX124" fmla="*/ 4670184 w 4693698"/>
              <a:gd name="connsiteY124" fmla="*/ 6003925 h 6858000"/>
              <a:gd name="connsiteX125" fmla="*/ 4681941 w 4693698"/>
              <a:gd name="connsiteY125" fmla="*/ 6056312 h 6858000"/>
              <a:gd name="connsiteX126" fmla="*/ 4690339 w 4693698"/>
              <a:gd name="connsiteY126" fmla="*/ 6113462 h 6858000"/>
              <a:gd name="connsiteX127" fmla="*/ 4693698 w 4693698"/>
              <a:gd name="connsiteY127" fmla="*/ 6183312 h 6858000"/>
              <a:gd name="connsiteX128" fmla="*/ 4690339 w 4693698"/>
              <a:gd name="connsiteY128" fmla="*/ 6251575 h 6858000"/>
              <a:gd name="connsiteX129" fmla="*/ 4681941 w 4693698"/>
              <a:gd name="connsiteY129" fmla="*/ 6311900 h 6858000"/>
              <a:gd name="connsiteX130" fmla="*/ 4670184 w 4693698"/>
              <a:gd name="connsiteY130" fmla="*/ 6361112 h 6858000"/>
              <a:gd name="connsiteX131" fmla="*/ 4655067 w 4693698"/>
              <a:gd name="connsiteY131" fmla="*/ 6407150 h 6858000"/>
              <a:gd name="connsiteX132" fmla="*/ 4638271 w 4693698"/>
              <a:gd name="connsiteY132" fmla="*/ 6448425 h 6858000"/>
              <a:gd name="connsiteX133" fmla="*/ 4619796 w 4693698"/>
              <a:gd name="connsiteY133" fmla="*/ 6488112 h 6858000"/>
              <a:gd name="connsiteX134" fmla="*/ 4601320 w 4693698"/>
              <a:gd name="connsiteY134" fmla="*/ 6523037 h 6858000"/>
              <a:gd name="connsiteX135" fmla="*/ 4581165 w 4693698"/>
              <a:gd name="connsiteY135" fmla="*/ 6561137 h 6858000"/>
              <a:gd name="connsiteX136" fmla="*/ 4561010 w 4693698"/>
              <a:gd name="connsiteY136" fmla="*/ 6597650 h 6858000"/>
              <a:gd name="connsiteX137" fmla="*/ 4544214 w 4693698"/>
              <a:gd name="connsiteY137" fmla="*/ 6640512 h 6858000"/>
              <a:gd name="connsiteX138" fmla="*/ 4527418 w 4693698"/>
              <a:gd name="connsiteY138" fmla="*/ 6683375 h 6858000"/>
              <a:gd name="connsiteX139" fmla="*/ 4517340 w 4693698"/>
              <a:gd name="connsiteY139" fmla="*/ 6735762 h 6858000"/>
              <a:gd name="connsiteX140" fmla="*/ 4508943 w 4693698"/>
              <a:gd name="connsiteY140" fmla="*/ 6791325 h 6858000"/>
              <a:gd name="connsiteX141" fmla="*/ 4503903 w 4693698"/>
              <a:gd name="connsiteY141" fmla="*/ 6858000 h 6858000"/>
              <a:gd name="connsiteX142" fmla="*/ 1582057 w 4693698"/>
              <a:gd name="connsiteY142" fmla="*/ 6858000 h 6858000"/>
              <a:gd name="connsiteX143" fmla="*/ 420914 w 4693698"/>
              <a:gd name="connsiteY143" fmla="*/ 6858000 h 6858000"/>
              <a:gd name="connsiteX144" fmla="*/ 0 w 4693698"/>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693698" h="6858000">
                <a:moveTo>
                  <a:pt x="0" y="0"/>
                </a:moveTo>
                <a:lnTo>
                  <a:pt x="420914" y="0"/>
                </a:lnTo>
                <a:lnTo>
                  <a:pt x="1582057" y="0"/>
                </a:lnTo>
                <a:lnTo>
                  <a:pt x="4503903" y="0"/>
                </a:lnTo>
                <a:lnTo>
                  <a:pt x="4508943" y="66675"/>
                </a:lnTo>
                <a:lnTo>
                  <a:pt x="4517340" y="122237"/>
                </a:lnTo>
                <a:lnTo>
                  <a:pt x="4527418" y="174625"/>
                </a:lnTo>
                <a:lnTo>
                  <a:pt x="4544214" y="217487"/>
                </a:lnTo>
                <a:lnTo>
                  <a:pt x="4561010" y="260350"/>
                </a:lnTo>
                <a:lnTo>
                  <a:pt x="4581165" y="296862"/>
                </a:lnTo>
                <a:lnTo>
                  <a:pt x="4601320" y="334962"/>
                </a:lnTo>
                <a:lnTo>
                  <a:pt x="4619796" y="369887"/>
                </a:lnTo>
                <a:lnTo>
                  <a:pt x="4638271" y="409575"/>
                </a:lnTo>
                <a:lnTo>
                  <a:pt x="4655067" y="450850"/>
                </a:lnTo>
                <a:lnTo>
                  <a:pt x="4670184" y="496887"/>
                </a:lnTo>
                <a:lnTo>
                  <a:pt x="4681941" y="546100"/>
                </a:lnTo>
                <a:lnTo>
                  <a:pt x="4690339" y="606425"/>
                </a:lnTo>
                <a:lnTo>
                  <a:pt x="4693698" y="673100"/>
                </a:lnTo>
                <a:lnTo>
                  <a:pt x="4690339" y="744537"/>
                </a:lnTo>
                <a:lnTo>
                  <a:pt x="4681941" y="801687"/>
                </a:lnTo>
                <a:lnTo>
                  <a:pt x="4670184" y="854075"/>
                </a:lnTo>
                <a:lnTo>
                  <a:pt x="4655067" y="901700"/>
                </a:lnTo>
                <a:lnTo>
                  <a:pt x="4638271" y="942975"/>
                </a:lnTo>
                <a:lnTo>
                  <a:pt x="4618116" y="981075"/>
                </a:lnTo>
                <a:lnTo>
                  <a:pt x="4597961" y="1017587"/>
                </a:lnTo>
                <a:lnTo>
                  <a:pt x="4577806" y="1055687"/>
                </a:lnTo>
                <a:lnTo>
                  <a:pt x="4559330" y="1095375"/>
                </a:lnTo>
                <a:lnTo>
                  <a:pt x="4540854" y="1136650"/>
                </a:lnTo>
                <a:lnTo>
                  <a:pt x="4525739" y="1182687"/>
                </a:lnTo>
                <a:lnTo>
                  <a:pt x="4515661" y="1235075"/>
                </a:lnTo>
                <a:lnTo>
                  <a:pt x="4505583" y="1295400"/>
                </a:lnTo>
                <a:lnTo>
                  <a:pt x="4503903" y="1363662"/>
                </a:lnTo>
                <a:lnTo>
                  <a:pt x="4505583" y="1431925"/>
                </a:lnTo>
                <a:lnTo>
                  <a:pt x="4515661" y="1492250"/>
                </a:lnTo>
                <a:lnTo>
                  <a:pt x="4525739" y="1544637"/>
                </a:lnTo>
                <a:lnTo>
                  <a:pt x="4540854" y="1589087"/>
                </a:lnTo>
                <a:lnTo>
                  <a:pt x="4559330" y="1631950"/>
                </a:lnTo>
                <a:lnTo>
                  <a:pt x="4577806" y="1671637"/>
                </a:lnTo>
                <a:lnTo>
                  <a:pt x="4597961" y="1708150"/>
                </a:lnTo>
                <a:lnTo>
                  <a:pt x="4618116" y="1743075"/>
                </a:lnTo>
                <a:lnTo>
                  <a:pt x="4638271" y="1782762"/>
                </a:lnTo>
                <a:lnTo>
                  <a:pt x="4655067" y="1824037"/>
                </a:lnTo>
                <a:lnTo>
                  <a:pt x="4670184" y="1870075"/>
                </a:lnTo>
                <a:lnTo>
                  <a:pt x="4681941" y="1922462"/>
                </a:lnTo>
                <a:lnTo>
                  <a:pt x="4690339" y="1982787"/>
                </a:lnTo>
                <a:lnTo>
                  <a:pt x="4693698" y="2051050"/>
                </a:lnTo>
                <a:lnTo>
                  <a:pt x="4690339" y="2119312"/>
                </a:lnTo>
                <a:lnTo>
                  <a:pt x="4681941" y="2179637"/>
                </a:lnTo>
                <a:lnTo>
                  <a:pt x="4670184" y="2232025"/>
                </a:lnTo>
                <a:lnTo>
                  <a:pt x="4655067" y="2278062"/>
                </a:lnTo>
                <a:lnTo>
                  <a:pt x="4638271" y="2319337"/>
                </a:lnTo>
                <a:lnTo>
                  <a:pt x="4618116" y="2359025"/>
                </a:lnTo>
                <a:lnTo>
                  <a:pt x="4597961" y="2395537"/>
                </a:lnTo>
                <a:lnTo>
                  <a:pt x="4577806" y="2433637"/>
                </a:lnTo>
                <a:lnTo>
                  <a:pt x="4559330" y="2471737"/>
                </a:lnTo>
                <a:lnTo>
                  <a:pt x="4540854" y="2513012"/>
                </a:lnTo>
                <a:lnTo>
                  <a:pt x="4525739" y="2560637"/>
                </a:lnTo>
                <a:lnTo>
                  <a:pt x="4515661" y="2613025"/>
                </a:lnTo>
                <a:lnTo>
                  <a:pt x="4505583" y="2671762"/>
                </a:lnTo>
                <a:lnTo>
                  <a:pt x="4503903" y="2741612"/>
                </a:lnTo>
                <a:lnTo>
                  <a:pt x="4505583" y="2809875"/>
                </a:lnTo>
                <a:lnTo>
                  <a:pt x="4515661" y="2868612"/>
                </a:lnTo>
                <a:lnTo>
                  <a:pt x="4525739" y="2922587"/>
                </a:lnTo>
                <a:lnTo>
                  <a:pt x="4540854" y="2967037"/>
                </a:lnTo>
                <a:lnTo>
                  <a:pt x="4559330" y="3009900"/>
                </a:lnTo>
                <a:lnTo>
                  <a:pt x="4577806" y="3046412"/>
                </a:lnTo>
                <a:lnTo>
                  <a:pt x="4597961" y="3084512"/>
                </a:lnTo>
                <a:lnTo>
                  <a:pt x="4618116" y="3121025"/>
                </a:lnTo>
                <a:lnTo>
                  <a:pt x="4638271" y="3160712"/>
                </a:lnTo>
                <a:lnTo>
                  <a:pt x="4655067" y="3201987"/>
                </a:lnTo>
                <a:lnTo>
                  <a:pt x="4670184" y="3248025"/>
                </a:lnTo>
                <a:lnTo>
                  <a:pt x="4681941" y="3300412"/>
                </a:lnTo>
                <a:lnTo>
                  <a:pt x="4690339" y="3360737"/>
                </a:lnTo>
                <a:lnTo>
                  <a:pt x="4693698" y="3427412"/>
                </a:lnTo>
                <a:lnTo>
                  <a:pt x="4690339" y="3497262"/>
                </a:lnTo>
                <a:lnTo>
                  <a:pt x="4681941" y="3557587"/>
                </a:lnTo>
                <a:lnTo>
                  <a:pt x="4670184" y="3609975"/>
                </a:lnTo>
                <a:lnTo>
                  <a:pt x="4655067" y="3656012"/>
                </a:lnTo>
                <a:lnTo>
                  <a:pt x="4638271" y="3697287"/>
                </a:lnTo>
                <a:lnTo>
                  <a:pt x="4618116" y="3736975"/>
                </a:lnTo>
                <a:lnTo>
                  <a:pt x="4577806" y="3811587"/>
                </a:lnTo>
                <a:lnTo>
                  <a:pt x="4559330" y="3848100"/>
                </a:lnTo>
                <a:lnTo>
                  <a:pt x="4540854" y="3890962"/>
                </a:lnTo>
                <a:lnTo>
                  <a:pt x="4525739" y="3935412"/>
                </a:lnTo>
                <a:lnTo>
                  <a:pt x="4515661" y="3987800"/>
                </a:lnTo>
                <a:lnTo>
                  <a:pt x="4505583" y="4048125"/>
                </a:lnTo>
                <a:lnTo>
                  <a:pt x="4503903" y="4116387"/>
                </a:lnTo>
                <a:lnTo>
                  <a:pt x="4505583" y="4186237"/>
                </a:lnTo>
                <a:lnTo>
                  <a:pt x="4515661" y="4244975"/>
                </a:lnTo>
                <a:lnTo>
                  <a:pt x="4525739" y="4297362"/>
                </a:lnTo>
                <a:lnTo>
                  <a:pt x="4540854" y="4343400"/>
                </a:lnTo>
                <a:lnTo>
                  <a:pt x="4559330" y="4386262"/>
                </a:lnTo>
                <a:lnTo>
                  <a:pt x="4577806" y="4424362"/>
                </a:lnTo>
                <a:lnTo>
                  <a:pt x="4618116" y="4498975"/>
                </a:lnTo>
                <a:lnTo>
                  <a:pt x="4638271" y="4537075"/>
                </a:lnTo>
                <a:lnTo>
                  <a:pt x="4655067" y="4579937"/>
                </a:lnTo>
                <a:lnTo>
                  <a:pt x="4670184" y="4625975"/>
                </a:lnTo>
                <a:lnTo>
                  <a:pt x="4681941" y="4678362"/>
                </a:lnTo>
                <a:lnTo>
                  <a:pt x="4690339" y="4738687"/>
                </a:lnTo>
                <a:lnTo>
                  <a:pt x="4693698" y="4806950"/>
                </a:lnTo>
                <a:lnTo>
                  <a:pt x="4690339" y="4875212"/>
                </a:lnTo>
                <a:lnTo>
                  <a:pt x="4681941" y="4935537"/>
                </a:lnTo>
                <a:lnTo>
                  <a:pt x="4670184" y="4987925"/>
                </a:lnTo>
                <a:lnTo>
                  <a:pt x="4655067" y="5033962"/>
                </a:lnTo>
                <a:lnTo>
                  <a:pt x="4638271" y="5075237"/>
                </a:lnTo>
                <a:lnTo>
                  <a:pt x="4618116" y="5114925"/>
                </a:lnTo>
                <a:lnTo>
                  <a:pt x="4597961" y="5149850"/>
                </a:lnTo>
                <a:lnTo>
                  <a:pt x="4577806" y="5186362"/>
                </a:lnTo>
                <a:lnTo>
                  <a:pt x="4559330" y="5226050"/>
                </a:lnTo>
                <a:lnTo>
                  <a:pt x="4540854" y="5268912"/>
                </a:lnTo>
                <a:lnTo>
                  <a:pt x="4525739" y="5313362"/>
                </a:lnTo>
                <a:lnTo>
                  <a:pt x="4515661" y="5365750"/>
                </a:lnTo>
                <a:lnTo>
                  <a:pt x="4505583" y="5426075"/>
                </a:lnTo>
                <a:lnTo>
                  <a:pt x="4503903" y="5494337"/>
                </a:lnTo>
                <a:lnTo>
                  <a:pt x="4505583" y="5562600"/>
                </a:lnTo>
                <a:lnTo>
                  <a:pt x="4515661" y="5622925"/>
                </a:lnTo>
                <a:lnTo>
                  <a:pt x="4525739" y="5675312"/>
                </a:lnTo>
                <a:lnTo>
                  <a:pt x="4540854" y="5721350"/>
                </a:lnTo>
                <a:lnTo>
                  <a:pt x="4559330" y="5762625"/>
                </a:lnTo>
                <a:lnTo>
                  <a:pt x="4577806" y="5802312"/>
                </a:lnTo>
                <a:lnTo>
                  <a:pt x="4597961" y="5840412"/>
                </a:lnTo>
                <a:lnTo>
                  <a:pt x="4618116" y="5876925"/>
                </a:lnTo>
                <a:lnTo>
                  <a:pt x="4638271" y="5915025"/>
                </a:lnTo>
                <a:lnTo>
                  <a:pt x="4655067" y="5956300"/>
                </a:lnTo>
                <a:lnTo>
                  <a:pt x="4670184" y="6003925"/>
                </a:lnTo>
                <a:lnTo>
                  <a:pt x="4681941" y="6056312"/>
                </a:lnTo>
                <a:lnTo>
                  <a:pt x="4690339" y="6113462"/>
                </a:lnTo>
                <a:lnTo>
                  <a:pt x="4693698" y="6183312"/>
                </a:lnTo>
                <a:lnTo>
                  <a:pt x="4690339" y="6251575"/>
                </a:lnTo>
                <a:lnTo>
                  <a:pt x="4681941" y="6311900"/>
                </a:lnTo>
                <a:lnTo>
                  <a:pt x="4670184" y="6361112"/>
                </a:lnTo>
                <a:lnTo>
                  <a:pt x="4655067" y="6407150"/>
                </a:lnTo>
                <a:lnTo>
                  <a:pt x="4638271" y="6448425"/>
                </a:lnTo>
                <a:lnTo>
                  <a:pt x="4619796" y="6488112"/>
                </a:lnTo>
                <a:lnTo>
                  <a:pt x="4601320" y="6523037"/>
                </a:lnTo>
                <a:lnTo>
                  <a:pt x="4581165" y="6561137"/>
                </a:lnTo>
                <a:lnTo>
                  <a:pt x="4561010" y="6597650"/>
                </a:lnTo>
                <a:lnTo>
                  <a:pt x="4544214" y="6640512"/>
                </a:lnTo>
                <a:lnTo>
                  <a:pt x="4527418" y="6683375"/>
                </a:lnTo>
                <a:lnTo>
                  <a:pt x="4517340" y="6735762"/>
                </a:lnTo>
                <a:lnTo>
                  <a:pt x="4508943" y="6791325"/>
                </a:lnTo>
                <a:lnTo>
                  <a:pt x="4503903" y="6858000"/>
                </a:lnTo>
                <a:lnTo>
                  <a:pt x="1582057" y="6858000"/>
                </a:lnTo>
                <a:lnTo>
                  <a:pt x="420914" y="6858000"/>
                </a:lnTo>
                <a:lnTo>
                  <a:pt x="0" y="6858000"/>
                </a:lnTo>
                <a:close/>
              </a:path>
            </a:pathLst>
          </a:custGeom>
          <a:solidFill>
            <a:schemeClr val="tx1"/>
          </a:solidFill>
          <a:ln w="0">
            <a:noFill/>
            <a:prstDash val="solid"/>
            <a:round/>
            <a:headEnd/>
            <a:tailEnd/>
          </a:ln>
        </p:spPr>
        <p:txBody>
          <a:bodyPr wrap="square">
            <a:noAutofit/>
          </a:bodyPr>
          <a:lstStyle/>
          <a:p>
            <a:endParaRPr lang="en-US" dirty="0"/>
          </a:p>
        </p:txBody>
      </p:sp>
      <p:sp>
        <p:nvSpPr>
          <p:cNvPr id="28" name="Freeform: Shape 19">
            <a:extLst>
              <a:ext uri="{FF2B5EF4-FFF2-40B4-BE49-F238E27FC236}">
                <a16:creationId xmlns:a16="http://schemas.microsoft.com/office/drawing/2014/main" id="{4B9FAFB2-BEB5-4848-8018-BCAD99E2E1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838076" cy="6858000"/>
          </a:xfrm>
          <a:custGeom>
            <a:avLst/>
            <a:gdLst>
              <a:gd name="connsiteX0" fmla="*/ 4838076 w 4838076"/>
              <a:gd name="connsiteY0" fmla="*/ 0 h 6858000"/>
              <a:gd name="connsiteX1" fmla="*/ 4417162 w 4838076"/>
              <a:gd name="connsiteY1" fmla="*/ 0 h 6858000"/>
              <a:gd name="connsiteX2" fmla="*/ 3459219 w 4838076"/>
              <a:gd name="connsiteY2" fmla="*/ 0 h 6858000"/>
              <a:gd name="connsiteX3" fmla="*/ 334174 w 4838076"/>
              <a:gd name="connsiteY3" fmla="*/ 0 h 6858000"/>
              <a:gd name="connsiteX4" fmla="*/ 334173 w 4838076"/>
              <a:gd name="connsiteY4" fmla="*/ 0 h 6858000"/>
              <a:gd name="connsiteX5" fmla="*/ 189795 w 4838076"/>
              <a:gd name="connsiteY5" fmla="*/ 0 h 6858000"/>
              <a:gd name="connsiteX6" fmla="*/ 184756 w 4838076"/>
              <a:gd name="connsiteY6" fmla="*/ 66675 h 6858000"/>
              <a:gd name="connsiteX7" fmla="*/ 176358 w 4838076"/>
              <a:gd name="connsiteY7" fmla="*/ 122237 h 6858000"/>
              <a:gd name="connsiteX8" fmla="*/ 166281 w 4838076"/>
              <a:gd name="connsiteY8" fmla="*/ 174625 h 6858000"/>
              <a:gd name="connsiteX9" fmla="*/ 149485 w 4838076"/>
              <a:gd name="connsiteY9" fmla="*/ 217487 h 6858000"/>
              <a:gd name="connsiteX10" fmla="*/ 132689 w 4838076"/>
              <a:gd name="connsiteY10" fmla="*/ 260350 h 6858000"/>
              <a:gd name="connsiteX11" fmla="*/ 112534 w 4838076"/>
              <a:gd name="connsiteY11" fmla="*/ 296862 h 6858000"/>
              <a:gd name="connsiteX12" fmla="*/ 92379 w 4838076"/>
              <a:gd name="connsiteY12" fmla="*/ 334962 h 6858000"/>
              <a:gd name="connsiteX13" fmla="*/ 73903 w 4838076"/>
              <a:gd name="connsiteY13" fmla="*/ 369887 h 6858000"/>
              <a:gd name="connsiteX14" fmla="*/ 55427 w 4838076"/>
              <a:gd name="connsiteY14" fmla="*/ 409575 h 6858000"/>
              <a:gd name="connsiteX15" fmla="*/ 38632 w 4838076"/>
              <a:gd name="connsiteY15" fmla="*/ 450850 h 6858000"/>
              <a:gd name="connsiteX16" fmla="*/ 23515 w 4838076"/>
              <a:gd name="connsiteY16" fmla="*/ 496887 h 6858000"/>
              <a:gd name="connsiteX17" fmla="*/ 11758 w 4838076"/>
              <a:gd name="connsiteY17" fmla="*/ 546100 h 6858000"/>
              <a:gd name="connsiteX18" fmla="*/ 3359 w 4838076"/>
              <a:gd name="connsiteY18" fmla="*/ 606425 h 6858000"/>
              <a:gd name="connsiteX19" fmla="*/ 0 w 4838076"/>
              <a:gd name="connsiteY19" fmla="*/ 673100 h 6858000"/>
              <a:gd name="connsiteX20" fmla="*/ 3359 w 4838076"/>
              <a:gd name="connsiteY20" fmla="*/ 744537 h 6858000"/>
              <a:gd name="connsiteX21" fmla="*/ 11758 w 4838076"/>
              <a:gd name="connsiteY21" fmla="*/ 801687 h 6858000"/>
              <a:gd name="connsiteX22" fmla="*/ 23515 w 4838076"/>
              <a:gd name="connsiteY22" fmla="*/ 854075 h 6858000"/>
              <a:gd name="connsiteX23" fmla="*/ 38632 w 4838076"/>
              <a:gd name="connsiteY23" fmla="*/ 901700 h 6858000"/>
              <a:gd name="connsiteX24" fmla="*/ 55427 w 4838076"/>
              <a:gd name="connsiteY24" fmla="*/ 942975 h 6858000"/>
              <a:gd name="connsiteX25" fmla="*/ 75583 w 4838076"/>
              <a:gd name="connsiteY25" fmla="*/ 981075 h 6858000"/>
              <a:gd name="connsiteX26" fmla="*/ 95738 w 4838076"/>
              <a:gd name="connsiteY26" fmla="*/ 1017587 h 6858000"/>
              <a:gd name="connsiteX27" fmla="*/ 115893 w 4838076"/>
              <a:gd name="connsiteY27" fmla="*/ 1055687 h 6858000"/>
              <a:gd name="connsiteX28" fmla="*/ 134368 w 4838076"/>
              <a:gd name="connsiteY28" fmla="*/ 1095375 h 6858000"/>
              <a:gd name="connsiteX29" fmla="*/ 152844 w 4838076"/>
              <a:gd name="connsiteY29" fmla="*/ 1136650 h 6858000"/>
              <a:gd name="connsiteX30" fmla="*/ 167960 w 4838076"/>
              <a:gd name="connsiteY30" fmla="*/ 1182687 h 6858000"/>
              <a:gd name="connsiteX31" fmla="*/ 178038 w 4838076"/>
              <a:gd name="connsiteY31" fmla="*/ 1235075 h 6858000"/>
              <a:gd name="connsiteX32" fmla="*/ 188115 w 4838076"/>
              <a:gd name="connsiteY32" fmla="*/ 1295400 h 6858000"/>
              <a:gd name="connsiteX33" fmla="*/ 189795 w 4838076"/>
              <a:gd name="connsiteY33" fmla="*/ 1363662 h 6858000"/>
              <a:gd name="connsiteX34" fmla="*/ 188115 w 4838076"/>
              <a:gd name="connsiteY34" fmla="*/ 1431925 h 6858000"/>
              <a:gd name="connsiteX35" fmla="*/ 178038 w 4838076"/>
              <a:gd name="connsiteY35" fmla="*/ 1492250 h 6858000"/>
              <a:gd name="connsiteX36" fmla="*/ 167960 w 4838076"/>
              <a:gd name="connsiteY36" fmla="*/ 1544637 h 6858000"/>
              <a:gd name="connsiteX37" fmla="*/ 152844 w 4838076"/>
              <a:gd name="connsiteY37" fmla="*/ 1589087 h 6858000"/>
              <a:gd name="connsiteX38" fmla="*/ 134368 w 4838076"/>
              <a:gd name="connsiteY38" fmla="*/ 1631950 h 6858000"/>
              <a:gd name="connsiteX39" fmla="*/ 115893 w 4838076"/>
              <a:gd name="connsiteY39" fmla="*/ 1671637 h 6858000"/>
              <a:gd name="connsiteX40" fmla="*/ 95738 w 4838076"/>
              <a:gd name="connsiteY40" fmla="*/ 1708150 h 6858000"/>
              <a:gd name="connsiteX41" fmla="*/ 75583 w 4838076"/>
              <a:gd name="connsiteY41" fmla="*/ 1743075 h 6858000"/>
              <a:gd name="connsiteX42" fmla="*/ 55427 w 4838076"/>
              <a:gd name="connsiteY42" fmla="*/ 1782762 h 6858000"/>
              <a:gd name="connsiteX43" fmla="*/ 38632 w 4838076"/>
              <a:gd name="connsiteY43" fmla="*/ 1824037 h 6858000"/>
              <a:gd name="connsiteX44" fmla="*/ 23515 w 4838076"/>
              <a:gd name="connsiteY44" fmla="*/ 1870075 h 6858000"/>
              <a:gd name="connsiteX45" fmla="*/ 11758 w 4838076"/>
              <a:gd name="connsiteY45" fmla="*/ 1922462 h 6858000"/>
              <a:gd name="connsiteX46" fmla="*/ 3359 w 4838076"/>
              <a:gd name="connsiteY46" fmla="*/ 1982787 h 6858000"/>
              <a:gd name="connsiteX47" fmla="*/ 0 w 4838076"/>
              <a:gd name="connsiteY47" fmla="*/ 2051050 h 6858000"/>
              <a:gd name="connsiteX48" fmla="*/ 3359 w 4838076"/>
              <a:gd name="connsiteY48" fmla="*/ 2119312 h 6858000"/>
              <a:gd name="connsiteX49" fmla="*/ 11758 w 4838076"/>
              <a:gd name="connsiteY49" fmla="*/ 2179637 h 6858000"/>
              <a:gd name="connsiteX50" fmla="*/ 23515 w 4838076"/>
              <a:gd name="connsiteY50" fmla="*/ 2232025 h 6858000"/>
              <a:gd name="connsiteX51" fmla="*/ 38632 w 4838076"/>
              <a:gd name="connsiteY51" fmla="*/ 2278062 h 6858000"/>
              <a:gd name="connsiteX52" fmla="*/ 55427 w 4838076"/>
              <a:gd name="connsiteY52" fmla="*/ 2319337 h 6858000"/>
              <a:gd name="connsiteX53" fmla="*/ 75583 w 4838076"/>
              <a:gd name="connsiteY53" fmla="*/ 2359025 h 6858000"/>
              <a:gd name="connsiteX54" fmla="*/ 95738 w 4838076"/>
              <a:gd name="connsiteY54" fmla="*/ 2395537 h 6858000"/>
              <a:gd name="connsiteX55" fmla="*/ 115893 w 4838076"/>
              <a:gd name="connsiteY55" fmla="*/ 2433637 h 6858000"/>
              <a:gd name="connsiteX56" fmla="*/ 134368 w 4838076"/>
              <a:gd name="connsiteY56" fmla="*/ 2471737 h 6858000"/>
              <a:gd name="connsiteX57" fmla="*/ 152844 w 4838076"/>
              <a:gd name="connsiteY57" fmla="*/ 2513012 h 6858000"/>
              <a:gd name="connsiteX58" fmla="*/ 167960 w 4838076"/>
              <a:gd name="connsiteY58" fmla="*/ 2560637 h 6858000"/>
              <a:gd name="connsiteX59" fmla="*/ 178038 w 4838076"/>
              <a:gd name="connsiteY59" fmla="*/ 2613025 h 6858000"/>
              <a:gd name="connsiteX60" fmla="*/ 188115 w 4838076"/>
              <a:gd name="connsiteY60" fmla="*/ 2671762 h 6858000"/>
              <a:gd name="connsiteX61" fmla="*/ 189795 w 4838076"/>
              <a:gd name="connsiteY61" fmla="*/ 2741612 h 6858000"/>
              <a:gd name="connsiteX62" fmla="*/ 188115 w 4838076"/>
              <a:gd name="connsiteY62" fmla="*/ 2809875 h 6858000"/>
              <a:gd name="connsiteX63" fmla="*/ 178038 w 4838076"/>
              <a:gd name="connsiteY63" fmla="*/ 2868612 h 6858000"/>
              <a:gd name="connsiteX64" fmla="*/ 167960 w 4838076"/>
              <a:gd name="connsiteY64" fmla="*/ 2922587 h 6858000"/>
              <a:gd name="connsiteX65" fmla="*/ 152844 w 4838076"/>
              <a:gd name="connsiteY65" fmla="*/ 2967037 h 6858000"/>
              <a:gd name="connsiteX66" fmla="*/ 134368 w 4838076"/>
              <a:gd name="connsiteY66" fmla="*/ 3009900 h 6858000"/>
              <a:gd name="connsiteX67" fmla="*/ 115893 w 4838076"/>
              <a:gd name="connsiteY67" fmla="*/ 3046412 h 6858000"/>
              <a:gd name="connsiteX68" fmla="*/ 95738 w 4838076"/>
              <a:gd name="connsiteY68" fmla="*/ 3084512 h 6858000"/>
              <a:gd name="connsiteX69" fmla="*/ 75583 w 4838076"/>
              <a:gd name="connsiteY69" fmla="*/ 3121025 h 6858000"/>
              <a:gd name="connsiteX70" fmla="*/ 55427 w 4838076"/>
              <a:gd name="connsiteY70" fmla="*/ 3160712 h 6858000"/>
              <a:gd name="connsiteX71" fmla="*/ 38632 w 4838076"/>
              <a:gd name="connsiteY71" fmla="*/ 3201987 h 6858000"/>
              <a:gd name="connsiteX72" fmla="*/ 23515 w 4838076"/>
              <a:gd name="connsiteY72" fmla="*/ 3248025 h 6858000"/>
              <a:gd name="connsiteX73" fmla="*/ 11758 w 4838076"/>
              <a:gd name="connsiteY73" fmla="*/ 3300412 h 6858000"/>
              <a:gd name="connsiteX74" fmla="*/ 3359 w 4838076"/>
              <a:gd name="connsiteY74" fmla="*/ 3360737 h 6858000"/>
              <a:gd name="connsiteX75" fmla="*/ 0 w 4838076"/>
              <a:gd name="connsiteY75" fmla="*/ 3427412 h 6858000"/>
              <a:gd name="connsiteX76" fmla="*/ 3359 w 4838076"/>
              <a:gd name="connsiteY76" fmla="*/ 3497262 h 6858000"/>
              <a:gd name="connsiteX77" fmla="*/ 11758 w 4838076"/>
              <a:gd name="connsiteY77" fmla="*/ 3557587 h 6858000"/>
              <a:gd name="connsiteX78" fmla="*/ 23515 w 4838076"/>
              <a:gd name="connsiteY78" fmla="*/ 3609975 h 6858000"/>
              <a:gd name="connsiteX79" fmla="*/ 38632 w 4838076"/>
              <a:gd name="connsiteY79" fmla="*/ 3656012 h 6858000"/>
              <a:gd name="connsiteX80" fmla="*/ 55427 w 4838076"/>
              <a:gd name="connsiteY80" fmla="*/ 3697287 h 6858000"/>
              <a:gd name="connsiteX81" fmla="*/ 75583 w 4838076"/>
              <a:gd name="connsiteY81" fmla="*/ 3736975 h 6858000"/>
              <a:gd name="connsiteX82" fmla="*/ 115893 w 4838076"/>
              <a:gd name="connsiteY82" fmla="*/ 3811587 h 6858000"/>
              <a:gd name="connsiteX83" fmla="*/ 134368 w 4838076"/>
              <a:gd name="connsiteY83" fmla="*/ 3848100 h 6858000"/>
              <a:gd name="connsiteX84" fmla="*/ 152844 w 4838076"/>
              <a:gd name="connsiteY84" fmla="*/ 3890962 h 6858000"/>
              <a:gd name="connsiteX85" fmla="*/ 167960 w 4838076"/>
              <a:gd name="connsiteY85" fmla="*/ 3935412 h 6858000"/>
              <a:gd name="connsiteX86" fmla="*/ 178038 w 4838076"/>
              <a:gd name="connsiteY86" fmla="*/ 3987800 h 6858000"/>
              <a:gd name="connsiteX87" fmla="*/ 188115 w 4838076"/>
              <a:gd name="connsiteY87" fmla="*/ 4048125 h 6858000"/>
              <a:gd name="connsiteX88" fmla="*/ 189795 w 4838076"/>
              <a:gd name="connsiteY88" fmla="*/ 4116387 h 6858000"/>
              <a:gd name="connsiteX89" fmla="*/ 188115 w 4838076"/>
              <a:gd name="connsiteY89" fmla="*/ 4186237 h 6858000"/>
              <a:gd name="connsiteX90" fmla="*/ 178038 w 4838076"/>
              <a:gd name="connsiteY90" fmla="*/ 4244975 h 6858000"/>
              <a:gd name="connsiteX91" fmla="*/ 167960 w 4838076"/>
              <a:gd name="connsiteY91" fmla="*/ 4297362 h 6858000"/>
              <a:gd name="connsiteX92" fmla="*/ 152844 w 4838076"/>
              <a:gd name="connsiteY92" fmla="*/ 4343400 h 6858000"/>
              <a:gd name="connsiteX93" fmla="*/ 134368 w 4838076"/>
              <a:gd name="connsiteY93" fmla="*/ 4386262 h 6858000"/>
              <a:gd name="connsiteX94" fmla="*/ 115893 w 4838076"/>
              <a:gd name="connsiteY94" fmla="*/ 4424362 h 6858000"/>
              <a:gd name="connsiteX95" fmla="*/ 75583 w 4838076"/>
              <a:gd name="connsiteY95" fmla="*/ 4498975 h 6858000"/>
              <a:gd name="connsiteX96" fmla="*/ 55427 w 4838076"/>
              <a:gd name="connsiteY96" fmla="*/ 4537075 h 6858000"/>
              <a:gd name="connsiteX97" fmla="*/ 38632 w 4838076"/>
              <a:gd name="connsiteY97" fmla="*/ 4579937 h 6858000"/>
              <a:gd name="connsiteX98" fmla="*/ 23515 w 4838076"/>
              <a:gd name="connsiteY98" fmla="*/ 4625975 h 6858000"/>
              <a:gd name="connsiteX99" fmla="*/ 11758 w 4838076"/>
              <a:gd name="connsiteY99" fmla="*/ 4678362 h 6858000"/>
              <a:gd name="connsiteX100" fmla="*/ 3359 w 4838076"/>
              <a:gd name="connsiteY100" fmla="*/ 4738687 h 6858000"/>
              <a:gd name="connsiteX101" fmla="*/ 0 w 4838076"/>
              <a:gd name="connsiteY101" fmla="*/ 4806950 h 6858000"/>
              <a:gd name="connsiteX102" fmla="*/ 3359 w 4838076"/>
              <a:gd name="connsiteY102" fmla="*/ 4875212 h 6858000"/>
              <a:gd name="connsiteX103" fmla="*/ 11758 w 4838076"/>
              <a:gd name="connsiteY103" fmla="*/ 4935537 h 6858000"/>
              <a:gd name="connsiteX104" fmla="*/ 23515 w 4838076"/>
              <a:gd name="connsiteY104" fmla="*/ 4987925 h 6858000"/>
              <a:gd name="connsiteX105" fmla="*/ 38632 w 4838076"/>
              <a:gd name="connsiteY105" fmla="*/ 5033962 h 6858000"/>
              <a:gd name="connsiteX106" fmla="*/ 55427 w 4838076"/>
              <a:gd name="connsiteY106" fmla="*/ 5075237 h 6858000"/>
              <a:gd name="connsiteX107" fmla="*/ 75583 w 4838076"/>
              <a:gd name="connsiteY107" fmla="*/ 5114925 h 6858000"/>
              <a:gd name="connsiteX108" fmla="*/ 95738 w 4838076"/>
              <a:gd name="connsiteY108" fmla="*/ 5149850 h 6858000"/>
              <a:gd name="connsiteX109" fmla="*/ 115893 w 4838076"/>
              <a:gd name="connsiteY109" fmla="*/ 5186362 h 6858000"/>
              <a:gd name="connsiteX110" fmla="*/ 134368 w 4838076"/>
              <a:gd name="connsiteY110" fmla="*/ 5226050 h 6858000"/>
              <a:gd name="connsiteX111" fmla="*/ 152844 w 4838076"/>
              <a:gd name="connsiteY111" fmla="*/ 5268912 h 6858000"/>
              <a:gd name="connsiteX112" fmla="*/ 167960 w 4838076"/>
              <a:gd name="connsiteY112" fmla="*/ 5313362 h 6858000"/>
              <a:gd name="connsiteX113" fmla="*/ 178038 w 4838076"/>
              <a:gd name="connsiteY113" fmla="*/ 5365750 h 6858000"/>
              <a:gd name="connsiteX114" fmla="*/ 188115 w 4838076"/>
              <a:gd name="connsiteY114" fmla="*/ 5426075 h 6858000"/>
              <a:gd name="connsiteX115" fmla="*/ 189795 w 4838076"/>
              <a:gd name="connsiteY115" fmla="*/ 5494337 h 6858000"/>
              <a:gd name="connsiteX116" fmla="*/ 188115 w 4838076"/>
              <a:gd name="connsiteY116" fmla="*/ 5562600 h 6858000"/>
              <a:gd name="connsiteX117" fmla="*/ 178038 w 4838076"/>
              <a:gd name="connsiteY117" fmla="*/ 5622925 h 6858000"/>
              <a:gd name="connsiteX118" fmla="*/ 167960 w 4838076"/>
              <a:gd name="connsiteY118" fmla="*/ 5675312 h 6858000"/>
              <a:gd name="connsiteX119" fmla="*/ 152844 w 4838076"/>
              <a:gd name="connsiteY119" fmla="*/ 5721350 h 6858000"/>
              <a:gd name="connsiteX120" fmla="*/ 134368 w 4838076"/>
              <a:gd name="connsiteY120" fmla="*/ 5762625 h 6858000"/>
              <a:gd name="connsiteX121" fmla="*/ 115893 w 4838076"/>
              <a:gd name="connsiteY121" fmla="*/ 5802312 h 6858000"/>
              <a:gd name="connsiteX122" fmla="*/ 95738 w 4838076"/>
              <a:gd name="connsiteY122" fmla="*/ 5840412 h 6858000"/>
              <a:gd name="connsiteX123" fmla="*/ 75583 w 4838076"/>
              <a:gd name="connsiteY123" fmla="*/ 5876925 h 6858000"/>
              <a:gd name="connsiteX124" fmla="*/ 55427 w 4838076"/>
              <a:gd name="connsiteY124" fmla="*/ 5915025 h 6858000"/>
              <a:gd name="connsiteX125" fmla="*/ 38632 w 4838076"/>
              <a:gd name="connsiteY125" fmla="*/ 5956300 h 6858000"/>
              <a:gd name="connsiteX126" fmla="*/ 23515 w 4838076"/>
              <a:gd name="connsiteY126" fmla="*/ 6003925 h 6858000"/>
              <a:gd name="connsiteX127" fmla="*/ 11758 w 4838076"/>
              <a:gd name="connsiteY127" fmla="*/ 6056312 h 6858000"/>
              <a:gd name="connsiteX128" fmla="*/ 3359 w 4838076"/>
              <a:gd name="connsiteY128" fmla="*/ 6113462 h 6858000"/>
              <a:gd name="connsiteX129" fmla="*/ 0 w 4838076"/>
              <a:gd name="connsiteY129" fmla="*/ 6183312 h 6858000"/>
              <a:gd name="connsiteX130" fmla="*/ 3359 w 4838076"/>
              <a:gd name="connsiteY130" fmla="*/ 6251575 h 6858000"/>
              <a:gd name="connsiteX131" fmla="*/ 11758 w 4838076"/>
              <a:gd name="connsiteY131" fmla="*/ 6311900 h 6858000"/>
              <a:gd name="connsiteX132" fmla="*/ 23515 w 4838076"/>
              <a:gd name="connsiteY132" fmla="*/ 6361112 h 6858000"/>
              <a:gd name="connsiteX133" fmla="*/ 38632 w 4838076"/>
              <a:gd name="connsiteY133" fmla="*/ 6407150 h 6858000"/>
              <a:gd name="connsiteX134" fmla="*/ 55427 w 4838076"/>
              <a:gd name="connsiteY134" fmla="*/ 6448425 h 6858000"/>
              <a:gd name="connsiteX135" fmla="*/ 73903 w 4838076"/>
              <a:gd name="connsiteY135" fmla="*/ 6488112 h 6858000"/>
              <a:gd name="connsiteX136" fmla="*/ 92379 w 4838076"/>
              <a:gd name="connsiteY136" fmla="*/ 6523037 h 6858000"/>
              <a:gd name="connsiteX137" fmla="*/ 112534 w 4838076"/>
              <a:gd name="connsiteY137" fmla="*/ 6561137 h 6858000"/>
              <a:gd name="connsiteX138" fmla="*/ 132689 w 4838076"/>
              <a:gd name="connsiteY138" fmla="*/ 6597650 h 6858000"/>
              <a:gd name="connsiteX139" fmla="*/ 149485 w 4838076"/>
              <a:gd name="connsiteY139" fmla="*/ 6640512 h 6858000"/>
              <a:gd name="connsiteX140" fmla="*/ 166281 w 4838076"/>
              <a:gd name="connsiteY140" fmla="*/ 6683375 h 6858000"/>
              <a:gd name="connsiteX141" fmla="*/ 176358 w 4838076"/>
              <a:gd name="connsiteY141" fmla="*/ 6735762 h 6858000"/>
              <a:gd name="connsiteX142" fmla="*/ 184756 w 4838076"/>
              <a:gd name="connsiteY142" fmla="*/ 6791325 h 6858000"/>
              <a:gd name="connsiteX143" fmla="*/ 189795 w 4838076"/>
              <a:gd name="connsiteY143" fmla="*/ 6858000 h 6858000"/>
              <a:gd name="connsiteX144" fmla="*/ 334173 w 4838076"/>
              <a:gd name="connsiteY144" fmla="*/ 6858000 h 6858000"/>
              <a:gd name="connsiteX145" fmla="*/ 334174 w 4838076"/>
              <a:gd name="connsiteY145" fmla="*/ 6858000 h 6858000"/>
              <a:gd name="connsiteX146" fmla="*/ 3459219 w 4838076"/>
              <a:gd name="connsiteY146" fmla="*/ 6858000 h 6858000"/>
              <a:gd name="connsiteX147" fmla="*/ 4417162 w 4838076"/>
              <a:gd name="connsiteY147" fmla="*/ 6858000 h 6858000"/>
              <a:gd name="connsiteX148" fmla="*/ 4838076 w 4838076"/>
              <a:gd name="connsiteY14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4838076" h="6858000">
                <a:moveTo>
                  <a:pt x="4838076" y="0"/>
                </a:moveTo>
                <a:lnTo>
                  <a:pt x="4417162" y="0"/>
                </a:lnTo>
                <a:lnTo>
                  <a:pt x="3459219" y="0"/>
                </a:lnTo>
                <a:lnTo>
                  <a:pt x="334174" y="0"/>
                </a:lnTo>
                <a:lnTo>
                  <a:pt x="334173" y="0"/>
                </a:lnTo>
                <a:lnTo>
                  <a:pt x="189795" y="0"/>
                </a:lnTo>
                <a:lnTo>
                  <a:pt x="184756" y="66675"/>
                </a:lnTo>
                <a:lnTo>
                  <a:pt x="176358" y="122237"/>
                </a:lnTo>
                <a:lnTo>
                  <a:pt x="166281" y="174625"/>
                </a:lnTo>
                <a:lnTo>
                  <a:pt x="149485" y="217487"/>
                </a:lnTo>
                <a:lnTo>
                  <a:pt x="132689" y="260350"/>
                </a:lnTo>
                <a:lnTo>
                  <a:pt x="112534" y="296862"/>
                </a:lnTo>
                <a:lnTo>
                  <a:pt x="92379" y="334962"/>
                </a:lnTo>
                <a:lnTo>
                  <a:pt x="73903" y="369887"/>
                </a:lnTo>
                <a:lnTo>
                  <a:pt x="55427" y="409575"/>
                </a:lnTo>
                <a:lnTo>
                  <a:pt x="38632" y="450850"/>
                </a:lnTo>
                <a:lnTo>
                  <a:pt x="23515" y="496887"/>
                </a:lnTo>
                <a:lnTo>
                  <a:pt x="11758" y="546100"/>
                </a:lnTo>
                <a:lnTo>
                  <a:pt x="3359" y="606425"/>
                </a:lnTo>
                <a:lnTo>
                  <a:pt x="0" y="673100"/>
                </a:lnTo>
                <a:lnTo>
                  <a:pt x="3359" y="744537"/>
                </a:lnTo>
                <a:lnTo>
                  <a:pt x="11758" y="801687"/>
                </a:lnTo>
                <a:lnTo>
                  <a:pt x="23515" y="854075"/>
                </a:lnTo>
                <a:lnTo>
                  <a:pt x="38632" y="901700"/>
                </a:lnTo>
                <a:lnTo>
                  <a:pt x="55427" y="942975"/>
                </a:lnTo>
                <a:lnTo>
                  <a:pt x="75583" y="981075"/>
                </a:lnTo>
                <a:lnTo>
                  <a:pt x="95738" y="1017587"/>
                </a:lnTo>
                <a:lnTo>
                  <a:pt x="115893" y="1055687"/>
                </a:lnTo>
                <a:lnTo>
                  <a:pt x="134368" y="1095375"/>
                </a:lnTo>
                <a:lnTo>
                  <a:pt x="152844" y="1136650"/>
                </a:lnTo>
                <a:lnTo>
                  <a:pt x="167960" y="1182687"/>
                </a:lnTo>
                <a:lnTo>
                  <a:pt x="178038" y="1235075"/>
                </a:lnTo>
                <a:lnTo>
                  <a:pt x="188115" y="1295400"/>
                </a:lnTo>
                <a:lnTo>
                  <a:pt x="189795" y="1363662"/>
                </a:lnTo>
                <a:lnTo>
                  <a:pt x="188115" y="1431925"/>
                </a:lnTo>
                <a:lnTo>
                  <a:pt x="178038" y="1492250"/>
                </a:lnTo>
                <a:lnTo>
                  <a:pt x="167960" y="1544637"/>
                </a:lnTo>
                <a:lnTo>
                  <a:pt x="152844" y="1589087"/>
                </a:lnTo>
                <a:lnTo>
                  <a:pt x="134368" y="1631950"/>
                </a:lnTo>
                <a:lnTo>
                  <a:pt x="115893" y="1671637"/>
                </a:lnTo>
                <a:lnTo>
                  <a:pt x="95738" y="1708150"/>
                </a:lnTo>
                <a:lnTo>
                  <a:pt x="75583" y="1743075"/>
                </a:lnTo>
                <a:lnTo>
                  <a:pt x="55427" y="1782762"/>
                </a:lnTo>
                <a:lnTo>
                  <a:pt x="38632" y="1824037"/>
                </a:lnTo>
                <a:lnTo>
                  <a:pt x="23515" y="1870075"/>
                </a:lnTo>
                <a:lnTo>
                  <a:pt x="11758" y="1922462"/>
                </a:lnTo>
                <a:lnTo>
                  <a:pt x="3359" y="1982787"/>
                </a:lnTo>
                <a:lnTo>
                  <a:pt x="0" y="2051050"/>
                </a:lnTo>
                <a:lnTo>
                  <a:pt x="3359" y="2119312"/>
                </a:lnTo>
                <a:lnTo>
                  <a:pt x="11758" y="2179637"/>
                </a:lnTo>
                <a:lnTo>
                  <a:pt x="23515" y="2232025"/>
                </a:lnTo>
                <a:lnTo>
                  <a:pt x="38632" y="2278062"/>
                </a:lnTo>
                <a:lnTo>
                  <a:pt x="55427" y="2319337"/>
                </a:lnTo>
                <a:lnTo>
                  <a:pt x="75583" y="2359025"/>
                </a:lnTo>
                <a:lnTo>
                  <a:pt x="95738" y="2395537"/>
                </a:lnTo>
                <a:lnTo>
                  <a:pt x="115893" y="2433637"/>
                </a:lnTo>
                <a:lnTo>
                  <a:pt x="134368" y="2471737"/>
                </a:lnTo>
                <a:lnTo>
                  <a:pt x="152844" y="2513012"/>
                </a:lnTo>
                <a:lnTo>
                  <a:pt x="167960" y="2560637"/>
                </a:lnTo>
                <a:lnTo>
                  <a:pt x="178038" y="2613025"/>
                </a:lnTo>
                <a:lnTo>
                  <a:pt x="188115" y="2671762"/>
                </a:lnTo>
                <a:lnTo>
                  <a:pt x="189795" y="2741612"/>
                </a:lnTo>
                <a:lnTo>
                  <a:pt x="188115" y="2809875"/>
                </a:lnTo>
                <a:lnTo>
                  <a:pt x="178038" y="2868612"/>
                </a:lnTo>
                <a:lnTo>
                  <a:pt x="167960" y="2922587"/>
                </a:lnTo>
                <a:lnTo>
                  <a:pt x="152844" y="2967037"/>
                </a:lnTo>
                <a:lnTo>
                  <a:pt x="134368" y="3009900"/>
                </a:lnTo>
                <a:lnTo>
                  <a:pt x="115893" y="3046412"/>
                </a:lnTo>
                <a:lnTo>
                  <a:pt x="95738" y="3084512"/>
                </a:lnTo>
                <a:lnTo>
                  <a:pt x="75583" y="3121025"/>
                </a:lnTo>
                <a:lnTo>
                  <a:pt x="55427" y="3160712"/>
                </a:lnTo>
                <a:lnTo>
                  <a:pt x="38632" y="3201987"/>
                </a:lnTo>
                <a:lnTo>
                  <a:pt x="23515" y="3248025"/>
                </a:lnTo>
                <a:lnTo>
                  <a:pt x="11758" y="3300412"/>
                </a:lnTo>
                <a:lnTo>
                  <a:pt x="3359" y="3360737"/>
                </a:lnTo>
                <a:lnTo>
                  <a:pt x="0" y="3427412"/>
                </a:lnTo>
                <a:lnTo>
                  <a:pt x="3359" y="3497262"/>
                </a:lnTo>
                <a:lnTo>
                  <a:pt x="11758" y="3557587"/>
                </a:lnTo>
                <a:lnTo>
                  <a:pt x="23515" y="3609975"/>
                </a:lnTo>
                <a:lnTo>
                  <a:pt x="38632" y="3656012"/>
                </a:lnTo>
                <a:lnTo>
                  <a:pt x="55427" y="3697287"/>
                </a:lnTo>
                <a:lnTo>
                  <a:pt x="75583" y="3736975"/>
                </a:lnTo>
                <a:lnTo>
                  <a:pt x="115893" y="3811587"/>
                </a:lnTo>
                <a:lnTo>
                  <a:pt x="134368" y="3848100"/>
                </a:lnTo>
                <a:lnTo>
                  <a:pt x="152844" y="3890962"/>
                </a:lnTo>
                <a:lnTo>
                  <a:pt x="167960" y="3935412"/>
                </a:lnTo>
                <a:lnTo>
                  <a:pt x="178038" y="3987800"/>
                </a:lnTo>
                <a:lnTo>
                  <a:pt x="188115" y="4048125"/>
                </a:lnTo>
                <a:lnTo>
                  <a:pt x="189795" y="4116387"/>
                </a:lnTo>
                <a:lnTo>
                  <a:pt x="188115" y="4186237"/>
                </a:lnTo>
                <a:lnTo>
                  <a:pt x="178038" y="4244975"/>
                </a:lnTo>
                <a:lnTo>
                  <a:pt x="167960" y="4297362"/>
                </a:lnTo>
                <a:lnTo>
                  <a:pt x="152844" y="4343400"/>
                </a:lnTo>
                <a:lnTo>
                  <a:pt x="134368" y="4386262"/>
                </a:lnTo>
                <a:lnTo>
                  <a:pt x="115893" y="4424362"/>
                </a:lnTo>
                <a:lnTo>
                  <a:pt x="75583" y="4498975"/>
                </a:lnTo>
                <a:lnTo>
                  <a:pt x="55427" y="4537075"/>
                </a:lnTo>
                <a:lnTo>
                  <a:pt x="38632" y="4579937"/>
                </a:lnTo>
                <a:lnTo>
                  <a:pt x="23515" y="4625975"/>
                </a:lnTo>
                <a:lnTo>
                  <a:pt x="11758" y="4678362"/>
                </a:lnTo>
                <a:lnTo>
                  <a:pt x="3359" y="4738687"/>
                </a:lnTo>
                <a:lnTo>
                  <a:pt x="0" y="4806950"/>
                </a:lnTo>
                <a:lnTo>
                  <a:pt x="3359" y="4875212"/>
                </a:lnTo>
                <a:lnTo>
                  <a:pt x="11758" y="4935537"/>
                </a:lnTo>
                <a:lnTo>
                  <a:pt x="23515" y="4987925"/>
                </a:lnTo>
                <a:lnTo>
                  <a:pt x="38632" y="5033962"/>
                </a:lnTo>
                <a:lnTo>
                  <a:pt x="55427" y="5075237"/>
                </a:lnTo>
                <a:lnTo>
                  <a:pt x="75583" y="5114925"/>
                </a:lnTo>
                <a:lnTo>
                  <a:pt x="95738" y="5149850"/>
                </a:lnTo>
                <a:lnTo>
                  <a:pt x="115893" y="5186362"/>
                </a:lnTo>
                <a:lnTo>
                  <a:pt x="134368" y="5226050"/>
                </a:lnTo>
                <a:lnTo>
                  <a:pt x="152844" y="5268912"/>
                </a:lnTo>
                <a:lnTo>
                  <a:pt x="167960" y="5313362"/>
                </a:lnTo>
                <a:lnTo>
                  <a:pt x="178038" y="5365750"/>
                </a:lnTo>
                <a:lnTo>
                  <a:pt x="188115" y="5426075"/>
                </a:lnTo>
                <a:lnTo>
                  <a:pt x="189795" y="5494337"/>
                </a:lnTo>
                <a:lnTo>
                  <a:pt x="188115" y="5562600"/>
                </a:lnTo>
                <a:lnTo>
                  <a:pt x="178038" y="5622925"/>
                </a:lnTo>
                <a:lnTo>
                  <a:pt x="167960" y="5675312"/>
                </a:lnTo>
                <a:lnTo>
                  <a:pt x="152844" y="5721350"/>
                </a:lnTo>
                <a:lnTo>
                  <a:pt x="134368" y="5762625"/>
                </a:lnTo>
                <a:lnTo>
                  <a:pt x="115893" y="5802312"/>
                </a:lnTo>
                <a:lnTo>
                  <a:pt x="95738" y="5840412"/>
                </a:lnTo>
                <a:lnTo>
                  <a:pt x="75583" y="5876925"/>
                </a:lnTo>
                <a:lnTo>
                  <a:pt x="55427" y="5915025"/>
                </a:lnTo>
                <a:lnTo>
                  <a:pt x="38632" y="5956300"/>
                </a:lnTo>
                <a:lnTo>
                  <a:pt x="23515" y="6003925"/>
                </a:lnTo>
                <a:lnTo>
                  <a:pt x="11758" y="6056312"/>
                </a:lnTo>
                <a:lnTo>
                  <a:pt x="3359" y="6113462"/>
                </a:lnTo>
                <a:lnTo>
                  <a:pt x="0" y="6183312"/>
                </a:lnTo>
                <a:lnTo>
                  <a:pt x="3359" y="6251575"/>
                </a:lnTo>
                <a:lnTo>
                  <a:pt x="11758" y="6311900"/>
                </a:lnTo>
                <a:lnTo>
                  <a:pt x="23515" y="6361112"/>
                </a:lnTo>
                <a:lnTo>
                  <a:pt x="38632" y="6407150"/>
                </a:lnTo>
                <a:lnTo>
                  <a:pt x="55427" y="6448425"/>
                </a:lnTo>
                <a:lnTo>
                  <a:pt x="73903" y="6488112"/>
                </a:lnTo>
                <a:lnTo>
                  <a:pt x="92379" y="6523037"/>
                </a:lnTo>
                <a:lnTo>
                  <a:pt x="112534" y="6561137"/>
                </a:lnTo>
                <a:lnTo>
                  <a:pt x="132689" y="6597650"/>
                </a:lnTo>
                <a:lnTo>
                  <a:pt x="149485" y="6640512"/>
                </a:lnTo>
                <a:lnTo>
                  <a:pt x="166281" y="6683375"/>
                </a:lnTo>
                <a:lnTo>
                  <a:pt x="176358" y="6735762"/>
                </a:lnTo>
                <a:lnTo>
                  <a:pt x="184756" y="6791325"/>
                </a:lnTo>
                <a:lnTo>
                  <a:pt x="189795" y="6858000"/>
                </a:lnTo>
                <a:lnTo>
                  <a:pt x="334173" y="6858000"/>
                </a:lnTo>
                <a:lnTo>
                  <a:pt x="334174" y="6858000"/>
                </a:lnTo>
                <a:lnTo>
                  <a:pt x="3459219" y="6858000"/>
                </a:lnTo>
                <a:lnTo>
                  <a:pt x="4417162" y="6858000"/>
                </a:lnTo>
                <a:lnTo>
                  <a:pt x="4838076" y="6858000"/>
                </a:lnTo>
                <a:close/>
              </a:path>
            </a:pathLst>
          </a:custGeom>
          <a:solidFill>
            <a:schemeClr val="accent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Box 10">
            <a:extLst>
              <a:ext uri="{FF2B5EF4-FFF2-40B4-BE49-F238E27FC236}">
                <a16:creationId xmlns:a16="http://schemas.microsoft.com/office/drawing/2014/main" id="{DDF450C0-EF5E-7A66-776C-9A8DA9D6B01B}"/>
              </a:ext>
            </a:extLst>
          </p:cNvPr>
          <p:cNvSpPr txBox="1"/>
          <p:nvPr/>
        </p:nvSpPr>
        <p:spPr>
          <a:xfrm>
            <a:off x="307649" y="606751"/>
            <a:ext cx="4386049" cy="5524049"/>
          </a:xfrm>
        </p:spPr>
        <p:txBody>
          <a:bodyPr vert="horz" lIns="91440" tIns="45720" rIns="91440" bIns="45720" rtlCol="0">
            <a:noAutofit/>
          </a:bodyPr>
          <a:lstStyle/>
          <a:p>
            <a:pPr indent="-228600">
              <a:lnSpc>
                <a:spcPct val="90000"/>
              </a:lnSpc>
              <a:spcAft>
                <a:spcPts val="600"/>
              </a:spcAft>
              <a:buFont typeface="Arial" panose="020B0604020202020204" pitchFamily="34" charset="0"/>
              <a:buChar char="•"/>
            </a:pPr>
            <a:r>
              <a:rPr lang="en-US" dirty="0">
                <a:solidFill>
                  <a:schemeClr val="bg1">
                    <a:alpha val="60000"/>
                  </a:schemeClr>
                </a:solidFill>
              </a:rPr>
              <a:t>Guide and explanation of Speed Tests</a:t>
            </a:r>
          </a:p>
          <a:p>
            <a:pPr>
              <a:lnSpc>
                <a:spcPct val="90000"/>
              </a:lnSpc>
              <a:spcAft>
                <a:spcPts val="600"/>
              </a:spcAft>
            </a:pPr>
            <a:r>
              <a:rPr lang="en-US" dirty="0">
                <a:solidFill>
                  <a:schemeClr val="bg1">
                    <a:alpha val="60000"/>
                  </a:schemeClr>
                </a:solidFill>
              </a:rPr>
              <a:t>     provided in following Slides. </a:t>
            </a:r>
          </a:p>
          <a:p>
            <a:pPr indent="-228600">
              <a:lnSpc>
                <a:spcPct val="90000"/>
              </a:lnSpc>
              <a:spcAft>
                <a:spcPts val="600"/>
              </a:spcAft>
              <a:buFont typeface="Arial" panose="020B0604020202020204" pitchFamily="34" charset="0"/>
              <a:buChar char="•"/>
            </a:pPr>
            <a:endParaRPr lang="en-US" dirty="0">
              <a:solidFill>
                <a:schemeClr val="bg1">
                  <a:alpha val="60000"/>
                </a:schemeClr>
              </a:solidFill>
            </a:endParaRPr>
          </a:p>
          <a:p>
            <a:pPr marL="457200" indent="-342900">
              <a:lnSpc>
                <a:spcPct val="90000"/>
              </a:lnSpc>
              <a:spcAft>
                <a:spcPts val="600"/>
              </a:spcAft>
              <a:buAutoNum type="arabicPeriod"/>
            </a:pPr>
            <a:r>
              <a:rPr lang="en-US" dirty="0">
                <a:solidFill>
                  <a:schemeClr val="bg1">
                    <a:alpha val="60000"/>
                  </a:schemeClr>
                </a:solidFill>
              </a:rPr>
              <a:t>Name of Customer – Deleted for Privacy  Reasons</a:t>
            </a:r>
          </a:p>
          <a:p>
            <a:pPr marL="114300">
              <a:lnSpc>
                <a:spcPct val="90000"/>
              </a:lnSpc>
              <a:spcAft>
                <a:spcPts val="600"/>
              </a:spcAft>
            </a:pPr>
            <a:r>
              <a:rPr lang="en-US" dirty="0">
                <a:solidFill>
                  <a:schemeClr val="bg1">
                    <a:alpha val="60000"/>
                  </a:schemeClr>
                </a:solidFill>
              </a:rPr>
              <a:t>2.   </a:t>
            </a:r>
            <a:r>
              <a:rPr lang="en-US" dirty="0" err="1">
                <a:solidFill>
                  <a:schemeClr val="bg1">
                    <a:alpha val="60000"/>
                  </a:schemeClr>
                </a:solidFill>
              </a:rPr>
              <a:t>Acount</a:t>
            </a:r>
            <a:r>
              <a:rPr lang="en-US" dirty="0">
                <a:solidFill>
                  <a:schemeClr val="bg1">
                    <a:alpha val="60000"/>
                  </a:schemeClr>
                </a:solidFill>
              </a:rPr>
              <a:t> # - Deleted for Privacy Reasons</a:t>
            </a:r>
          </a:p>
          <a:p>
            <a:pPr marL="114300">
              <a:lnSpc>
                <a:spcPct val="90000"/>
              </a:lnSpc>
              <a:spcAft>
                <a:spcPts val="600"/>
              </a:spcAft>
            </a:pPr>
            <a:r>
              <a:rPr lang="en-US" dirty="0">
                <a:solidFill>
                  <a:schemeClr val="bg1">
                    <a:alpha val="60000"/>
                  </a:schemeClr>
                </a:solidFill>
              </a:rPr>
              <a:t>3.   Location</a:t>
            </a:r>
          </a:p>
          <a:p>
            <a:pPr marL="457200" indent="-342900">
              <a:lnSpc>
                <a:spcPct val="90000"/>
              </a:lnSpc>
              <a:spcAft>
                <a:spcPts val="600"/>
              </a:spcAft>
              <a:buAutoNum type="arabicPeriod" startAt="4"/>
            </a:pPr>
            <a:r>
              <a:rPr lang="en-US" dirty="0">
                <a:solidFill>
                  <a:schemeClr val="bg1">
                    <a:alpha val="60000"/>
                  </a:schemeClr>
                </a:solidFill>
              </a:rPr>
              <a:t>Customer Phone Number – Deleted for Privacy Reasons</a:t>
            </a:r>
          </a:p>
          <a:p>
            <a:pPr marL="114300">
              <a:lnSpc>
                <a:spcPct val="90000"/>
              </a:lnSpc>
              <a:spcAft>
                <a:spcPts val="600"/>
              </a:spcAft>
            </a:pPr>
            <a:r>
              <a:rPr lang="en-US" dirty="0">
                <a:solidFill>
                  <a:schemeClr val="bg1">
                    <a:alpha val="60000"/>
                  </a:schemeClr>
                </a:solidFill>
              </a:rPr>
              <a:t>5.   Email- Deleted for Privacy Reasons</a:t>
            </a:r>
          </a:p>
          <a:p>
            <a:pPr marL="114300">
              <a:lnSpc>
                <a:spcPct val="90000"/>
              </a:lnSpc>
              <a:spcAft>
                <a:spcPts val="600"/>
              </a:spcAft>
            </a:pPr>
            <a:r>
              <a:rPr lang="en-US" dirty="0">
                <a:solidFill>
                  <a:schemeClr val="bg1">
                    <a:alpha val="60000"/>
                  </a:schemeClr>
                </a:solidFill>
              </a:rPr>
              <a:t>6.   Customer Address of </a:t>
            </a:r>
            <a:r>
              <a:rPr lang="en-US" dirty="0" err="1">
                <a:solidFill>
                  <a:schemeClr val="bg1">
                    <a:alpha val="60000"/>
                  </a:schemeClr>
                </a:solidFill>
              </a:rPr>
              <a:t>Speedtest</a:t>
            </a:r>
            <a:endParaRPr lang="en-US" dirty="0">
              <a:solidFill>
                <a:schemeClr val="bg1">
                  <a:alpha val="60000"/>
                </a:schemeClr>
              </a:solidFill>
            </a:endParaRPr>
          </a:p>
          <a:p>
            <a:pPr marL="114300">
              <a:lnSpc>
                <a:spcPct val="90000"/>
              </a:lnSpc>
              <a:spcAft>
                <a:spcPts val="600"/>
              </a:spcAft>
            </a:pPr>
            <a:r>
              <a:rPr lang="en-US" dirty="0">
                <a:solidFill>
                  <a:schemeClr val="bg1">
                    <a:alpha val="60000"/>
                  </a:schemeClr>
                </a:solidFill>
              </a:rPr>
              <a:t>7.   Speed Profile Customer is Provisioned  </a:t>
            </a:r>
          </a:p>
          <a:p>
            <a:pPr marL="457200" indent="-342900">
              <a:lnSpc>
                <a:spcPct val="90000"/>
              </a:lnSpc>
              <a:spcAft>
                <a:spcPts val="600"/>
              </a:spcAft>
              <a:buAutoNum type="arabicPeriod" startAt="8"/>
            </a:pPr>
            <a:r>
              <a:rPr lang="en-US" dirty="0">
                <a:solidFill>
                  <a:schemeClr val="bg1">
                    <a:alpha val="60000"/>
                  </a:schemeClr>
                </a:solidFill>
              </a:rPr>
              <a:t>IP Address – Deleted for Privacy Reasons</a:t>
            </a:r>
          </a:p>
          <a:p>
            <a:pPr marL="457200" indent="-342900">
              <a:lnSpc>
                <a:spcPct val="90000"/>
              </a:lnSpc>
              <a:spcAft>
                <a:spcPts val="600"/>
              </a:spcAft>
              <a:buAutoNum type="arabicPeriod" startAt="9"/>
            </a:pPr>
            <a:r>
              <a:rPr lang="en-US" dirty="0">
                <a:solidFill>
                  <a:schemeClr val="bg1">
                    <a:alpha val="60000"/>
                  </a:schemeClr>
                </a:solidFill>
              </a:rPr>
              <a:t>Actual Speed Customer is receiving at home. GBT used the Calix Dashboard to obtain this data which is also used and accepted by the FCC to complete and satisfy Performance Testing requirements.</a:t>
            </a:r>
          </a:p>
        </p:txBody>
      </p:sp>
      <p:pic>
        <p:nvPicPr>
          <p:cNvPr id="10" name="Picture 9" descr="Graphical user interface, text, application&#10;&#10;Description automatically generated">
            <a:extLst>
              <a:ext uri="{FF2B5EF4-FFF2-40B4-BE49-F238E27FC236}">
                <a16:creationId xmlns:a16="http://schemas.microsoft.com/office/drawing/2014/main" id="{05041602-2EFE-2698-8527-BA5DCF225B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1053" y="1481907"/>
            <a:ext cx="6014185" cy="3894186"/>
          </a:xfrm>
          <a:prstGeom prst="rect">
            <a:avLst/>
          </a:prstGeom>
        </p:spPr>
      </p:pic>
    </p:spTree>
    <p:extLst>
      <p:ext uri="{BB962C8B-B14F-4D97-AF65-F5344CB8AC3E}">
        <p14:creationId xmlns:p14="http://schemas.microsoft.com/office/powerpoint/2010/main" val="28178680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E708407-D01D-4E57-8998-FF799DBC3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9454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447B0C-6E1D-CD57-6222-C4D838649F6D}"/>
              </a:ext>
            </a:extLst>
          </p:cNvPr>
          <p:cNvSpPr>
            <a:spLocks noGrp="1"/>
          </p:cNvSpPr>
          <p:nvPr>
            <p:ph type="ctrTitle"/>
          </p:nvPr>
        </p:nvSpPr>
        <p:spPr>
          <a:xfrm>
            <a:off x="0" y="1622066"/>
            <a:ext cx="4694548" cy="3513956"/>
          </a:xfrm>
        </p:spPr>
        <p:txBody>
          <a:bodyPr anchor="b">
            <a:normAutofit/>
          </a:bodyPr>
          <a:lstStyle/>
          <a:p>
            <a:pPr algn="l"/>
            <a:r>
              <a:rPr lang="en-US" sz="2800" dirty="0">
                <a:solidFill>
                  <a:schemeClr val="bg1"/>
                </a:solidFill>
              </a:rPr>
              <a:t>K. B. – </a:t>
            </a:r>
            <a:br>
              <a:rPr lang="en-US" sz="2800" dirty="0">
                <a:solidFill>
                  <a:schemeClr val="bg1"/>
                </a:solidFill>
              </a:rPr>
            </a:br>
            <a:r>
              <a:rPr lang="en-US" sz="2800" dirty="0">
                <a:solidFill>
                  <a:schemeClr val="bg1"/>
                </a:solidFill>
              </a:rPr>
              <a:t>502 N </a:t>
            </a:r>
            <a:r>
              <a:rPr lang="en-US" sz="2800" dirty="0" err="1">
                <a:solidFill>
                  <a:schemeClr val="bg1"/>
                </a:solidFill>
              </a:rPr>
              <a:t>Braodway</a:t>
            </a:r>
            <a:r>
              <a:rPr lang="en-US" sz="2800" dirty="0">
                <a:solidFill>
                  <a:schemeClr val="bg1"/>
                </a:solidFill>
              </a:rPr>
              <a:t> St. St. John, KS </a:t>
            </a:r>
            <a:br>
              <a:rPr lang="en-US" sz="2800" dirty="0">
                <a:solidFill>
                  <a:schemeClr val="bg1"/>
                </a:solidFill>
              </a:rPr>
            </a:br>
            <a:br>
              <a:rPr lang="en-US" sz="2800" dirty="0">
                <a:solidFill>
                  <a:schemeClr val="bg1"/>
                </a:solidFill>
              </a:rPr>
            </a:br>
            <a:r>
              <a:rPr lang="en-US" sz="2800" dirty="0">
                <a:solidFill>
                  <a:schemeClr val="bg1"/>
                </a:solidFill>
              </a:rPr>
              <a:t>Coax Speed Profile 250/25 – </a:t>
            </a:r>
            <a:br>
              <a:rPr lang="en-US" sz="2800" dirty="0">
                <a:solidFill>
                  <a:schemeClr val="bg1"/>
                </a:solidFill>
              </a:rPr>
            </a:br>
            <a:br>
              <a:rPr lang="en-US" sz="2800" dirty="0">
                <a:solidFill>
                  <a:schemeClr val="bg1"/>
                </a:solidFill>
              </a:rPr>
            </a:br>
            <a:r>
              <a:rPr lang="en-US" sz="2800" dirty="0">
                <a:solidFill>
                  <a:schemeClr val="bg1"/>
                </a:solidFill>
              </a:rPr>
              <a:t>Actual </a:t>
            </a:r>
            <a:r>
              <a:rPr lang="en-US" sz="2800" dirty="0" err="1">
                <a:solidFill>
                  <a:schemeClr val="bg1"/>
                </a:solidFill>
              </a:rPr>
              <a:t>Speedtest</a:t>
            </a:r>
            <a:r>
              <a:rPr lang="en-US" sz="2800" dirty="0">
                <a:solidFill>
                  <a:schemeClr val="bg1"/>
                </a:solidFill>
              </a:rPr>
              <a:t> 250.59Mbps/21.68Mbps</a:t>
            </a:r>
          </a:p>
        </p:txBody>
      </p:sp>
      <p:grpSp>
        <p:nvGrpSpPr>
          <p:cNvPr id="15" name="Group 14">
            <a:extLst>
              <a:ext uri="{FF2B5EF4-FFF2-40B4-BE49-F238E27FC236}">
                <a16:creationId xmlns:a16="http://schemas.microsoft.com/office/drawing/2014/main" id="{7F963B07-5C9E-478C-A53E-B6F5B4A7893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7290" y="681628"/>
            <a:ext cx="1128382" cy="847206"/>
            <a:chOff x="668003" y="1684057"/>
            <a:chExt cx="1128382" cy="847206"/>
          </a:xfrm>
        </p:grpSpPr>
        <p:sp>
          <p:nvSpPr>
            <p:cNvPr id="16" name="Freeform 5">
              <a:extLst>
                <a:ext uri="{FF2B5EF4-FFF2-40B4-BE49-F238E27FC236}">
                  <a16:creationId xmlns:a16="http://schemas.microsoft.com/office/drawing/2014/main" id="{A152F29E-C625-4313-96BF-5675B357C0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8003" y="1935883"/>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7" name="Freeform 5">
              <a:extLst>
                <a:ext uri="{FF2B5EF4-FFF2-40B4-BE49-F238E27FC236}">
                  <a16:creationId xmlns:a16="http://schemas.microsoft.com/office/drawing/2014/main" id="{C2A5CB78-6497-4151-83B6-568BD27EC5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245893" y="1684057"/>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5" name="Picture 4">
            <a:extLst>
              <a:ext uri="{FF2B5EF4-FFF2-40B4-BE49-F238E27FC236}">
                <a16:creationId xmlns:a16="http://schemas.microsoft.com/office/drawing/2014/main" id="{55D0FB91-A6C6-2345-5C52-1F3E4661D841}"/>
              </a:ext>
            </a:extLst>
          </p:cNvPr>
          <p:cNvPicPr>
            <a:picLocks noChangeAspect="1"/>
          </p:cNvPicPr>
          <p:nvPr/>
        </p:nvPicPr>
        <p:blipFill>
          <a:blip r:embed="rId2"/>
          <a:stretch>
            <a:fillRect/>
          </a:stretch>
        </p:blipFill>
        <p:spPr>
          <a:xfrm>
            <a:off x="5208104" y="1461350"/>
            <a:ext cx="6472362" cy="3349446"/>
          </a:xfrm>
          <a:prstGeom prst="rect">
            <a:avLst/>
          </a:prstGeom>
        </p:spPr>
      </p:pic>
      <p:sp>
        <p:nvSpPr>
          <p:cNvPr id="4" name="TextBox 3">
            <a:extLst>
              <a:ext uri="{FF2B5EF4-FFF2-40B4-BE49-F238E27FC236}">
                <a16:creationId xmlns:a16="http://schemas.microsoft.com/office/drawing/2014/main" id="{7ED5706C-B45D-FCBC-0611-9B50D2DBC6B6}"/>
              </a:ext>
            </a:extLst>
          </p:cNvPr>
          <p:cNvSpPr txBox="1"/>
          <p:nvPr/>
        </p:nvSpPr>
        <p:spPr>
          <a:xfrm>
            <a:off x="324740" y="111095"/>
            <a:ext cx="3067940" cy="369332"/>
          </a:xfrm>
          <a:prstGeom prst="rect">
            <a:avLst/>
          </a:prstGeom>
          <a:noFill/>
        </p:spPr>
        <p:txBody>
          <a:bodyPr wrap="square" rtlCol="0">
            <a:spAutoFit/>
          </a:bodyPr>
          <a:lstStyle/>
          <a:p>
            <a:r>
              <a:rPr lang="en-US" dirty="0">
                <a:solidFill>
                  <a:schemeClr val="bg1"/>
                </a:solidFill>
              </a:rPr>
              <a:t>CONFIDENTIAL</a:t>
            </a:r>
          </a:p>
        </p:txBody>
      </p:sp>
    </p:spTree>
    <p:extLst>
      <p:ext uri="{BB962C8B-B14F-4D97-AF65-F5344CB8AC3E}">
        <p14:creationId xmlns:p14="http://schemas.microsoft.com/office/powerpoint/2010/main" val="1082913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5A25E18-D83A-C613-56EF-9D95AB7B81DE}"/>
              </a:ext>
            </a:extLst>
          </p:cNvPr>
          <p:cNvSpPr>
            <a:spLocks noGrp="1"/>
          </p:cNvSpPr>
          <p:nvPr>
            <p:ph type="title"/>
          </p:nvPr>
        </p:nvSpPr>
        <p:spPr>
          <a:xfrm>
            <a:off x="1028700" y="1967266"/>
            <a:ext cx="2628900" cy="2547257"/>
          </a:xfrm>
          <a:noFill/>
        </p:spPr>
        <p:txBody>
          <a:bodyPr vert="horz" lIns="91440" tIns="45720" rIns="91440" bIns="45720" rtlCol="0" anchor="ctr">
            <a:normAutofit fontScale="90000"/>
          </a:bodyPr>
          <a:lstStyle/>
          <a:p>
            <a:pPr algn="ctr"/>
            <a:r>
              <a:rPr lang="en-US" sz="1600" kern="1200" dirty="0">
                <a:solidFill>
                  <a:srgbClr val="FFFFFF"/>
                </a:solidFill>
                <a:latin typeface="+mj-lt"/>
                <a:ea typeface="+mj-ea"/>
                <a:cs typeface="+mj-cs"/>
              </a:rPr>
              <a:t>Check Out our GBT Website </a:t>
            </a:r>
            <a:r>
              <a:rPr lang="en-US" sz="1600" dirty="0">
                <a:solidFill>
                  <a:srgbClr val="FFFFFF"/>
                </a:solidFill>
              </a:rPr>
              <a:t>at www.gbta.net/macksville/</a:t>
            </a:r>
            <a:br>
              <a:rPr lang="en-US" sz="1600" kern="1200" dirty="0">
                <a:solidFill>
                  <a:srgbClr val="FFFFFF"/>
                </a:solidFill>
                <a:latin typeface="+mj-lt"/>
                <a:ea typeface="+mj-ea"/>
                <a:cs typeface="+mj-cs"/>
              </a:rPr>
            </a:br>
            <a:r>
              <a:rPr lang="en-US" sz="1600" kern="1200" dirty="0">
                <a:solidFill>
                  <a:srgbClr val="FFFFFF"/>
                </a:solidFill>
                <a:latin typeface="+mj-lt"/>
                <a:ea typeface="+mj-ea"/>
                <a:cs typeface="+mj-cs"/>
              </a:rPr>
              <a:t>-These current offerings are for Residential, Business customers in </a:t>
            </a:r>
            <a:r>
              <a:rPr lang="en-US" sz="1600" kern="1200" dirty="0" err="1">
                <a:solidFill>
                  <a:srgbClr val="FFFFFF"/>
                </a:solidFill>
                <a:latin typeface="+mj-lt"/>
                <a:ea typeface="+mj-ea"/>
                <a:cs typeface="+mj-cs"/>
              </a:rPr>
              <a:t>Macksville</a:t>
            </a:r>
            <a:r>
              <a:rPr lang="en-US" sz="1600" kern="1200" dirty="0">
                <a:solidFill>
                  <a:srgbClr val="FFFFFF"/>
                </a:solidFill>
                <a:latin typeface="+mj-lt"/>
                <a:ea typeface="+mj-ea"/>
                <a:cs typeface="+mj-cs"/>
              </a:rPr>
              <a:t> can get 1Gig/1Gig service. </a:t>
            </a:r>
            <a:br>
              <a:rPr lang="en-US" sz="1600" kern="1200" dirty="0">
                <a:solidFill>
                  <a:srgbClr val="FFFFFF"/>
                </a:solidFill>
                <a:latin typeface="+mj-lt"/>
                <a:ea typeface="+mj-ea"/>
                <a:cs typeface="+mj-cs"/>
              </a:rPr>
            </a:br>
            <a:br>
              <a:rPr lang="en-US" sz="1600" kern="1200" dirty="0">
                <a:solidFill>
                  <a:srgbClr val="FFFFFF"/>
                </a:solidFill>
                <a:latin typeface="+mj-lt"/>
                <a:ea typeface="+mj-ea"/>
                <a:cs typeface="+mj-cs"/>
              </a:rPr>
            </a:br>
            <a:r>
              <a:rPr lang="en-US" sz="1600" dirty="0">
                <a:solidFill>
                  <a:srgbClr val="FFFFFF"/>
                </a:solidFill>
              </a:rPr>
              <a:t>CONFIDENTIAL - </a:t>
            </a:r>
            <a:r>
              <a:rPr lang="en-US" sz="1600" kern="1200" dirty="0">
                <a:solidFill>
                  <a:srgbClr val="FFFFFF"/>
                </a:solidFill>
                <a:latin typeface="+mj-lt"/>
                <a:ea typeface="+mj-ea"/>
                <a:cs typeface="+mj-cs"/>
              </a:rPr>
              <a:t>When GBT builds fiber to all </a:t>
            </a:r>
            <a:r>
              <a:rPr lang="en-US" sz="1600" kern="1200" dirty="0" err="1">
                <a:solidFill>
                  <a:srgbClr val="FFFFFF"/>
                </a:solidFill>
                <a:latin typeface="+mj-lt"/>
                <a:ea typeface="+mj-ea"/>
                <a:cs typeface="+mj-cs"/>
              </a:rPr>
              <a:t>Macksville</a:t>
            </a:r>
            <a:r>
              <a:rPr lang="en-US" sz="1600" kern="1200" dirty="0">
                <a:solidFill>
                  <a:srgbClr val="FFFFFF"/>
                </a:solidFill>
                <a:latin typeface="+mj-lt"/>
                <a:ea typeface="+mj-ea"/>
                <a:cs typeface="+mj-cs"/>
              </a:rPr>
              <a:t> locations in 2023, offerings will be same as what is offered in St. </a:t>
            </a:r>
            <a:r>
              <a:rPr lang="en-US" sz="1600" dirty="0">
                <a:solidFill>
                  <a:srgbClr val="FFFFFF"/>
                </a:solidFill>
              </a:rPr>
              <a:t>John today.</a:t>
            </a:r>
            <a:br>
              <a:rPr lang="en-US" sz="1600" kern="1200" dirty="0">
                <a:solidFill>
                  <a:srgbClr val="FFFFFF"/>
                </a:solidFill>
                <a:latin typeface="+mj-lt"/>
                <a:ea typeface="+mj-ea"/>
                <a:cs typeface="+mj-cs"/>
              </a:rPr>
            </a:br>
            <a:endParaRPr lang="en-US" sz="1600" kern="1200" dirty="0">
              <a:solidFill>
                <a:srgbClr val="FFFFFF"/>
              </a:solidFill>
              <a:latin typeface="+mj-lt"/>
              <a:ea typeface="+mj-ea"/>
              <a:cs typeface="+mj-cs"/>
            </a:endParaRPr>
          </a:p>
        </p:txBody>
      </p:sp>
      <p:pic>
        <p:nvPicPr>
          <p:cNvPr id="8" name="Picture 7" descr="Graphical user interface, website&#10;&#10;Description automatically generated">
            <a:extLst>
              <a:ext uri="{FF2B5EF4-FFF2-40B4-BE49-F238E27FC236}">
                <a16:creationId xmlns:a16="http://schemas.microsoft.com/office/drawing/2014/main" id="{CABC708D-5FD7-AE30-C8F8-E82B620D45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1725" y="1119499"/>
            <a:ext cx="7645351" cy="4828374"/>
          </a:xfrm>
          <a:prstGeom prst="rect">
            <a:avLst/>
          </a:prstGeom>
        </p:spPr>
      </p:pic>
    </p:spTree>
    <p:extLst>
      <p:ext uri="{BB962C8B-B14F-4D97-AF65-F5344CB8AC3E}">
        <p14:creationId xmlns:p14="http://schemas.microsoft.com/office/powerpoint/2010/main" val="23003580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33CD251C-A887-4D2F-925B-FC09719853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19D093C-27FB-4032-B282-42C4563F2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9454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D9CB4EB-3CF4-80B3-1FC8-9F5C859B0DB3}"/>
              </a:ext>
            </a:extLst>
          </p:cNvPr>
          <p:cNvSpPr txBox="1"/>
          <p:nvPr/>
        </p:nvSpPr>
        <p:spPr>
          <a:xfrm>
            <a:off x="0" y="1848562"/>
            <a:ext cx="4683836" cy="3833926"/>
          </a:xfrm>
        </p:spPr>
        <p:txBody>
          <a:bodyPr vert="horz" lIns="91440" tIns="45720" rIns="91440" bIns="45720" rtlCol="0" anchor="t">
            <a:normAutofit/>
          </a:bodyPr>
          <a:lstStyle/>
          <a:p>
            <a:pPr>
              <a:lnSpc>
                <a:spcPct val="90000"/>
              </a:lnSpc>
              <a:spcBef>
                <a:spcPct val="0"/>
              </a:spcBef>
              <a:spcAft>
                <a:spcPts val="600"/>
              </a:spcAft>
            </a:pPr>
            <a:r>
              <a:rPr lang="en-US" sz="2800" kern="1200" dirty="0">
                <a:solidFill>
                  <a:schemeClr val="bg1"/>
                </a:solidFill>
                <a:latin typeface="+mj-lt"/>
                <a:ea typeface="+mj-ea"/>
                <a:cs typeface="+mj-cs"/>
              </a:rPr>
              <a:t>K. C. – </a:t>
            </a:r>
          </a:p>
          <a:p>
            <a:pPr>
              <a:lnSpc>
                <a:spcPct val="90000"/>
              </a:lnSpc>
              <a:spcBef>
                <a:spcPct val="0"/>
              </a:spcBef>
              <a:spcAft>
                <a:spcPts val="600"/>
              </a:spcAft>
            </a:pPr>
            <a:r>
              <a:rPr lang="en-US" sz="2800" kern="1200" dirty="0">
                <a:solidFill>
                  <a:schemeClr val="bg1"/>
                </a:solidFill>
                <a:latin typeface="+mj-lt"/>
                <a:ea typeface="+mj-ea"/>
                <a:cs typeface="+mj-cs"/>
              </a:rPr>
              <a:t>207 W 2</a:t>
            </a:r>
            <a:r>
              <a:rPr lang="en-US" sz="2800" kern="1200" baseline="30000" dirty="0">
                <a:solidFill>
                  <a:schemeClr val="bg1"/>
                </a:solidFill>
                <a:latin typeface="+mj-lt"/>
                <a:ea typeface="+mj-ea"/>
                <a:cs typeface="+mj-cs"/>
              </a:rPr>
              <a:t>nd</a:t>
            </a:r>
            <a:r>
              <a:rPr lang="en-US" sz="2800" kern="1200" dirty="0">
                <a:solidFill>
                  <a:schemeClr val="bg1"/>
                </a:solidFill>
                <a:latin typeface="+mj-lt"/>
                <a:ea typeface="+mj-ea"/>
                <a:cs typeface="+mj-cs"/>
              </a:rPr>
              <a:t> Ave. St. John, KS –</a:t>
            </a:r>
          </a:p>
          <a:p>
            <a:pPr>
              <a:lnSpc>
                <a:spcPct val="90000"/>
              </a:lnSpc>
              <a:spcBef>
                <a:spcPct val="0"/>
              </a:spcBef>
              <a:spcAft>
                <a:spcPts val="600"/>
              </a:spcAft>
            </a:pPr>
            <a:endParaRPr lang="en-US" sz="2800" dirty="0">
              <a:solidFill>
                <a:schemeClr val="bg1"/>
              </a:solidFill>
              <a:latin typeface="+mj-lt"/>
              <a:ea typeface="+mj-ea"/>
              <a:cs typeface="+mj-cs"/>
            </a:endParaRPr>
          </a:p>
          <a:p>
            <a:pPr>
              <a:lnSpc>
                <a:spcPct val="90000"/>
              </a:lnSpc>
              <a:spcBef>
                <a:spcPct val="0"/>
              </a:spcBef>
              <a:spcAft>
                <a:spcPts val="600"/>
              </a:spcAft>
            </a:pPr>
            <a:r>
              <a:rPr lang="en-US" sz="2800" kern="1200" dirty="0">
                <a:solidFill>
                  <a:schemeClr val="bg1"/>
                </a:solidFill>
                <a:latin typeface="+mj-lt"/>
                <a:ea typeface="+mj-ea"/>
                <a:cs typeface="+mj-cs"/>
              </a:rPr>
              <a:t>Fiber Speed Profile – 100/100 </a:t>
            </a:r>
          </a:p>
          <a:p>
            <a:pPr>
              <a:lnSpc>
                <a:spcPct val="90000"/>
              </a:lnSpc>
              <a:spcBef>
                <a:spcPct val="0"/>
              </a:spcBef>
              <a:spcAft>
                <a:spcPts val="600"/>
              </a:spcAft>
            </a:pPr>
            <a:endParaRPr lang="en-US" sz="2800" dirty="0">
              <a:solidFill>
                <a:schemeClr val="bg1"/>
              </a:solidFill>
              <a:latin typeface="+mj-lt"/>
              <a:ea typeface="+mj-ea"/>
              <a:cs typeface="+mj-cs"/>
            </a:endParaRPr>
          </a:p>
          <a:p>
            <a:pPr>
              <a:lnSpc>
                <a:spcPct val="90000"/>
              </a:lnSpc>
              <a:spcBef>
                <a:spcPct val="0"/>
              </a:spcBef>
              <a:spcAft>
                <a:spcPts val="600"/>
              </a:spcAft>
            </a:pPr>
            <a:r>
              <a:rPr lang="en-US" sz="2800" kern="1200" dirty="0">
                <a:solidFill>
                  <a:schemeClr val="bg1"/>
                </a:solidFill>
                <a:latin typeface="+mj-lt"/>
                <a:ea typeface="+mj-ea"/>
                <a:cs typeface="+mj-cs"/>
              </a:rPr>
              <a:t>Actual </a:t>
            </a:r>
            <a:r>
              <a:rPr lang="en-US" sz="2800" kern="1200" dirty="0" err="1">
                <a:solidFill>
                  <a:schemeClr val="bg1"/>
                </a:solidFill>
                <a:latin typeface="+mj-lt"/>
                <a:ea typeface="+mj-ea"/>
                <a:cs typeface="+mj-cs"/>
              </a:rPr>
              <a:t>Speedtest</a:t>
            </a:r>
            <a:r>
              <a:rPr lang="en-US" sz="2800" kern="1200" dirty="0">
                <a:solidFill>
                  <a:schemeClr val="bg1"/>
                </a:solidFill>
                <a:latin typeface="+mj-lt"/>
                <a:ea typeface="+mj-ea"/>
                <a:cs typeface="+mj-cs"/>
              </a:rPr>
              <a:t> – 99.49Mbps/100.27Mbps</a:t>
            </a:r>
          </a:p>
        </p:txBody>
      </p:sp>
      <p:grpSp>
        <p:nvGrpSpPr>
          <p:cNvPr id="21" name="Group 20">
            <a:extLst>
              <a:ext uri="{FF2B5EF4-FFF2-40B4-BE49-F238E27FC236}">
                <a16:creationId xmlns:a16="http://schemas.microsoft.com/office/drawing/2014/main" id="{35EE815E-1BD3-4777-B652-6D98825BF66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7290" y="681628"/>
            <a:ext cx="1128382" cy="847206"/>
            <a:chOff x="668003" y="1684057"/>
            <a:chExt cx="1128382" cy="847206"/>
          </a:xfrm>
        </p:grpSpPr>
        <p:sp>
          <p:nvSpPr>
            <p:cNvPr id="22" name="Freeform 5">
              <a:extLst>
                <a:ext uri="{FF2B5EF4-FFF2-40B4-BE49-F238E27FC236}">
                  <a16:creationId xmlns:a16="http://schemas.microsoft.com/office/drawing/2014/main" id="{E6692982-4A7D-4392-87CD-F0CD4B027DD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8003" y="1935883"/>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23" name="Freeform 5">
              <a:extLst>
                <a:ext uri="{FF2B5EF4-FFF2-40B4-BE49-F238E27FC236}">
                  <a16:creationId xmlns:a16="http://schemas.microsoft.com/office/drawing/2014/main" id="{196485F7-F277-4123-AC53-98EA4C85877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245893" y="1684057"/>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5" name="Content Placeholder 4">
            <a:extLst>
              <a:ext uri="{FF2B5EF4-FFF2-40B4-BE49-F238E27FC236}">
                <a16:creationId xmlns:a16="http://schemas.microsoft.com/office/drawing/2014/main" id="{7B8F6108-ACBA-DBE3-C7DA-7932B32D5522}"/>
              </a:ext>
            </a:extLst>
          </p:cNvPr>
          <p:cNvPicPr>
            <a:picLocks noChangeAspect="1"/>
          </p:cNvPicPr>
          <p:nvPr/>
        </p:nvPicPr>
        <p:blipFill rotWithShape="1">
          <a:blip r:embed="rId2"/>
          <a:srcRect r="11984"/>
          <a:stretch/>
        </p:blipFill>
        <p:spPr>
          <a:xfrm>
            <a:off x="5116652" y="1272011"/>
            <a:ext cx="6642532" cy="3735745"/>
          </a:xfrm>
          <a:prstGeom prst="rect">
            <a:avLst/>
          </a:prstGeom>
        </p:spPr>
      </p:pic>
      <p:sp>
        <p:nvSpPr>
          <p:cNvPr id="2" name="TextBox 1">
            <a:extLst>
              <a:ext uri="{FF2B5EF4-FFF2-40B4-BE49-F238E27FC236}">
                <a16:creationId xmlns:a16="http://schemas.microsoft.com/office/drawing/2014/main" id="{7E02D569-C0E6-0FF6-0646-38C9EA1EB60E}"/>
              </a:ext>
            </a:extLst>
          </p:cNvPr>
          <p:cNvSpPr txBox="1"/>
          <p:nvPr/>
        </p:nvSpPr>
        <p:spPr>
          <a:xfrm>
            <a:off x="324740" y="111095"/>
            <a:ext cx="3067940" cy="369332"/>
          </a:xfrm>
          <a:prstGeom prst="rect">
            <a:avLst/>
          </a:prstGeom>
          <a:noFill/>
        </p:spPr>
        <p:txBody>
          <a:bodyPr wrap="square" rtlCol="0">
            <a:spAutoFit/>
          </a:bodyPr>
          <a:lstStyle/>
          <a:p>
            <a:r>
              <a:rPr lang="en-US" dirty="0">
                <a:solidFill>
                  <a:schemeClr val="bg1"/>
                </a:solidFill>
              </a:rPr>
              <a:t>CONFIDENTIAL</a:t>
            </a:r>
          </a:p>
        </p:txBody>
      </p:sp>
    </p:spTree>
    <p:extLst>
      <p:ext uri="{BB962C8B-B14F-4D97-AF65-F5344CB8AC3E}">
        <p14:creationId xmlns:p14="http://schemas.microsoft.com/office/powerpoint/2010/main" val="33540693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CE708407-D01D-4E57-8998-FF799DBC3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9454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D9CB4EB-3CF4-80B3-1FC8-9F5C859B0DB3}"/>
              </a:ext>
            </a:extLst>
          </p:cNvPr>
          <p:cNvSpPr txBox="1"/>
          <p:nvPr/>
        </p:nvSpPr>
        <p:spPr>
          <a:xfrm>
            <a:off x="205099" y="1622065"/>
            <a:ext cx="4230168" cy="3983975"/>
          </a:xfrm>
        </p:spPr>
        <p:txBody>
          <a:bodyPr vert="horz" lIns="91440" tIns="45720" rIns="91440" bIns="45720" rtlCol="0" anchor="b">
            <a:normAutofit/>
          </a:bodyPr>
          <a:lstStyle/>
          <a:p>
            <a:pPr>
              <a:lnSpc>
                <a:spcPct val="90000"/>
              </a:lnSpc>
              <a:spcBef>
                <a:spcPct val="0"/>
              </a:spcBef>
              <a:spcAft>
                <a:spcPts val="600"/>
              </a:spcAft>
            </a:pPr>
            <a:r>
              <a:rPr lang="en-US" sz="2800" kern="1200" dirty="0">
                <a:solidFill>
                  <a:schemeClr val="bg1"/>
                </a:solidFill>
                <a:latin typeface="+mj-lt"/>
                <a:ea typeface="+mj-ea"/>
                <a:cs typeface="+mj-cs"/>
              </a:rPr>
              <a:t>Aaron H – </a:t>
            </a:r>
          </a:p>
          <a:p>
            <a:pPr>
              <a:lnSpc>
                <a:spcPct val="90000"/>
              </a:lnSpc>
              <a:spcBef>
                <a:spcPct val="0"/>
              </a:spcBef>
              <a:spcAft>
                <a:spcPts val="600"/>
              </a:spcAft>
            </a:pPr>
            <a:r>
              <a:rPr lang="en-US" sz="2800" kern="1200" dirty="0">
                <a:solidFill>
                  <a:schemeClr val="bg1"/>
                </a:solidFill>
                <a:latin typeface="+mj-lt"/>
                <a:ea typeface="+mj-ea"/>
                <a:cs typeface="+mj-cs"/>
              </a:rPr>
              <a:t>827 N Main St. St. John, KS </a:t>
            </a:r>
          </a:p>
          <a:p>
            <a:pPr>
              <a:lnSpc>
                <a:spcPct val="90000"/>
              </a:lnSpc>
              <a:spcBef>
                <a:spcPct val="0"/>
              </a:spcBef>
              <a:spcAft>
                <a:spcPts val="600"/>
              </a:spcAft>
            </a:pPr>
            <a:endParaRPr lang="en-US" sz="2800" dirty="0">
              <a:solidFill>
                <a:schemeClr val="bg1"/>
              </a:solidFill>
              <a:latin typeface="+mj-lt"/>
              <a:ea typeface="+mj-ea"/>
              <a:cs typeface="+mj-cs"/>
            </a:endParaRPr>
          </a:p>
          <a:p>
            <a:pPr>
              <a:lnSpc>
                <a:spcPct val="90000"/>
              </a:lnSpc>
              <a:spcBef>
                <a:spcPct val="0"/>
              </a:spcBef>
              <a:spcAft>
                <a:spcPts val="600"/>
              </a:spcAft>
            </a:pPr>
            <a:r>
              <a:rPr lang="en-US" sz="2800" dirty="0">
                <a:solidFill>
                  <a:schemeClr val="bg1"/>
                </a:solidFill>
                <a:latin typeface="+mj-lt"/>
                <a:ea typeface="+mj-ea"/>
                <a:cs typeface="+mj-cs"/>
              </a:rPr>
              <a:t>Coax </a:t>
            </a:r>
            <a:r>
              <a:rPr lang="en-US" sz="2800" kern="1200" dirty="0">
                <a:solidFill>
                  <a:schemeClr val="bg1"/>
                </a:solidFill>
                <a:latin typeface="+mj-lt"/>
                <a:ea typeface="+mj-ea"/>
                <a:cs typeface="+mj-cs"/>
              </a:rPr>
              <a:t>Speed Profile – 100/25 </a:t>
            </a:r>
            <a:endParaRPr lang="en-US" sz="2800" dirty="0">
              <a:solidFill>
                <a:schemeClr val="bg1"/>
              </a:solidFill>
              <a:latin typeface="+mj-lt"/>
              <a:ea typeface="+mj-ea"/>
              <a:cs typeface="+mj-cs"/>
            </a:endParaRPr>
          </a:p>
          <a:p>
            <a:pPr>
              <a:lnSpc>
                <a:spcPct val="90000"/>
              </a:lnSpc>
              <a:spcBef>
                <a:spcPct val="0"/>
              </a:spcBef>
              <a:spcAft>
                <a:spcPts val="600"/>
              </a:spcAft>
            </a:pPr>
            <a:endParaRPr lang="en-US" sz="2800" kern="1200" dirty="0">
              <a:solidFill>
                <a:schemeClr val="bg1"/>
              </a:solidFill>
              <a:latin typeface="+mj-lt"/>
              <a:ea typeface="+mj-ea"/>
              <a:cs typeface="+mj-cs"/>
            </a:endParaRPr>
          </a:p>
          <a:p>
            <a:pPr>
              <a:lnSpc>
                <a:spcPct val="90000"/>
              </a:lnSpc>
              <a:spcBef>
                <a:spcPct val="0"/>
              </a:spcBef>
              <a:spcAft>
                <a:spcPts val="600"/>
              </a:spcAft>
            </a:pPr>
            <a:r>
              <a:rPr lang="en-US" sz="2800" kern="1200" dirty="0">
                <a:solidFill>
                  <a:schemeClr val="bg1"/>
                </a:solidFill>
                <a:latin typeface="+mj-lt"/>
                <a:ea typeface="+mj-ea"/>
                <a:cs typeface="+mj-cs"/>
              </a:rPr>
              <a:t>Actual </a:t>
            </a:r>
            <a:r>
              <a:rPr lang="en-US" sz="2800" kern="1200" dirty="0" err="1">
                <a:solidFill>
                  <a:schemeClr val="bg1"/>
                </a:solidFill>
                <a:latin typeface="+mj-lt"/>
                <a:ea typeface="+mj-ea"/>
                <a:cs typeface="+mj-cs"/>
              </a:rPr>
              <a:t>Speedtest</a:t>
            </a:r>
            <a:r>
              <a:rPr lang="en-US" sz="2800" kern="1200" dirty="0">
                <a:solidFill>
                  <a:schemeClr val="bg1"/>
                </a:solidFill>
                <a:latin typeface="+mj-lt"/>
                <a:ea typeface="+mj-ea"/>
                <a:cs typeface="+mj-cs"/>
              </a:rPr>
              <a:t> – 100.2Mbps/20.99Mbps</a:t>
            </a:r>
          </a:p>
        </p:txBody>
      </p:sp>
      <p:grpSp>
        <p:nvGrpSpPr>
          <p:cNvPr id="19" name="Group 18">
            <a:extLst>
              <a:ext uri="{FF2B5EF4-FFF2-40B4-BE49-F238E27FC236}">
                <a16:creationId xmlns:a16="http://schemas.microsoft.com/office/drawing/2014/main" id="{7F963B07-5C9E-478C-A53E-B6F5B4A7893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7290" y="681628"/>
            <a:ext cx="1128382" cy="847206"/>
            <a:chOff x="668003" y="1684057"/>
            <a:chExt cx="1128382" cy="847206"/>
          </a:xfrm>
        </p:grpSpPr>
        <p:sp>
          <p:nvSpPr>
            <p:cNvPr id="20" name="Freeform 5">
              <a:extLst>
                <a:ext uri="{FF2B5EF4-FFF2-40B4-BE49-F238E27FC236}">
                  <a16:creationId xmlns:a16="http://schemas.microsoft.com/office/drawing/2014/main" id="{A152F29E-C625-4313-96BF-5675B357C0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8003" y="1935883"/>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21" name="Freeform 5">
              <a:extLst>
                <a:ext uri="{FF2B5EF4-FFF2-40B4-BE49-F238E27FC236}">
                  <a16:creationId xmlns:a16="http://schemas.microsoft.com/office/drawing/2014/main" id="{C2A5CB78-6497-4151-83B6-568BD27EC5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245893" y="1684057"/>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3" name="Picture 2">
            <a:extLst>
              <a:ext uri="{FF2B5EF4-FFF2-40B4-BE49-F238E27FC236}">
                <a16:creationId xmlns:a16="http://schemas.microsoft.com/office/drawing/2014/main" id="{9BC2CC66-6A99-FA32-2BC1-53A34BC74ECC}"/>
              </a:ext>
            </a:extLst>
          </p:cNvPr>
          <p:cNvPicPr>
            <a:picLocks noChangeAspect="1"/>
          </p:cNvPicPr>
          <p:nvPr/>
        </p:nvPicPr>
        <p:blipFill>
          <a:blip r:embed="rId2"/>
          <a:stretch>
            <a:fillRect/>
          </a:stretch>
        </p:blipFill>
        <p:spPr>
          <a:xfrm>
            <a:off x="5208104" y="1469440"/>
            <a:ext cx="6472362" cy="3333266"/>
          </a:xfrm>
          <a:prstGeom prst="rect">
            <a:avLst/>
          </a:prstGeom>
        </p:spPr>
      </p:pic>
      <p:sp>
        <p:nvSpPr>
          <p:cNvPr id="2" name="TextBox 1">
            <a:extLst>
              <a:ext uri="{FF2B5EF4-FFF2-40B4-BE49-F238E27FC236}">
                <a16:creationId xmlns:a16="http://schemas.microsoft.com/office/drawing/2014/main" id="{468B6AB5-BC90-EBB3-9F6D-44B95ED6EA8B}"/>
              </a:ext>
            </a:extLst>
          </p:cNvPr>
          <p:cNvSpPr txBox="1"/>
          <p:nvPr/>
        </p:nvSpPr>
        <p:spPr>
          <a:xfrm>
            <a:off x="324740" y="111095"/>
            <a:ext cx="3067940" cy="369332"/>
          </a:xfrm>
          <a:prstGeom prst="rect">
            <a:avLst/>
          </a:prstGeom>
          <a:noFill/>
        </p:spPr>
        <p:txBody>
          <a:bodyPr wrap="square" rtlCol="0">
            <a:spAutoFit/>
          </a:bodyPr>
          <a:lstStyle/>
          <a:p>
            <a:r>
              <a:rPr lang="en-US" dirty="0">
                <a:solidFill>
                  <a:schemeClr val="bg1"/>
                </a:solidFill>
              </a:rPr>
              <a:t>CONFIDENTIAL</a:t>
            </a:r>
          </a:p>
        </p:txBody>
      </p:sp>
    </p:spTree>
    <p:extLst>
      <p:ext uri="{BB962C8B-B14F-4D97-AF65-F5344CB8AC3E}">
        <p14:creationId xmlns:p14="http://schemas.microsoft.com/office/powerpoint/2010/main" val="10353784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BEE2CA7-A9BF-4F34-0A01-D1DF6FE1D38E}"/>
              </a:ext>
            </a:extLst>
          </p:cNvPr>
          <p:cNvSpPr txBox="1"/>
          <p:nvPr/>
        </p:nvSpPr>
        <p:spPr>
          <a:xfrm>
            <a:off x="648931" y="1435693"/>
            <a:ext cx="3667036" cy="4782228"/>
          </a:xfrm>
        </p:spPr>
        <p:txBody>
          <a:bodyPr vert="horz" lIns="91440" tIns="45720" rIns="91440" bIns="45720" rtlCol="0">
            <a:normAutofit/>
          </a:bodyPr>
          <a:lstStyle/>
          <a:p>
            <a:pPr>
              <a:lnSpc>
                <a:spcPct val="90000"/>
              </a:lnSpc>
              <a:spcAft>
                <a:spcPts val="600"/>
              </a:spcAft>
            </a:pPr>
            <a:r>
              <a:rPr lang="en-US" sz="2400" dirty="0"/>
              <a:t>D &amp; T S. – </a:t>
            </a:r>
          </a:p>
          <a:p>
            <a:pPr>
              <a:lnSpc>
                <a:spcPct val="90000"/>
              </a:lnSpc>
              <a:spcAft>
                <a:spcPts val="600"/>
              </a:spcAft>
            </a:pPr>
            <a:r>
              <a:rPr lang="en-US" sz="2400" dirty="0"/>
              <a:t>609 E 5</a:t>
            </a:r>
            <a:r>
              <a:rPr lang="en-US" sz="2400" baseline="30000" dirty="0"/>
              <a:t>th</a:t>
            </a:r>
            <a:r>
              <a:rPr lang="en-US" sz="2400" dirty="0"/>
              <a:t> Ave. St. John, KS –</a:t>
            </a:r>
          </a:p>
          <a:p>
            <a:pPr>
              <a:lnSpc>
                <a:spcPct val="90000"/>
              </a:lnSpc>
              <a:spcAft>
                <a:spcPts val="600"/>
              </a:spcAft>
            </a:pPr>
            <a:endParaRPr lang="en-US" sz="2400" dirty="0"/>
          </a:p>
          <a:p>
            <a:pPr>
              <a:lnSpc>
                <a:spcPct val="90000"/>
              </a:lnSpc>
              <a:spcAft>
                <a:spcPts val="600"/>
              </a:spcAft>
            </a:pPr>
            <a:r>
              <a:rPr lang="en-US" sz="2400" dirty="0"/>
              <a:t>Fiber Speed Profile – 250/250 Fiber </a:t>
            </a:r>
          </a:p>
          <a:p>
            <a:pPr>
              <a:lnSpc>
                <a:spcPct val="90000"/>
              </a:lnSpc>
              <a:spcAft>
                <a:spcPts val="600"/>
              </a:spcAft>
            </a:pPr>
            <a:endParaRPr lang="en-US" sz="2400" dirty="0"/>
          </a:p>
          <a:p>
            <a:pPr>
              <a:lnSpc>
                <a:spcPct val="90000"/>
              </a:lnSpc>
              <a:spcAft>
                <a:spcPts val="600"/>
              </a:spcAft>
            </a:pPr>
            <a:r>
              <a:rPr lang="en-US" sz="2400" dirty="0"/>
              <a:t>Actual </a:t>
            </a:r>
            <a:r>
              <a:rPr lang="en-US" sz="2400" dirty="0" err="1"/>
              <a:t>Speedtest</a:t>
            </a:r>
            <a:r>
              <a:rPr lang="en-US" sz="2400" dirty="0"/>
              <a:t> – </a:t>
            </a:r>
          </a:p>
          <a:p>
            <a:pPr>
              <a:lnSpc>
                <a:spcPct val="90000"/>
              </a:lnSpc>
              <a:spcAft>
                <a:spcPts val="600"/>
              </a:spcAft>
            </a:pPr>
            <a:r>
              <a:rPr lang="en-US" sz="2400" dirty="0"/>
              <a:t>250.58Mbps x 250.91Mbps</a:t>
            </a:r>
          </a:p>
        </p:txBody>
      </p:sp>
      <p:sp>
        <p:nvSpPr>
          <p:cNvPr id="13" name="Rectangle 12">
            <a:extLst>
              <a:ext uri="{FF2B5EF4-FFF2-40B4-BE49-F238E27FC236}">
                <a16:creationId xmlns:a16="http://schemas.microsoft.com/office/drawing/2014/main" id="{F2B38F72-8FC4-4001-8C67-FA6B86DEC7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6008" y="2"/>
            <a:ext cx="7555992" cy="68579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Graphical user interface, application&#10;&#10;Description automatically generated">
            <a:extLst>
              <a:ext uri="{FF2B5EF4-FFF2-40B4-BE49-F238E27FC236}">
                <a16:creationId xmlns:a16="http://schemas.microsoft.com/office/drawing/2014/main" id="{8C045F5D-B060-BA6E-A1E9-755F76BEF069}"/>
              </a:ext>
            </a:extLst>
          </p:cNvPr>
          <p:cNvPicPr>
            <a:picLocks noChangeAspect="1"/>
          </p:cNvPicPr>
          <p:nvPr/>
        </p:nvPicPr>
        <p:blipFill rotWithShape="1">
          <a:blip r:embed="rId2">
            <a:extLst>
              <a:ext uri="{28A0092B-C50C-407E-A947-70E740481C1C}">
                <a14:useLocalDpi xmlns:a14="http://schemas.microsoft.com/office/drawing/2010/main" val="0"/>
              </a:ext>
            </a:extLst>
          </a:blip>
          <a:srcRect r="39238" b="-1"/>
          <a:stretch/>
        </p:blipFill>
        <p:spPr>
          <a:xfrm>
            <a:off x="5276088" y="640082"/>
            <a:ext cx="6276250" cy="5577838"/>
          </a:xfrm>
          <a:prstGeom prst="rect">
            <a:avLst/>
          </a:prstGeom>
          <a:effectLst/>
        </p:spPr>
      </p:pic>
      <p:sp>
        <p:nvSpPr>
          <p:cNvPr id="9" name="TextBox 8">
            <a:extLst>
              <a:ext uri="{FF2B5EF4-FFF2-40B4-BE49-F238E27FC236}">
                <a16:creationId xmlns:a16="http://schemas.microsoft.com/office/drawing/2014/main" id="{C5B18416-74C8-F054-7F8C-6C7DEB747582}"/>
              </a:ext>
            </a:extLst>
          </p:cNvPr>
          <p:cNvSpPr txBox="1"/>
          <p:nvPr/>
        </p:nvSpPr>
        <p:spPr>
          <a:xfrm>
            <a:off x="324740" y="111095"/>
            <a:ext cx="3067940" cy="369332"/>
          </a:xfrm>
          <a:prstGeom prst="rect">
            <a:avLst/>
          </a:prstGeom>
          <a:noFill/>
        </p:spPr>
        <p:txBody>
          <a:bodyPr wrap="square" rtlCol="0">
            <a:spAutoFit/>
          </a:bodyPr>
          <a:lstStyle/>
          <a:p>
            <a:r>
              <a:rPr lang="en-US" dirty="0"/>
              <a:t>CONFIDENTIAL</a:t>
            </a:r>
          </a:p>
        </p:txBody>
      </p:sp>
    </p:spTree>
    <p:extLst>
      <p:ext uri="{BB962C8B-B14F-4D97-AF65-F5344CB8AC3E}">
        <p14:creationId xmlns:p14="http://schemas.microsoft.com/office/powerpoint/2010/main" val="531218630"/>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E708407-D01D-4E57-8998-FF799DBC3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9454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1BEE2CA7-A9BF-4F34-0A01-D1DF6FE1D38E}"/>
              </a:ext>
            </a:extLst>
          </p:cNvPr>
          <p:cNvSpPr txBox="1"/>
          <p:nvPr/>
        </p:nvSpPr>
        <p:spPr>
          <a:xfrm>
            <a:off x="230736" y="1622065"/>
            <a:ext cx="4213077" cy="4137799"/>
          </a:xfrm>
        </p:spPr>
        <p:txBody>
          <a:bodyPr vert="horz" lIns="91440" tIns="45720" rIns="91440" bIns="45720" rtlCol="0" anchor="b">
            <a:normAutofit/>
          </a:bodyPr>
          <a:lstStyle/>
          <a:p>
            <a:pPr>
              <a:lnSpc>
                <a:spcPct val="90000"/>
              </a:lnSpc>
              <a:spcBef>
                <a:spcPct val="0"/>
              </a:spcBef>
              <a:spcAft>
                <a:spcPts val="600"/>
              </a:spcAft>
            </a:pPr>
            <a:r>
              <a:rPr lang="en-US" sz="2400" kern="1200" dirty="0">
                <a:solidFill>
                  <a:schemeClr val="bg1"/>
                </a:solidFill>
                <a:latin typeface="+mj-lt"/>
                <a:ea typeface="+mj-ea"/>
                <a:cs typeface="+mj-cs"/>
              </a:rPr>
              <a:t>A. M. – </a:t>
            </a:r>
          </a:p>
          <a:p>
            <a:pPr>
              <a:lnSpc>
                <a:spcPct val="90000"/>
              </a:lnSpc>
              <a:spcBef>
                <a:spcPct val="0"/>
              </a:spcBef>
              <a:spcAft>
                <a:spcPts val="600"/>
              </a:spcAft>
            </a:pPr>
            <a:r>
              <a:rPr lang="en-US" sz="2400" kern="1200" dirty="0">
                <a:solidFill>
                  <a:schemeClr val="bg1"/>
                </a:solidFill>
                <a:latin typeface="+mj-lt"/>
                <a:ea typeface="+mj-ea"/>
                <a:cs typeface="+mj-cs"/>
              </a:rPr>
              <a:t>403 E 4</a:t>
            </a:r>
            <a:r>
              <a:rPr lang="en-US" sz="2400" kern="1200" baseline="30000" dirty="0">
                <a:solidFill>
                  <a:schemeClr val="bg1"/>
                </a:solidFill>
                <a:latin typeface="+mj-lt"/>
                <a:ea typeface="+mj-ea"/>
                <a:cs typeface="+mj-cs"/>
              </a:rPr>
              <a:t>th</a:t>
            </a:r>
            <a:r>
              <a:rPr lang="en-US" sz="2400" kern="1200" dirty="0">
                <a:solidFill>
                  <a:schemeClr val="bg1"/>
                </a:solidFill>
                <a:latin typeface="+mj-lt"/>
                <a:ea typeface="+mj-ea"/>
                <a:cs typeface="+mj-cs"/>
              </a:rPr>
              <a:t> Ave. St. John, KS </a:t>
            </a:r>
          </a:p>
          <a:p>
            <a:pPr>
              <a:lnSpc>
                <a:spcPct val="90000"/>
              </a:lnSpc>
              <a:spcBef>
                <a:spcPct val="0"/>
              </a:spcBef>
              <a:spcAft>
                <a:spcPts val="600"/>
              </a:spcAft>
            </a:pPr>
            <a:endParaRPr lang="en-US" sz="2400" dirty="0">
              <a:solidFill>
                <a:schemeClr val="bg1"/>
              </a:solidFill>
              <a:latin typeface="+mj-lt"/>
              <a:ea typeface="+mj-ea"/>
              <a:cs typeface="+mj-cs"/>
            </a:endParaRPr>
          </a:p>
          <a:p>
            <a:pPr>
              <a:lnSpc>
                <a:spcPct val="90000"/>
              </a:lnSpc>
              <a:spcBef>
                <a:spcPct val="0"/>
              </a:spcBef>
              <a:spcAft>
                <a:spcPts val="600"/>
              </a:spcAft>
            </a:pPr>
            <a:r>
              <a:rPr lang="en-US" sz="2400" dirty="0" err="1">
                <a:solidFill>
                  <a:schemeClr val="bg1"/>
                </a:solidFill>
                <a:latin typeface="+mj-lt"/>
                <a:ea typeface="+mj-ea"/>
                <a:cs typeface="+mj-cs"/>
              </a:rPr>
              <a:t>Fiber</a:t>
            </a:r>
            <a:r>
              <a:rPr lang="en-US" sz="2400" kern="1200" dirty="0" err="1">
                <a:solidFill>
                  <a:schemeClr val="bg1"/>
                </a:solidFill>
                <a:latin typeface="+mj-lt"/>
                <a:ea typeface="+mj-ea"/>
                <a:cs typeface="+mj-cs"/>
              </a:rPr>
              <a:t>Speed</a:t>
            </a:r>
            <a:r>
              <a:rPr lang="en-US" sz="2400" kern="1200" dirty="0">
                <a:solidFill>
                  <a:schemeClr val="bg1"/>
                </a:solidFill>
                <a:latin typeface="+mj-lt"/>
                <a:ea typeface="+mj-ea"/>
                <a:cs typeface="+mj-cs"/>
              </a:rPr>
              <a:t> Profile – 100/100</a:t>
            </a:r>
          </a:p>
          <a:p>
            <a:pPr>
              <a:lnSpc>
                <a:spcPct val="90000"/>
              </a:lnSpc>
              <a:spcBef>
                <a:spcPct val="0"/>
              </a:spcBef>
              <a:spcAft>
                <a:spcPts val="600"/>
              </a:spcAft>
            </a:pPr>
            <a:endParaRPr lang="en-US" sz="2400" dirty="0">
              <a:solidFill>
                <a:schemeClr val="bg1"/>
              </a:solidFill>
              <a:latin typeface="+mj-lt"/>
              <a:ea typeface="+mj-ea"/>
              <a:cs typeface="+mj-cs"/>
            </a:endParaRPr>
          </a:p>
          <a:p>
            <a:pPr>
              <a:lnSpc>
                <a:spcPct val="90000"/>
              </a:lnSpc>
              <a:spcBef>
                <a:spcPct val="0"/>
              </a:spcBef>
              <a:spcAft>
                <a:spcPts val="600"/>
              </a:spcAft>
            </a:pPr>
            <a:r>
              <a:rPr lang="en-US" sz="2400" kern="1200" dirty="0">
                <a:solidFill>
                  <a:schemeClr val="bg1"/>
                </a:solidFill>
                <a:latin typeface="+mj-lt"/>
                <a:ea typeface="+mj-ea"/>
                <a:cs typeface="+mj-cs"/>
              </a:rPr>
              <a:t>Actual </a:t>
            </a:r>
            <a:r>
              <a:rPr lang="en-US" sz="2400" kern="1200" dirty="0" err="1">
                <a:solidFill>
                  <a:schemeClr val="bg1"/>
                </a:solidFill>
                <a:latin typeface="+mj-lt"/>
                <a:ea typeface="+mj-ea"/>
                <a:cs typeface="+mj-cs"/>
              </a:rPr>
              <a:t>Speedtest</a:t>
            </a:r>
            <a:r>
              <a:rPr lang="en-US" sz="2400" kern="1200" dirty="0">
                <a:solidFill>
                  <a:schemeClr val="bg1"/>
                </a:solidFill>
                <a:latin typeface="+mj-lt"/>
                <a:ea typeface="+mj-ea"/>
                <a:cs typeface="+mj-cs"/>
              </a:rPr>
              <a:t> – </a:t>
            </a:r>
          </a:p>
          <a:p>
            <a:pPr>
              <a:lnSpc>
                <a:spcPct val="90000"/>
              </a:lnSpc>
              <a:spcBef>
                <a:spcPct val="0"/>
              </a:spcBef>
              <a:spcAft>
                <a:spcPts val="600"/>
              </a:spcAft>
            </a:pPr>
            <a:r>
              <a:rPr lang="en-US" sz="2400" kern="1200" dirty="0">
                <a:solidFill>
                  <a:schemeClr val="bg1"/>
                </a:solidFill>
                <a:latin typeface="+mj-lt"/>
                <a:ea typeface="+mj-ea"/>
                <a:cs typeface="+mj-cs"/>
              </a:rPr>
              <a:t>100.5Mbps x 100.29Mbps</a:t>
            </a:r>
          </a:p>
        </p:txBody>
      </p:sp>
      <p:grpSp>
        <p:nvGrpSpPr>
          <p:cNvPr id="17" name="Group 16">
            <a:extLst>
              <a:ext uri="{FF2B5EF4-FFF2-40B4-BE49-F238E27FC236}">
                <a16:creationId xmlns:a16="http://schemas.microsoft.com/office/drawing/2014/main" id="{7F963B07-5C9E-478C-A53E-B6F5B4A7893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7290" y="681628"/>
            <a:ext cx="1128382" cy="847206"/>
            <a:chOff x="668003" y="1684057"/>
            <a:chExt cx="1128382" cy="847206"/>
          </a:xfrm>
        </p:grpSpPr>
        <p:sp>
          <p:nvSpPr>
            <p:cNvPr id="18" name="Freeform 5">
              <a:extLst>
                <a:ext uri="{FF2B5EF4-FFF2-40B4-BE49-F238E27FC236}">
                  <a16:creationId xmlns:a16="http://schemas.microsoft.com/office/drawing/2014/main" id="{A152F29E-C625-4313-96BF-5675B357C0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8003" y="1935883"/>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9" name="Freeform 5">
              <a:extLst>
                <a:ext uri="{FF2B5EF4-FFF2-40B4-BE49-F238E27FC236}">
                  <a16:creationId xmlns:a16="http://schemas.microsoft.com/office/drawing/2014/main" id="{C2A5CB78-6497-4151-83B6-568BD27EC5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245893" y="1684057"/>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3" name="Picture 2" descr="Graphical user interface, application&#10;&#10;Description automatically generated">
            <a:extLst>
              <a:ext uri="{FF2B5EF4-FFF2-40B4-BE49-F238E27FC236}">
                <a16:creationId xmlns:a16="http://schemas.microsoft.com/office/drawing/2014/main" id="{943058D5-4949-28ED-63BF-A7C903F3D1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8104" y="1428988"/>
            <a:ext cx="6472362" cy="3414170"/>
          </a:xfrm>
          <a:prstGeom prst="rect">
            <a:avLst/>
          </a:prstGeom>
        </p:spPr>
      </p:pic>
      <p:sp>
        <p:nvSpPr>
          <p:cNvPr id="4" name="TextBox 3">
            <a:extLst>
              <a:ext uri="{FF2B5EF4-FFF2-40B4-BE49-F238E27FC236}">
                <a16:creationId xmlns:a16="http://schemas.microsoft.com/office/drawing/2014/main" id="{26B5F170-E3BF-F3E8-5610-4920569027EB}"/>
              </a:ext>
            </a:extLst>
          </p:cNvPr>
          <p:cNvSpPr txBox="1"/>
          <p:nvPr/>
        </p:nvSpPr>
        <p:spPr>
          <a:xfrm>
            <a:off x="324740" y="111095"/>
            <a:ext cx="3067940" cy="369332"/>
          </a:xfrm>
          <a:prstGeom prst="rect">
            <a:avLst/>
          </a:prstGeom>
          <a:noFill/>
        </p:spPr>
        <p:txBody>
          <a:bodyPr wrap="square" rtlCol="0">
            <a:spAutoFit/>
          </a:bodyPr>
          <a:lstStyle/>
          <a:p>
            <a:r>
              <a:rPr lang="en-US" dirty="0">
                <a:solidFill>
                  <a:schemeClr val="bg1"/>
                </a:solidFill>
              </a:rPr>
              <a:t>CONFIDENTIAL</a:t>
            </a:r>
          </a:p>
        </p:txBody>
      </p:sp>
    </p:spTree>
    <p:extLst>
      <p:ext uri="{BB962C8B-B14F-4D97-AF65-F5344CB8AC3E}">
        <p14:creationId xmlns:p14="http://schemas.microsoft.com/office/powerpoint/2010/main" val="18719899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E708407-D01D-4E57-8998-FF799DBC3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9454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1BEE2CA7-A9BF-4F34-0A01-D1DF6FE1D38E}"/>
              </a:ext>
            </a:extLst>
          </p:cNvPr>
          <p:cNvSpPr txBox="1"/>
          <p:nvPr/>
        </p:nvSpPr>
        <p:spPr>
          <a:xfrm>
            <a:off x="0" y="1622065"/>
            <a:ext cx="4694548" cy="3821605"/>
          </a:xfrm>
        </p:spPr>
        <p:txBody>
          <a:bodyPr vert="horz" lIns="91440" tIns="45720" rIns="91440" bIns="45720" rtlCol="0" anchor="b">
            <a:normAutofit/>
          </a:bodyPr>
          <a:lstStyle/>
          <a:p>
            <a:pPr>
              <a:lnSpc>
                <a:spcPct val="90000"/>
              </a:lnSpc>
              <a:spcBef>
                <a:spcPct val="0"/>
              </a:spcBef>
              <a:spcAft>
                <a:spcPts val="600"/>
              </a:spcAft>
            </a:pPr>
            <a:r>
              <a:rPr lang="en-US" sz="2800" kern="1200" dirty="0">
                <a:solidFill>
                  <a:schemeClr val="bg1"/>
                </a:solidFill>
                <a:latin typeface="+mj-lt"/>
                <a:ea typeface="+mj-ea"/>
                <a:cs typeface="+mj-cs"/>
              </a:rPr>
              <a:t>G. C – </a:t>
            </a:r>
          </a:p>
          <a:p>
            <a:pPr>
              <a:lnSpc>
                <a:spcPct val="90000"/>
              </a:lnSpc>
              <a:spcBef>
                <a:spcPct val="0"/>
              </a:spcBef>
              <a:spcAft>
                <a:spcPts val="600"/>
              </a:spcAft>
            </a:pPr>
            <a:r>
              <a:rPr lang="en-US" sz="2800" kern="1200" dirty="0">
                <a:solidFill>
                  <a:schemeClr val="bg1"/>
                </a:solidFill>
                <a:latin typeface="+mj-lt"/>
                <a:ea typeface="+mj-ea"/>
                <a:cs typeface="+mj-cs"/>
              </a:rPr>
              <a:t>510 N Pearl St. St. John, KS</a:t>
            </a:r>
          </a:p>
          <a:p>
            <a:pPr>
              <a:lnSpc>
                <a:spcPct val="90000"/>
              </a:lnSpc>
              <a:spcBef>
                <a:spcPct val="0"/>
              </a:spcBef>
              <a:spcAft>
                <a:spcPts val="600"/>
              </a:spcAft>
            </a:pPr>
            <a:endParaRPr lang="en-US" sz="2800" dirty="0">
              <a:solidFill>
                <a:schemeClr val="bg1"/>
              </a:solidFill>
              <a:latin typeface="+mj-lt"/>
              <a:ea typeface="+mj-ea"/>
              <a:cs typeface="+mj-cs"/>
            </a:endParaRPr>
          </a:p>
          <a:p>
            <a:pPr>
              <a:lnSpc>
                <a:spcPct val="90000"/>
              </a:lnSpc>
              <a:spcBef>
                <a:spcPct val="0"/>
              </a:spcBef>
              <a:spcAft>
                <a:spcPts val="600"/>
              </a:spcAft>
            </a:pPr>
            <a:r>
              <a:rPr lang="en-US" sz="2800" kern="1200" dirty="0">
                <a:solidFill>
                  <a:schemeClr val="bg1"/>
                </a:solidFill>
                <a:latin typeface="+mj-lt"/>
                <a:ea typeface="+mj-ea"/>
                <a:cs typeface="+mj-cs"/>
              </a:rPr>
              <a:t>Fiber Speed Profile – 100/100 </a:t>
            </a:r>
          </a:p>
          <a:p>
            <a:pPr>
              <a:lnSpc>
                <a:spcPct val="90000"/>
              </a:lnSpc>
              <a:spcBef>
                <a:spcPct val="0"/>
              </a:spcBef>
              <a:spcAft>
                <a:spcPts val="600"/>
              </a:spcAft>
            </a:pPr>
            <a:endParaRPr lang="en-US" sz="2800" dirty="0">
              <a:solidFill>
                <a:schemeClr val="bg1"/>
              </a:solidFill>
              <a:latin typeface="+mj-lt"/>
              <a:ea typeface="+mj-ea"/>
              <a:cs typeface="+mj-cs"/>
            </a:endParaRPr>
          </a:p>
          <a:p>
            <a:pPr>
              <a:lnSpc>
                <a:spcPct val="90000"/>
              </a:lnSpc>
              <a:spcBef>
                <a:spcPct val="0"/>
              </a:spcBef>
              <a:spcAft>
                <a:spcPts val="600"/>
              </a:spcAft>
            </a:pPr>
            <a:r>
              <a:rPr lang="en-US" sz="2800" kern="1200" dirty="0">
                <a:solidFill>
                  <a:schemeClr val="bg1"/>
                </a:solidFill>
                <a:latin typeface="+mj-lt"/>
                <a:ea typeface="+mj-ea"/>
                <a:cs typeface="+mj-cs"/>
              </a:rPr>
              <a:t>Actual </a:t>
            </a:r>
            <a:r>
              <a:rPr lang="en-US" sz="2800" kern="1200" dirty="0" err="1">
                <a:solidFill>
                  <a:schemeClr val="bg1"/>
                </a:solidFill>
                <a:latin typeface="+mj-lt"/>
                <a:ea typeface="+mj-ea"/>
                <a:cs typeface="+mj-cs"/>
              </a:rPr>
              <a:t>Speedtest</a:t>
            </a:r>
            <a:r>
              <a:rPr lang="en-US" sz="2800" kern="1200" dirty="0">
                <a:solidFill>
                  <a:schemeClr val="bg1"/>
                </a:solidFill>
                <a:latin typeface="+mj-lt"/>
                <a:ea typeface="+mj-ea"/>
                <a:cs typeface="+mj-cs"/>
              </a:rPr>
              <a:t> – 100.39Mbps x 100.33Mbps</a:t>
            </a:r>
          </a:p>
        </p:txBody>
      </p:sp>
      <p:grpSp>
        <p:nvGrpSpPr>
          <p:cNvPr id="17" name="Group 16">
            <a:extLst>
              <a:ext uri="{FF2B5EF4-FFF2-40B4-BE49-F238E27FC236}">
                <a16:creationId xmlns:a16="http://schemas.microsoft.com/office/drawing/2014/main" id="{7F963B07-5C9E-478C-A53E-B6F5B4A7893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7290" y="681628"/>
            <a:ext cx="1128382" cy="847206"/>
            <a:chOff x="668003" y="1684057"/>
            <a:chExt cx="1128382" cy="847206"/>
          </a:xfrm>
        </p:grpSpPr>
        <p:sp>
          <p:nvSpPr>
            <p:cNvPr id="18" name="Freeform 5">
              <a:extLst>
                <a:ext uri="{FF2B5EF4-FFF2-40B4-BE49-F238E27FC236}">
                  <a16:creationId xmlns:a16="http://schemas.microsoft.com/office/drawing/2014/main" id="{A152F29E-C625-4313-96BF-5675B357C0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8003" y="1935883"/>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9" name="Freeform 5">
              <a:extLst>
                <a:ext uri="{FF2B5EF4-FFF2-40B4-BE49-F238E27FC236}">
                  <a16:creationId xmlns:a16="http://schemas.microsoft.com/office/drawing/2014/main" id="{C2A5CB78-6497-4151-83B6-568BD27EC5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245893" y="1684057"/>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3" name="Picture 2" descr="Graphical user interface, application&#10;&#10;Description automatically generated">
            <a:extLst>
              <a:ext uri="{FF2B5EF4-FFF2-40B4-BE49-F238E27FC236}">
                <a16:creationId xmlns:a16="http://schemas.microsoft.com/office/drawing/2014/main" id="{09B67F91-4369-F3DB-905E-459933A6F0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8104" y="1234817"/>
            <a:ext cx="6472362" cy="3802512"/>
          </a:xfrm>
          <a:prstGeom prst="rect">
            <a:avLst/>
          </a:prstGeom>
        </p:spPr>
      </p:pic>
      <p:sp>
        <p:nvSpPr>
          <p:cNvPr id="4" name="TextBox 3">
            <a:extLst>
              <a:ext uri="{FF2B5EF4-FFF2-40B4-BE49-F238E27FC236}">
                <a16:creationId xmlns:a16="http://schemas.microsoft.com/office/drawing/2014/main" id="{40A448C2-EA05-F500-A92D-F7F8C9F948FA}"/>
              </a:ext>
            </a:extLst>
          </p:cNvPr>
          <p:cNvSpPr txBox="1"/>
          <p:nvPr/>
        </p:nvSpPr>
        <p:spPr>
          <a:xfrm>
            <a:off x="324740" y="111095"/>
            <a:ext cx="3067940" cy="369332"/>
          </a:xfrm>
          <a:prstGeom prst="rect">
            <a:avLst/>
          </a:prstGeom>
          <a:noFill/>
        </p:spPr>
        <p:txBody>
          <a:bodyPr wrap="square" rtlCol="0">
            <a:spAutoFit/>
          </a:bodyPr>
          <a:lstStyle/>
          <a:p>
            <a:r>
              <a:rPr lang="en-US" dirty="0">
                <a:solidFill>
                  <a:schemeClr val="bg1"/>
                </a:solidFill>
              </a:rPr>
              <a:t>CONFIDENTIAL</a:t>
            </a:r>
          </a:p>
        </p:txBody>
      </p:sp>
    </p:spTree>
    <p:extLst>
      <p:ext uri="{BB962C8B-B14F-4D97-AF65-F5344CB8AC3E}">
        <p14:creationId xmlns:p14="http://schemas.microsoft.com/office/powerpoint/2010/main" val="9123074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9EC3347-6058-0497-BC7E-8CE1949A678A}"/>
              </a:ext>
            </a:extLst>
          </p:cNvPr>
          <p:cNvSpPr txBox="1"/>
          <p:nvPr/>
        </p:nvSpPr>
        <p:spPr>
          <a:xfrm>
            <a:off x="648931" y="2438401"/>
            <a:ext cx="3667036" cy="3779520"/>
          </a:xfrm>
        </p:spPr>
        <p:txBody>
          <a:bodyPr vert="horz" lIns="91440" tIns="45720" rIns="91440" bIns="45720" rtlCol="0">
            <a:normAutofit/>
          </a:bodyPr>
          <a:lstStyle/>
          <a:p>
            <a:pPr marL="285750" indent="-228600">
              <a:lnSpc>
                <a:spcPct val="90000"/>
              </a:lnSpc>
              <a:spcAft>
                <a:spcPts val="600"/>
              </a:spcAft>
              <a:buFont typeface="Arial" panose="020B0604020202020204" pitchFamily="34" charset="0"/>
              <a:buChar char="•"/>
            </a:pPr>
            <a:r>
              <a:rPr lang="en-US"/>
              <a:t>Black X’s correlate to speedtests provided in following slides.</a:t>
            </a:r>
          </a:p>
          <a:p>
            <a:pPr marL="285750" indent="-228600">
              <a:lnSpc>
                <a:spcPct val="90000"/>
              </a:lnSpc>
              <a:spcAft>
                <a:spcPts val="600"/>
              </a:spcAft>
              <a:buFont typeface="Arial" panose="020B0604020202020204" pitchFamily="34" charset="0"/>
              <a:buChar char="•"/>
            </a:pPr>
            <a:r>
              <a:rPr lang="en-US"/>
              <a:t>Pictured is a proprietary map of GBT facilities and locations in Macksville, KS where coax is available to every location and fiber is available to every anchor institution and business.</a:t>
            </a:r>
          </a:p>
          <a:p>
            <a:pPr marL="285750" indent="-228600">
              <a:lnSpc>
                <a:spcPct val="90000"/>
              </a:lnSpc>
              <a:spcAft>
                <a:spcPts val="600"/>
              </a:spcAft>
              <a:buFont typeface="Arial" panose="020B0604020202020204" pitchFamily="34" charset="0"/>
              <a:buChar char="•"/>
            </a:pPr>
            <a:r>
              <a:rPr lang="en-US"/>
              <a:t>Additional speedtests can be provided if necessary.</a:t>
            </a:r>
          </a:p>
        </p:txBody>
      </p:sp>
      <p:sp>
        <p:nvSpPr>
          <p:cNvPr id="34" name="Rectangle 29">
            <a:extLst>
              <a:ext uri="{FF2B5EF4-FFF2-40B4-BE49-F238E27FC236}">
                <a16:creationId xmlns:a16="http://schemas.microsoft.com/office/drawing/2014/main" id="{F2B38F72-8FC4-4001-8C67-FA6B86DEC7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6008" y="2"/>
            <a:ext cx="7555992" cy="68579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Map&#10;&#10;Description automatically generated">
            <a:extLst>
              <a:ext uri="{FF2B5EF4-FFF2-40B4-BE49-F238E27FC236}">
                <a16:creationId xmlns:a16="http://schemas.microsoft.com/office/drawing/2014/main" id="{CA0FC566-94FB-3594-62AF-7F76062E242D}"/>
              </a:ext>
            </a:extLst>
          </p:cNvPr>
          <p:cNvPicPr>
            <a:picLocks noChangeAspect="1"/>
          </p:cNvPicPr>
          <p:nvPr/>
        </p:nvPicPr>
        <p:blipFill rotWithShape="1">
          <a:blip r:embed="rId2">
            <a:extLst>
              <a:ext uri="{28A0092B-C50C-407E-A947-70E740481C1C}">
                <a14:useLocalDpi xmlns:a14="http://schemas.microsoft.com/office/drawing/2010/main" val="0"/>
              </a:ext>
            </a:extLst>
          </a:blip>
          <a:srcRect r="8579" b="2"/>
          <a:stretch/>
        </p:blipFill>
        <p:spPr>
          <a:xfrm>
            <a:off x="4636008" y="71229"/>
            <a:ext cx="7555992" cy="6715172"/>
          </a:xfrm>
          <a:prstGeom prst="rect">
            <a:avLst/>
          </a:prstGeom>
          <a:effectLst/>
        </p:spPr>
      </p:pic>
      <p:sp>
        <p:nvSpPr>
          <p:cNvPr id="2" name="TextBox 1">
            <a:extLst>
              <a:ext uri="{FF2B5EF4-FFF2-40B4-BE49-F238E27FC236}">
                <a16:creationId xmlns:a16="http://schemas.microsoft.com/office/drawing/2014/main" id="{2C1DAEA8-25C1-08D1-6074-EA9B6A12E8E5}"/>
              </a:ext>
            </a:extLst>
          </p:cNvPr>
          <p:cNvSpPr txBox="1"/>
          <p:nvPr/>
        </p:nvSpPr>
        <p:spPr>
          <a:xfrm>
            <a:off x="132273" y="908649"/>
            <a:ext cx="4261448" cy="430887"/>
          </a:xfrm>
          <a:prstGeom prst="rect">
            <a:avLst/>
          </a:prstGeom>
          <a:noFill/>
        </p:spPr>
        <p:txBody>
          <a:bodyPr wrap="square" rtlCol="0">
            <a:spAutoFit/>
          </a:bodyPr>
          <a:lstStyle/>
          <a:p>
            <a:r>
              <a:rPr lang="en-US" sz="2200" dirty="0"/>
              <a:t>GBT Facilities Map – </a:t>
            </a:r>
            <a:r>
              <a:rPr lang="en-US" sz="2200" dirty="0" err="1"/>
              <a:t>Macksville</a:t>
            </a:r>
            <a:r>
              <a:rPr lang="en-US" sz="2200" dirty="0"/>
              <a:t>, KS</a:t>
            </a:r>
          </a:p>
        </p:txBody>
      </p:sp>
      <p:sp>
        <p:nvSpPr>
          <p:cNvPr id="5" name="TextBox 4">
            <a:extLst>
              <a:ext uri="{FF2B5EF4-FFF2-40B4-BE49-F238E27FC236}">
                <a16:creationId xmlns:a16="http://schemas.microsoft.com/office/drawing/2014/main" id="{0C662C99-81C6-0814-FF4D-47FF71934A10}"/>
              </a:ext>
            </a:extLst>
          </p:cNvPr>
          <p:cNvSpPr txBox="1"/>
          <p:nvPr/>
        </p:nvSpPr>
        <p:spPr>
          <a:xfrm>
            <a:off x="1121773" y="133565"/>
            <a:ext cx="6097088" cy="369332"/>
          </a:xfrm>
          <a:prstGeom prst="rect">
            <a:avLst/>
          </a:prstGeom>
          <a:noFill/>
        </p:spPr>
        <p:txBody>
          <a:bodyPr wrap="square">
            <a:spAutoFit/>
          </a:bodyPr>
          <a:lstStyle/>
          <a:p>
            <a:r>
              <a:rPr lang="en-US" dirty="0"/>
              <a:t>CONFIDENTIAL</a:t>
            </a:r>
          </a:p>
        </p:txBody>
      </p:sp>
    </p:spTree>
    <p:extLst>
      <p:ext uri="{BB962C8B-B14F-4D97-AF65-F5344CB8AC3E}">
        <p14:creationId xmlns:p14="http://schemas.microsoft.com/office/powerpoint/2010/main" val="535467655"/>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15">
            <a:extLst>
              <a:ext uri="{FF2B5EF4-FFF2-40B4-BE49-F238E27FC236}">
                <a16:creationId xmlns:a16="http://schemas.microsoft.com/office/drawing/2014/main" id="{C232B152-3720-4D3B-97ED-45CE5483F1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Shape 17">
            <a:extLst>
              <a:ext uri="{FF2B5EF4-FFF2-40B4-BE49-F238E27FC236}">
                <a16:creationId xmlns:a16="http://schemas.microsoft.com/office/drawing/2014/main" id="{11BAB570-FF10-4E96-8A3F-FA9804702B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4693698" cy="6858000"/>
          </a:xfrm>
          <a:custGeom>
            <a:avLst/>
            <a:gdLst>
              <a:gd name="connsiteX0" fmla="*/ 0 w 4693698"/>
              <a:gd name="connsiteY0" fmla="*/ 0 h 6858000"/>
              <a:gd name="connsiteX1" fmla="*/ 420914 w 4693698"/>
              <a:gd name="connsiteY1" fmla="*/ 0 h 6858000"/>
              <a:gd name="connsiteX2" fmla="*/ 1582057 w 4693698"/>
              <a:gd name="connsiteY2" fmla="*/ 0 h 6858000"/>
              <a:gd name="connsiteX3" fmla="*/ 4503903 w 4693698"/>
              <a:gd name="connsiteY3" fmla="*/ 0 h 6858000"/>
              <a:gd name="connsiteX4" fmla="*/ 4508943 w 4693698"/>
              <a:gd name="connsiteY4" fmla="*/ 66675 h 6858000"/>
              <a:gd name="connsiteX5" fmla="*/ 4517340 w 4693698"/>
              <a:gd name="connsiteY5" fmla="*/ 122237 h 6858000"/>
              <a:gd name="connsiteX6" fmla="*/ 4527418 w 4693698"/>
              <a:gd name="connsiteY6" fmla="*/ 174625 h 6858000"/>
              <a:gd name="connsiteX7" fmla="*/ 4544214 w 4693698"/>
              <a:gd name="connsiteY7" fmla="*/ 217487 h 6858000"/>
              <a:gd name="connsiteX8" fmla="*/ 4561010 w 4693698"/>
              <a:gd name="connsiteY8" fmla="*/ 260350 h 6858000"/>
              <a:gd name="connsiteX9" fmla="*/ 4581165 w 4693698"/>
              <a:gd name="connsiteY9" fmla="*/ 296862 h 6858000"/>
              <a:gd name="connsiteX10" fmla="*/ 4601320 w 4693698"/>
              <a:gd name="connsiteY10" fmla="*/ 334962 h 6858000"/>
              <a:gd name="connsiteX11" fmla="*/ 4619796 w 4693698"/>
              <a:gd name="connsiteY11" fmla="*/ 369887 h 6858000"/>
              <a:gd name="connsiteX12" fmla="*/ 4638271 w 4693698"/>
              <a:gd name="connsiteY12" fmla="*/ 409575 h 6858000"/>
              <a:gd name="connsiteX13" fmla="*/ 4655067 w 4693698"/>
              <a:gd name="connsiteY13" fmla="*/ 450850 h 6858000"/>
              <a:gd name="connsiteX14" fmla="*/ 4670184 w 4693698"/>
              <a:gd name="connsiteY14" fmla="*/ 496887 h 6858000"/>
              <a:gd name="connsiteX15" fmla="*/ 4681941 w 4693698"/>
              <a:gd name="connsiteY15" fmla="*/ 546100 h 6858000"/>
              <a:gd name="connsiteX16" fmla="*/ 4690339 w 4693698"/>
              <a:gd name="connsiteY16" fmla="*/ 606425 h 6858000"/>
              <a:gd name="connsiteX17" fmla="*/ 4693698 w 4693698"/>
              <a:gd name="connsiteY17" fmla="*/ 673100 h 6858000"/>
              <a:gd name="connsiteX18" fmla="*/ 4690339 w 4693698"/>
              <a:gd name="connsiteY18" fmla="*/ 744537 h 6858000"/>
              <a:gd name="connsiteX19" fmla="*/ 4681941 w 4693698"/>
              <a:gd name="connsiteY19" fmla="*/ 801687 h 6858000"/>
              <a:gd name="connsiteX20" fmla="*/ 4670184 w 4693698"/>
              <a:gd name="connsiteY20" fmla="*/ 854075 h 6858000"/>
              <a:gd name="connsiteX21" fmla="*/ 4655067 w 4693698"/>
              <a:gd name="connsiteY21" fmla="*/ 901700 h 6858000"/>
              <a:gd name="connsiteX22" fmla="*/ 4638271 w 4693698"/>
              <a:gd name="connsiteY22" fmla="*/ 942975 h 6858000"/>
              <a:gd name="connsiteX23" fmla="*/ 4618116 w 4693698"/>
              <a:gd name="connsiteY23" fmla="*/ 981075 h 6858000"/>
              <a:gd name="connsiteX24" fmla="*/ 4597961 w 4693698"/>
              <a:gd name="connsiteY24" fmla="*/ 1017587 h 6858000"/>
              <a:gd name="connsiteX25" fmla="*/ 4577806 w 4693698"/>
              <a:gd name="connsiteY25" fmla="*/ 1055687 h 6858000"/>
              <a:gd name="connsiteX26" fmla="*/ 4559330 w 4693698"/>
              <a:gd name="connsiteY26" fmla="*/ 1095375 h 6858000"/>
              <a:gd name="connsiteX27" fmla="*/ 4540854 w 4693698"/>
              <a:gd name="connsiteY27" fmla="*/ 1136650 h 6858000"/>
              <a:gd name="connsiteX28" fmla="*/ 4525739 w 4693698"/>
              <a:gd name="connsiteY28" fmla="*/ 1182687 h 6858000"/>
              <a:gd name="connsiteX29" fmla="*/ 4515661 w 4693698"/>
              <a:gd name="connsiteY29" fmla="*/ 1235075 h 6858000"/>
              <a:gd name="connsiteX30" fmla="*/ 4505583 w 4693698"/>
              <a:gd name="connsiteY30" fmla="*/ 1295400 h 6858000"/>
              <a:gd name="connsiteX31" fmla="*/ 4503903 w 4693698"/>
              <a:gd name="connsiteY31" fmla="*/ 1363662 h 6858000"/>
              <a:gd name="connsiteX32" fmla="*/ 4505583 w 4693698"/>
              <a:gd name="connsiteY32" fmla="*/ 1431925 h 6858000"/>
              <a:gd name="connsiteX33" fmla="*/ 4515661 w 4693698"/>
              <a:gd name="connsiteY33" fmla="*/ 1492250 h 6858000"/>
              <a:gd name="connsiteX34" fmla="*/ 4525739 w 4693698"/>
              <a:gd name="connsiteY34" fmla="*/ 1544637 h 6858000"/>
              <a:gd name="connsiteX35" fmla="*/ 4540854 w 4693698"/>
              <a:gd name="connsiteY35" fmla="*/ 1589087 h 6858000"/>
              <a:gd name="connsiteX36" fmla="*/ 4559330 w 4693698"/>
              <a:gd name="connsiteY36" fmla="*/ 1631950 h 6858000"/>
              <a:gd name="connsiteX37" fmla="*/ 4577806 w 4693698"/>
              <a:gd name="connsiteY37" fmla="*/ 1671637 h 6858000"/>
              <a:gd name="connsiteX38" fmla="*/ 4597961 w 4693698"/>
              <a:gd name="connsiteY38" fmla="*/ 1708150 h 6858000"/>
              <a:gd name="connsiteX39" fmla="*/ 4618116 w 4693698"/>
              <a:gd name="connsiteY39" fmla="*/ 1743075 h 6858000"/>
              <a:gd name="connsiteX40" fmla="*/ 4638271 w 4693698"/>
              <a:gd name="connsiteY40" fmla="*/ 1782762 h 6858000"/>
              <a:gd name="connsiteX41" fmla="*/ 4655067 w 4693698"/>
              <a:gd name="connsiteY41" fmla="*/ 1824037 h 6858000"/>
              <a:gd name="connsiteX42" fmla="*/ 4670184 w 4693698"/>
              <a:gd name="connsiteY42" fmla="*/ 1870075 h 6858000"/>
              <a:gd name="connsiteX43" fmla="*/ 4681941 w 4693698"/>
              <a:gd name="connsiteY43" fmla="*/ 1922462 h 6858000"/>
              <a:gd name="connsiteX44" fmla="*/ 4690339 w 4693698"/>
              <a:gd name="connsiteY44" fmla="*/ 1982787 h 6858000"/>
              <a:gd name="connsiteX45" fmla="*/ 4693698 w 4693698"/>
              <a:gd name="connsiteY45" fmla="*/ 2051050 h 6858000"/>
              <a:gd name="connsiteX46" fmla="*/ 4690339 w 4693698"/>
              <a:gd name="connsiteY46" fmla="*/ 2119312 h 6858000"/>
              <a:gd name="connsiteX47" fmla="*/ 4681941 w 4693698"/>
              <a:gd name="connsiteY47" fmla="*/ 2179637 h 6858000"/>
              <a:gd name="connsiteX48" fmla="*/ 4670184 w 4693698"/>
              <a:gd name="connsiteY48" fmla="*/ 2232025 h 6858000"/>
              <a:gd name="connsiteX49" fmla="*/ 4655067 w 4693698"/>
              <a:gd name="connsiteY49" fmla="*/ 2278062 h 6858000"/>
              <a:gd name="connsiteX50" fmla="*/ 4638271 w 4693698"/>
              <a:gd name="connsiteY50" fmla="*/ 2319337 h 6858000"/>
              <a:gd name="connsiteX51" fmla="*/ 4618116 w 4693698"/>
              <a:gd name="connsiteY51" fmla="*/ 2359025 h 6858000"/>
              <a:gd name="connsiteX52" fmla="*/ 4597961 w 4693698"/>
              <a:gd name="connsiteY52" fmla="*/ 2395537 h 6858000"/>
              <a:gd name="connsiteX53" fmla="*/ 4577806 w 4693698"/>
              <a:gd name="connsiteY53" fmla="*/ 2433637 h 6858000"/>
              <a:gd name="connsiteX54" fmla="*/ 4559330 w 4693698"/>
              <a:gd name="connsiteY54" fmla="*/ 2471737 h 6858000"/>
              <a:gd name="connsiteX55" fmla="*/ 4540854 w 4693698"/>
              <a:gd name="connsiteY55" fmla="*/ 2513012 h 6858000"/>
              <a:gd name="connsiteX56" fmla="*/ 4525739 w 4693698"/>
              <a:gd name="connsiteY56" fmla="*/ 2560637 h 6858000"/>
              <a:gd name="connsiteX57" fmla="*/ 4515661 w 4693698"/>
              <a:gd name="connsiteY57" fmla="*/ 2613025 h 6858000"/>
              <a:gd name="connsiteX58" fmla="*/ 4505583 w 4693698"/>
              <a:gd name="connsiteY58" fmla="*/ 2671762 h 6858000"/>
              <a:gd name="connsiteX59" fmla="*/ 4503903 w 4693698"/>
              <a:gd name="connsiteY59" fmla="*/ 2741612 h 6858000"/>
              <a:gd name="connsiteX60" fmla="*/ 4505583 w 4693698"/>
              <a:gd name="connsiteY60" fmla="*/ 2809875 h 6858000"/>
              <a:gd name="connsiteX61" fmla="*/ 4515661 w 4693698"/>
              <a:gd name="connsiteY61" fmla="*/ 2868612 h 6858000"/>
              <a:gd name="connsiteX62" fmla="*/ 4525739 w 4693698"/>
              <a:gd name="connsiteY62" fmla="*/ 2922587 h 6858000"/>
              <a:gd name="connsiteX63" fmla="*/ 4540854 w 4693698"/>
              <a:gd name="connsiteY63" fmla="*/ 2967037 h 6858000"/>
              <a:gd name="connsiteX64" fmla="*/ 4559330 w 4693698"/>
              <a:gd name="connsiteY64" fmla="*/ 3009900 h 6858000"/>
              <a:gd name="connsiteX65" fmla="*/ 4577806 w 4693698"/>
              <a:gd name="connsiteY65" fmla="*/ 3046412 h 6858000"/>
              <a:gd name="connsiteX66" fmla="*/ 4597961 w 4693698"/>
              <a:gd name="connsiteY66" fmla="*/ 3084512 h 6858000"/>
              <a:gd name="connsiteX67" fmla="*/ 4618116 w 4693698"/>
              <a:gd name="connsiteY67" fmla="*/ 3121025 h 6858000"/>
              <a:gd name="connsiteX68" fmla="*/ 4638271 w 4693698"/>
              <a:gd name="connsiteY68" fmla="*/ 3160712 h 6858000"/>
              <a:gd name="connsiteX69" fmla="*/ 4655067 w 4693698"/>
              <a:gd name="connsiteY69" fmla="*/ 3201987 h 6858000"/>
              <a:gd name="connsiteX70" fmla="*/ 4670184 w 4693698"/>
              <a:gd name="connsiteY70" fmla="*/ 3248025 h 6858000"/>
              <a:gd name="connsiteX71" fmla="*/ 4681941 w 4693698"/>
              <a:gd name="connsiteY71" fmla="*/ 3300412 h 6858000"/>
              <a:gd name="connsiteX72" fmla="*/ 4690339 w 4693698"/>
              <a:gd name="connsiteY72" fmla="*/ 3360737 h 6858000"/>
              <a:gd name="connsiteX73" fmla="*/ 4693698 w 4693698"/>
              <a:gd name="connsiteY73" fmla="*/ 3427412 h 6858000"/>
              <a:gd name="connsiteX74" fmla="*/ 4690339 w 4693698"/>
              <a:gd name="connsiteY74" fmla="*/ 3497262 h 6858000"/>
              <a:gd name="connsiteX75" fmla="*/ 4681941 w 4693698"/>
              <a:gd name="connsiteY75" fmla="*/ 3557587 h 6858000"/>
              <a:gd name="connsiteX76" fmla="*/ 4670184 w 4693698"/>
              <a:gd name="connsiteY76" fmla="*/ 3609975 h 6858000"/>
              <a:gd name="connsiteX77" fmla="*/ 4655067 w 4693698"/>
              <a:gd name="connsiteY77" fmla="*/ 3656012 h 6858000"/>
              <a:gd name="connsiteX78" fmla="*/ 4638271 w 4693698"/>
              <a:gd name="connsiteY78" fmla="*/ 3697287 h 6858000"/>
              <a:gd name="connsiteX79" fmla="*/ 4618116 w 4693698"/>
              <a:gd name="connsiteY79" fmla="*/ 3736975 h 6858000"/>
              <a:gd name="connsiteX80" fmla="*/ 4577806 w 4693698"/>
              <a:gd name="connsiteY80" fmla="*/ 3811587 h 6858000"/>
              <a:gd name="connsiteX81" fmla="*/ 4559330 w 4693698"/>
              <a:gd name="connsiteY81" fmla="*/ 3848100 h 6858000"/>
              <a:gd name="connsiteX82" fmla="*/ 4540854 w 4693698"/>
              <a:gd name="connsiteY82" fmla="*/ 3890962 h 6858000"/>
              <a:gd name="connsiteX83" fmla="*/ 4525739 w 4693698"/>
              <a:gd name="connsiteY83" fmla="*/ 3935412 h 6858000"/>
              <a:gd name="connsiteX84" fmla="*/ 4515661 w 4693698"/>
              <a:gd name="connsiteY84" fmla="*/ 3987800 h 6858000"/>
              <a:gd name="connsiteX85" fmla="*/ 4505583 w 4693698"/>
              <a:gd name="connsiteY85" fmla="*/ 4048125 h 6858000"/>
              <a:gd name="connsiteX86" fmla="*/ 4503903 w 4693698"/>
              <a:gd name="connsiteY86" fmla="*/ 4116387 h 6858000"/>
              <a:gd name="connsiteX87" fmla="*/ 4505583 w 4693698"/>
              <a:gd name="connsiteY87" fmla="*/ 4186237 h 6858000"/>
              <a:gd name="connsiteX88" fmla="*/ 4515661 w 4693698"/>
              <a:gd name="connsiteY88" fmla="*/ 4244975 h 6858000"/>
              <a:gd name="connsiteX89" fmla="*/ 4525739 w 4693698"/>
              <a:gd name="connsiteY89" fmla="*/ 4297362 h 6858000"/>
              <a:gd name="connsiteX90" fmla="*/ 4540854 w 4693698"/>
              <a:gd name="connsiteY90" fmla="*/ 4343400 h 6858000"/>
              <a:gd name="connsiteX91" fmla="*/ 4559330 w 4693698"/>
              <a:gd name="connsiteY91" fmla="*/ 4386262 h 6858000"/>
              <a:gd name="connsiteX92" fmla="*/ 4577806 w 4693698"/>
              <a:gd name="connsiteY92" fmla="*/ 4424362 h 6858000"/>
              <a:gd name="connsiteX93" fmla="*/ 4618116 w 4693698"/>
              <a:gd name="connsiteY93" fmla="*/ 4498975 h 6858000"/>
              <a:gd name="connsiteX94" fmla="*/ 4638271 w 4693698"/>
              <a:gd name="connsiteY94" fmla="*/ 4537075 h 6858000"/>
              <a:gd name="connsiteX95" fmla="*/ 4655067 w 4693698"/>
              <a:gd name="connsiteY95" fmla="*/ 4579937 h 6858000"/>
              <a:gd name="connsiteX96" fmla="*/ 4670184 w 4693698"/>
              <a:gd name="connsiteY96" fmla="*/ 4625975 h 6858000"/>
              <a:gd name="connsiteX97" fmla="*/ 4681941 w 4693698"/>
              <a:gd name="connsiteY97" fmla="*/ 4678362 h 6858000"/>
              <a:gd name="connsiteX98" fmla="*/ 4690339 w 4693698"/>
              <a:gd name="connsiteY98" fmla="*/ 4738687 h 6858000"/>
              <a:gd name="connsiteX99" fmla="*/ 4693698 w 4693698"/>
              <a:gd name="connsiteY99" fmla="*/ 4806950 h 6858000"/>
              <a:gd name="connsiteX100" fmla="*/ 4690339 w 4693698"/>
              <a:gd name="connsiteY100" fmla="*/ 4875212 h 6858000"/>
              <a:gd name="connsiteX101" fmla="*/ 4681941 w 4693698"/>
              <a:gd name="connsiteY101" fmla="*/ 4935537 h 6858000"/>
              <a:gd name="connsiteX102" fmla="*/ 4670184 w 4693698"/>
              <a:gd name="connsiteY102" fmla="*/ 4987925 h 6858000"/>
              <a:gd name="connsiteX103" fmla="*/ 4655067 w 4693698"/>
              <a:gd name="connsiteY103" fmla="*/ 5033962 h 6858000"/>
              <a:gd name="connsiteX104" fmla="*/ 4638271 w 4693698"/>
              <a:gd name="connsiteY104" fmla="*/ 5075237 h 6858000"/>
              <a:gd name="connsiteX105" fmla="*/ 4618116 w 4693698"/>
              <a:gd name="connsiteY105" fmla="*/ 5114925 h 6858000"/>
              <a:gd name="connsiteX106" fmla="*/ 4597961 w 4693698"/>
              <a:gd name="connsiteY106" fmla="*/ 5149850 h 6858000"/>
              <a:gd name="connsiteX107" fmla="*/ 4577806 w 4693698"/>
              <a:gd name="connsiteY107" fmla="*/ 5186362 h 6858000"/>
              <a:gd name="connsiteX108" fmla="*/ 4559330 w 4693698"/>
              <a:gd name="connsiteY108" fmla="*/ 5226050 h 6858000"/>
              <a:gd name="connsiteX109" fmla="*/ 4540854 w 4693698"/>
              <a:gd name="connsiteY109" fmla="*/ 5268912 h 6858000"/>
              <a:gd name="connsiteX110" fmla="*/ 4525739 w 4693698"/>
              <a:gd name="connsiteY110" fmla="*/ 5313362 h 6858000"/>
              <a:gd name="connsiteX111" fmla="*/ 4515661 w 4693698"/>
              <a:gd name="connsiteY111" fmla="*/ 5365750 h 6858000"/>
              <a:gd name="connsiteX112" fmla="*/ 4505583 w 4693698"/>
              <a:gd name="connsiteY112" fmla="*/ 5426075 h 6858000"/>
              <a:gd name="connsiteX113" fmla="*/ 4503903 w 4693698"/>
              <a:gd name="connsiteY113" fmla="*/ 5494337 h 6858000"/>
              <a:gd name="connsiteX114" fmla="*/ 4505583 w 4693698"/>
              <a:gd name="connsiteY114" fmla="*/ 5562600 h 6858000"/>
              <a:gd name="connsiteX115" fmla="*/ 4515661 w 4693698"/>
              <a:gd name="connsiteY115" fmla="*/ 5622925 h 6858000"/>
              <a:gd name="connsiteX116" fmla="*/ 4525739 w 4693698"/>
              <a:gd name="connsiteY116" fmla="*/ 5675312 h 6858000"/>
              <a:gd name="connsiteX117" fmla="*/ 4540854 w 4693698"/>
              <a:gd name="connsiteY117" fmla="*/ 5721350 h 6858000"/>
              <a:gd name="connsiteX118" fmla="*/ 4559330 w 4693698"/>
              <a:gd name="connsiteY118" fmla="*/ 5762625 h 6858000"/>
              <a:gd name="connsiteX119" fmla="*/ 4577806 w 4693698"/>
              <a:gd name="connsiteY119" fmla="*/ 5802312 h 6858000"/>
              <a:gd name="connsiteX120" fmla="*/ 4597961 w 4693698"/>
              <a:gd name="connsiteY120" fmla="*/ 5840412 h 6858000"/>
              <a:gd name="connsiteX121" fmla="*/ 4618116 w 4693698"/>
              <a:gd name="connsiteY121" fmla="*/ 5876925 h 6858000"/>
              <a:gd name="connsiteX122" fmla="*/ 4638271 w 4693698"/>
              <a:gd name="connsiteY122" fmla="*/ 5915025 h 6858000"/>
              <a:gd name="connsiteX123" fmla="*/ 4655067 w 4693698"/>
              <a:gd name="connsiteY123" fmla="*/ 5956300 h 6858000"/>
              <a:gd name="connsiteX124" fmla="*/ 4670184 w 4693698"/>
              <a:gd name="connsiteY124" fmla="*/ 6003925 h 6858000"/>
              <a:gd name="connsiteX125" fmla="*/ 4681941 w 4693698"/>
              <a:gd name="connsiteY125" fmla="*/ 6056312 h 6858000"/>
              <a:gd name="connsiteX126" fmla="*/ 4690339 w 4693698"/>
              <a:gd name="connsiteY126" fmla="*/ 6113462 h 6858000"/>
              <a:gd name="connsiteX127" fmla="*/ 4693698 w 4693698"/>
              <a:gd name="connsiteY127" fmla="*/ 6183312 h 6858000"/>
              <a:gd name="connsiteX128" fmla="*/ 4690339 w 4693698"/>
              <a:gd name="connsiteY128" fmla="*/ 6251575 h 6858000"/>
              <a:gd name="connsiteX129" fmla="*/ 4681941 w 4693698"/>
              <a:gd name="connsiteY129" fmla="*/ 6311900 h 6858000"/>
              <a:gd name="connsiteX130" fmla="*/ 4670184 w 4693698"/>
              <a:gd name="connsiteY130" fmla="*/ 6361112 h 6858000"/>
              <a:gd name="connsiteX131" fmla="*/ 4655067 w 4693698"/>
              <a:gd name="connsiteY131" fmla="*/ 6407150 h 6858000"/>
              <a:gd name="connsiteX132" fmla="*/ 4638271 w 4693698"/>
              <a:gd name="connsiteY132" fmla="*/ 6448425 h 6858000"/>
              <a:gd name="connsiteX133" fmla="*/ 4619796 w 4693698"/>
              <a:gd name="connsiteY133" fmla="*/ 6488112 h 6858000"/>
              <a:gd name="connsiteX134" fmla="*/ 4601320 w 4693698"/>
              <a:gd name="connsiteY134" fmla="*/ 6523037 h 6858000"/>
              <a:gd name="connsiteX135" fmla="*/ 4581165 w 4693698"/>
              <a:gd name="connsiteY135" fmla="*/ 6561137 h 6858000"/>
              <a:gd name="connsiteX136" fmla="*/ 4561010 w 4693698"/>
              <a:gd name="connsiteY136" fmla="*/ 6597650 h 6858000"/>
              <a:gd name="connsiteX137" fmla="*/ 4544214 w 4693698"/>
              <a:gd name="connsiteY137" fmla="*/ 6640512 h 6858000"/>
              <a:gd name="connsiteX138" fmla="*/ 4527418 w 4693698"/>
              <a:gd name="connsiteY138" fmla="*/ 6683375 h 6858000"/>
              <a:gd name="connsiteX139" fmla="*/ 4517340 w 4693698"/>
              <a:gd name="connsiteY139" fmla="*/ 6735762 h 6858000"/>
              <a:gd name="connsiteX140" fmla="*/ 4508943 w 4693698"/>
              <a:gd name="connsiteY140" fmla="*/ 6791325 h 6858000"/>
              <a:gd name="connsiteX141" fmla="*/ 4503903 w 4693698"/>
              <a:gd name="connsiteY141" fmla="*/ 6858000 h 6858000"/>
              <a:gd name="connsiteX142" fmla="*/ 1582057 w 4693698"/>
              <a:gd name="connsiteY142" fmla="*/ 6858000 h 6858000"/>
              <a:gd name="connsiteX143" fmla="*/ 420914 w 4693698"/>
              <a:gd name="connsiteY143" fmla="*/ 6858000 h 6858000"/>
              <a:gd name="connsiteX144" fmla="*/ 0 w 4693698"/>
              <a:gd name="connsiteY14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693698" h="6858000">
                <a:moveTo>
                  <a:pt x="0" y="0"/>
                </a:moveTo>
                <a:lnTo>
                  <a:pt x="420914" y="0"/>
                </a:lnTo>
                <a:lnTo>
                  <a:pt x="1582057" y="0"/>
                </a:lnTo>
                <a:lnTo>
                  <a:pt x="4503903" y="0"/>
                </a:lnTo>
                <a:lnTo>
                  <a:pt x="4508943" y="66675"/>
                </a:lnTo>
                <a:lnTo>
                  <a:pt x="4517340" y="122237"/>
                </a:lnTo>
                <a:lnTo>
                  <a:pt x="4527418" y="174625"/>
                </a:lnTo>
                <a:lnTo>
                  <a:pt x="4544214" y="217487"/>
                </a:lnTo>
                <a:lnTo>
                  <a:pt x="4561010" y="260350"/>
                </a:lnTo>
                <a:lnTo>
                  <a:pt x="4581165" y="296862"/>
                </a:lnTo>
                <a:lnTo>
                  <a:pt x="4601320" y="334962"/>
                </a:lnTo>
                <a:lnTo>
                  <a:pt x="4619796" y="369887"/>
                </a:lnTo>
                <a:lnTo>
                  <a:pt x="4638271" y="409575"/>
                </a:lnTo>
                <a:lnTo>
                  <a:pt x="4655067" y="450850"/>
                </a:lnTo>
                <a:lnTo>
                  <a:pt x="4670184" y="496887"/>
                </a:lnTo>
                <a:lnTo>
                  <a:pt x="4681941" y="546100"/>
                </a:lnTo>
                <a:lnTo>
                  <a:pt x="4690339" y="606425"/>
                </a:lnTo>
                <a:lnTo>
                  <a:pt x="4693698" y="673100"/>
                </a:lnTo>
                <a:lnTo>
                  <a:pt x="4690339" y="744537"/>
                </a:lnTo>
                <a:lnTo>
                  <a:pt x="4681941" y="801687"/>
                </a:lnTo>
                <a:lnTo>
                  <a:pt x="4670184" y="854075"/>
                </a:lnTo>
                <a:lnTo>
                  <a:pt x="4655067" y="901700"/>
                </a:lnTo>
                <a:lnTo>
                  <a:pt x="4638271" y="942975"/>
                </a:lnTo>
                <a:lnTo>
                  <a:pt x="4618116" y="981075"/>
                </a:lnTo>
                <a:lnTo>
                  <a:pt x="4597961" y="1017587"/>
                </a:lnTo>
                <a:lnTo>
                  <a:pt x="4577806" y="1055687"/>
                </a:lnTo>
                <a:lnTo>
                  <a:pt x="4559330" y="1095375"/>
                </a:lnTo>
                <a:lnTo>
                  <a:pt x="4540854" y="1136650"/>
                </a:lnTo>
                <a:lnTo>
                  <a:pt x="4525739" y="1182687"/>
                </a:lnTo>
                <a:lnTo>
                  <a:pt x="4515661" y="1235075"/>
                </a:lnTo>
                <a:lnTo>
                  <a:pt x="4505583" y="1295400"/>
                </a:lnTo>
                <a:lnTo>
                  <a:pt x="4503903" y="1363662"/>
                </a:lnTo>
                <a:lnTo>
                  <a:pt x="4505583" y="1431925"/>
                </a:lnTo>
                <a:lnTo>
                  <a:pt x="4515661" y="1492250"/>
                </a:lnTo>
                <a:lnTo>
                  <a:pt x="4525739" y="1544637"/>
                </a:lnTo>
                <a:lnTo>
                  <a:pt x="4540854" y="1589087"/>
                </a:lnTo>
                <a:lnTo>
                  <a:pt x="4559330" y="1631950"/>
                </a:lnTo>
                <a:lnTo>
                  <a:pt x="4577806" y="1671637"/>
                </a:lnTo>
                <a:lnTo>
                  <a:pt x="4597961" y="1708150"/>
                </a:lnTo>
                <a:lnTo>
                  <a:pt x="4618116" y="1743075"/>
                </a:lnTo>
                <a:lnTo>
                  <a:pt x="4638271" y="1782762"/>
                </a:lnTo>
                <a:lnTo>
                  <a:pt x="4655067" y="1824037"/>
                </a:lnTo>
                <a:lnTo>
                  <a:pt x="4670184" y="1870075"/>
                </a:lnTo>
                <a:lnTo>
                  <a:pt x="4681941" y="1922462"/>
                </a:lnTo>
                <a:lnTo>
                  <a:pt x="4690339" y="1982787"/>
                </a:lnTo>
                <a:lnTo>
                  <a:pt x="4693698" y="2051050"/>
                </a:lnTo>
                <a:lnTo>
                  <a:pt x="4690339" y="2119312"/>
                </a:lnTo>
                <a:lnTo>
                  <a:pt x="4681941" y="2179637"/>
                </a:lnTo>
                <a:lnTo>
                  <a:pt x="4670184" y="2232025"/>
                </a:lnTo>
                <a:lnTo>
                  <a:pt x="4655067" y="2278062"/>
                </a:lnTo>
                <a:lnTo>
                  <a:pt x="4638271" y="2319337"/>
                </a:lnTo>
                <a:lnTo>
                  <a:pt x="4618116" y="2359025"/>
                </a:lnTo>
                <a:lnTo>
                  <a:pt x="4597961" y="2395537"/>
                </a:lnTo>
                <a:lnTo>
                  <a:pt x="4577806" y="2433637"/>
                </a:lnTo>
                <a:lnTo>
                  <a:pt x="4559330" y="2471737"/>
                </a:lnTo>
                <a:lnTo>
                  <a:pt x="4540854" y="2513012"/>
                </a:lnTo>
                <a:lnTo>
                  <a:pt x="4525739" y="2560637"/>
                </a:lnTo>
                <a:lnTo>
                  <a:pt x="4515661" y="2613025"/>
                </a:lnTo>
                <a:lnTo>
                  <a:pt x="4505583" y="2671762"/>
                </a:lnTo>
                <a:lnTo>
                  <a:pt x="4503903" y="2741612"/>
                </a:lnTo>
                <a:lnTo>
                  <a:pt x="4505583" y="2809875"/>
                </a:lnTo>
                <a:lnTo>
                  <a:pt x="4515661" y="2868612"/>
                </a:lnTo>
                <a:lnTo>
                  <a:pt x="4525739" y="2922587"/>
                </a:lnTo>
                <a:lnTo>
                  <a:pt x="4540854" y="2967037"/>
                </a:lnTo>
                <a:lnTo>
                  <a:pt x="4559330" y="3009900"/>
                </a:lnTo>
                <a:lnTo>
                  <a:pt x="4577806" y="3046412"/>
                </a:lnTo>
                <a:lnTo>
                  <a:pt x="4597961" y="3084512"/>
                </a:lnTo>
                <a:lnTo>
                  <a:pt x="4618116" y="3121025"/>
                </a:lnTo>
                <a:lnTo>
                  <a:pt x="4638271" y="3160712"/>
                </a:lnTo>
                <a:lnTo>
                  <a:pt x="4655067" y="3201987"/>
                </a:lnTo>
                <a:lnTo>
                  <a:pt x="4670184" y="3248025"/>
                </a:lnTo>
                <a:lnTo>
                  <a:pt x="4681941" y="3300412"/>
                </a:lnTo>
                <a:lnTo>
                  <a:pt x="4690339" y="3360737"/>
                </a:lnTo>
                <a:lnTo>
                  <a:pt x="4693698" y="3427412"/>
                </a:lnTo>
                <a:lnTo>
                  <a:pt x="4690339" y="3497262"/>
                </a:lnTo>
                <a:lnTo>
                  <a:pt x="4681941" y="3557587"/>
                </a:lnTo>
                <a:lnTo>
                  <a:pt x="4670184" y="3609975"/>
                </a:lnTo>
                <a:lnTo>
                  <a:pt x="4655067" y="3656012"/>
                </a:lnTo>
                <a:lnTo>
                  <a:pt x="4638271" y="3697287"/>
                </a:lnTo>
                <a:lnTo>
                  <a:pt x="4618116" y="3736975"/>
                </a:lnTo>
                <a:lnTo>
                  <a:pt x="4577806" y="3811587"/>
                </a:lnTo>
                <a:lnTo>
                  <a:pt x="4559330" y="3848100"/>
                </a:lnTo>
                <a:lnTo>
                  <a:pt x="4540854" y="3890962"/>
                </a:lnTo>
                <a:lnTo>
                  <a:pt x="4525739" y="3935412"/>
                </a:lnTo>
                <a:lnTo>
                  <a:pt x="4515661" y="3987800"/>
                </a:lnTo>
                <a:lnTo>
                  <a:pt x="4505583" y="4048125"/>
                </a:lnTo>
                <a:lnTo>
                  <a:pt x="4503903" y="4116387"/>
                </a:lnTo>
                <a:lnTo>
                  <a:pt x="4505583" y="4186237"/>
                </a:lnTo>
                <a:lnTo>
                  <a:pt x="4515661" y="4244975"/>
                </a:lnTo>
                <a:lnTo>
                  <a:pt x="4525739" y="4297362"/>
                </a:lnTo>
                <a:lnTo>
                  <a:pt x="4540854" y="4343400"/>
                </a:lnTo>
                <a:lnTo>
                  <a:pt x="4559330" y="4386262"/>
                </a:lnTo>
                <a:lnTo>
                  <a:pt x="4577806" y="4424362"/>
                </a:lnTo>
                <a:lnTo>
                  <a:pt x="4618116" y="4498975"/>
                </a:lnTo>
                <a:lnTo>
                  <a:pt x="4638271" y="4537075"/>
                </a:lnTo>
                <a:lnTo>
                  <a:pt x="4655067" y="4579937"/>
                </a:lnTo>
                <a:lnTo>
                  <a:pt x="4670184" y="4625975"/>
                </a:lnTo>
                <a:lnTo>
                  <a:pt x="4681941" y="4678362"/>
                </a:lnTo>
                <a:lnTo>
                  <a:pt x="4690339" y="4738687"/>
                </a:lnTo>
                <a:lnTo>
                  <a:pt x="4693698" y="4806950"/>
                </a:lnTo>
                <a:lnTo>
                  <a:pt x="4690339" y="4875212"/>
                </a:lnTo>
                <a:lnTo>
                  <a:pt x="4681941" y="4935537"/>
                </a:lnTo>
                <a:lnTo>
                  <a:pt x="4670184" y="4987925"/>
                </a:lnTo>
                <a:lnTo>
                  <a:pt x="4655067" y="5033962"/>
                </a:lnTo>
                <a:lnTo>
                  <a:pt x="4638271" y="5075237"/>
                </a:lnTo>
                <a:lnTo>
                  <a:pt x="4618116" y="5114925"/>
                </a:lnTo>
                <a:lnTo>
                  <a:pt x="4597961" y="5149850"/>
                </a:lnTo>
                <a:lnTo>
                  <a:pt x="4577806" y="5186362"/>
                </a:lnTo>
                <a:lnTo>
                  <a:pt x="4559330" y="5226050"/>
                </a:lnTo>
                <a:lnTo>
                  <a:pt x="4540854" y="5268912"/>
                </a:lnTo>
                <a:lnTo>
                  <a:pt x="4525739" y="5313362"/>
                </a:lnTo>
                <a:lnTo>
                  <a:pt x="4515661" y="5365750"/>
                </a:lnTo>
                <a:lnTo>
                  <a:pt x="4505583" y="5426075"/>
                </a:lnTo>
                <a:lnTo>
                  <a:pt x="4503903" y="5494337"/>
                </a:lnTo>
                <a:lnTo>
                  <a:pt x="4505583" y="5562600"/>
                </a:lnTo>
                <a:lnTo>
                  <a:pt x="4515661" y="5622925"/>
                </a:lnTo>
                <a:lnTo>
                  <a:pt x="4525739" y="5675312"/>
                </a:lnTo>
                <a:lnTo>
                  <a:pt x="4540854" y="5721350"/>
                </a:lnTo>
                <a:lnTo>
                  <a:pt x="4559330" y="5762625"/>
                </a:lnTo>
                <a:lnTo>
                  <a:pt x="4577806" y="5802312"/>
                </a:lnTo>
                <a:lnTo>
                  <a:pt x="4597961" y="5840412"/>
                </a:lnTo>
                <a:lnTo>
                  <a:pt x="4618116" y="5876925"/>
                </a:lnTo>
                <a:lnTo>
                  <a:pt x="4638271" y="5915025"/>
                </a:lnTo>
                <a:lnTo>
                  <a:pt x="4655067" y="5956300"/>
                </a:lnTo>
                <a:lnTo>
                  <a:pt x="4670184" y="6003925"/>
                </a:lnTo>
                <a:lnTo>
                  <a:pt x="4681941" y="6056312"/>
                </a:lnTo>
                <a:lnTo>
                  <a:pt x="4690339" y="6113462"/>
                </a:lnTo>
                <a:lnTo>
                  <a:pt x="4693698" y="6183312"/>
                </a:lnTo>
                <a:lnTo>
                  <a:pt x="4690339" y="6251575"/>
                </a:lnTo>
                <a:lnTo>
                  <a:pt x="4681941" y="6311900"/>
                </a:lnTo>
                <a:lnTo>
                  <a:pt x="4670184" y="6361112"/>
                </a:lnTo>
                <a:lnTo>
                  <a:pt x="4655067" y="6407150"/>
                </a:lnTo>
                <a:lnTo>
                  <a:pt x="4638271" y="6448425"/>
                </a:lnTo>
                <a:lnTo>
                  <a:pt x="4619796" y="6488112"/>
                </a:lnTo>
                <a:lnTo>
                  <a:pt x="4601320" y="6523037"/>
                </a:lnTo>
                <a:lnTo>
                  <a:pt x="4581165" y="6561137"/>
                </a:lnTo>
                <a:lnTo>
                  <a:pt x="4561010" y="6597650"/>
                </a:lnTo>
                <a:lnTo>
                  <a:pt x="4544214" y="6640512"/>
                </a:lnTo>
                <a:lnTo>
                  <a:pt x="4527418" y="6683375"/>
                </a:lnTo>
                <a:lnTo>
                  <a:pt x="4517340" y="6735762"/>
                </a:lnTo>
                <a:lnTo>
                  <a:pt x="4508943" y="6791325"/>
                </a:lnTo>
                <a:lnTo>
                  <a:pt x="4503903" y="6858000"/>
                </a:lnTo>
                <a:lnTo>
                  <a:pt x="1582057" y="6858000"/>
                </a:lnTo>
                <a:lnTo>
                  <a:pt x="420914" y="6858000"/>
                </a:lnTo>
                <a:lnTo>
                  <a:pt x="0" y="6858000"/>
                </a:lnTo>
                <a:close/>
              </a:path>
            </a:pathLst>
          </a:custGeom>
          <a:solidFill>
            <a:schemeClr val="tx1"/>
          </a:solidFill>
          <a:ln w="0">
            <a:noFill/>
            <a:prstDash val="solid"/>
            <a:round/>
            <a:headEnd/>
            <a:tailEnd/>
          </a:ln>
        </p:spPr>
        <p:txBody>
          <a:bodyPr wrap="square">
            <a:noAutofit/>
          </a:bodyPr>
          <a:lstStyle/>
          <a:p>
            <a:endParaRPr lang="en-US" dirty="0"/>
          </a:p>
        </p:txBody>
      </p:sp>
      <p:sp>
        <p:nvSpPr>
          <p:cNvPr id="28" name="Freeform: Shape 19">
            <a:extLst>
              <a:ext uri="{FF2B5EF4-FFF2-40B4-BE49-F238E27FC236}">
                <a16:creationId xmlns:a16="http://schemas.microsoft.com/office/drawing/2014/main" id="{4B9FAFB2-BEB5-4848-8018-BCAD99E2E1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4838076" cy="6858000"/>
          </a:xfrm>
          <a:custGeom>
            <a:avLst/>
            <a:gdLst>
              <a:gd name="connsiteX0" fmla="*/ 4838076 w 4838076"/>
              <a:gd name="connsiteY0" fmla="*/ 0 h 6858000"/>
              <a:gd name="connsiteX1" fmla="*/ 4417162 w 4838076"/>
              <a:gd name="connsiteY1" fmla="*/ 0 h 6858000"/>
              <a:gd name="connsiteX2" fmla="*/ 3459219 w 4838076"/>
              <a:gd name="connsiteY2" fmla="*/ 0 h 6858000"/>
              <a:gd name="connsiteX3" fmla="*/ 334174 w 4838076"/>
              <a:gd name="connsiteY3" fmla="*/ 0 h 6858000"/>
              <a:gd name="connsiteX4" fmla="*/ 334173 w 4838076"/>
              <a:gd name="connsiteY4" fmla="*/ 0 h 6858000"/>
              <a:gd name="connsiteX5" fmla="*/ 189795 w 4838076"/>
              <a:gd name="connsiteY5" fmla="*/ 0 h 6858000"/>
              <a:gd name="connsiteX6" fmla="*/ 184756 w 4838076"/>
              <a:gd name="connsiteY6" fmla="*/ 66675 h 6858000"/>
              <a:gd name="connsiteX7" fmla="*/ 176358 w 4838076"/>
              <a:gd name="connsiteY7" fmla="*/ 122237 h 6858000"/>
              <a:gd name="connsiteX8" fmla="*/ 166281 w 4838076"/>
              <a:gd name="connsiteY8" fmla="*/ 174625 h 6858000"/>
              <a:gd name="connsiteX9" fmla="*/ 149485 w 4838076"/>
              <a:gd name="connsiteY9" fmla="*/ 217487 h 6858000"/>
              <a:gd name="connsiteX10" fmla="*/ 132689 w 4838076"/>
              <a:gd name="connsiteY10" fmla="*/ 260350 h 6858000"/>
              <a:gd name="connsiteX11" fmla="*/ 112534 w 4838076"/>
              <a:gd name="connsiteY11" fmla="*/ 296862 h 6858000"/>
              <a:gd name="connsiteX12" fmla="*/ 92379 w 4838076"/>
              <a:gd name="connsiteY12" fmla="*/ 334962 h 6858000"/>
              <a:gd name="connsiteX13" fmla="*/ 73903 w 4838076"/>
              <a:gd name="connsiteY13" fmla="*/ 369887 h 6858000"/>
              <a:gd name="connsiteX14" fmla="*/ 55427 w 4838076"/>
              <a:gd name="connsiteY14" fmla="*/ 409575 h 6858000"/>
              <a:gd name="connsiteX15" fmla="*/ 38632 w 4838076"/>
              <a:gd name="connsiteY15" fmla="*/ 450850 h 6858000"/>
              <a:gd name="connsiteX16" fmla="*/ 23515 w 4838076"/>
              <a:gd name="connsiteY16" fmla="*/ 496887 h 6858000"/>
              <a:gd name="connsiteX17" fmla="*/ 11758 w 4838076"/>
              <a:gd name="connsiteY17" fmla="*/ 546100 h 6858000"/>
              <a:gd name="connsiteX18" fmla="*/ 3359 w 4838076"/>
              <a:gd name="connsiteY18" fmla="*/ 606425 h 6858000"/>
              <a:gd name="connsiteX19" fmla="*/ 0 w 4838076"/>
              <a:gd name="connsiteY19" fmla="*/ 673100 h 6858000"/>
              <a:gd name="connsiteX20" fmla="*/ 3359 w 4838076"/>
              <a:gd name="connsiteY20" fmla="*/ 744537 h 6858000"/>
              <a:gd name="connsiteX21" fmla="*/ 11758 w 4838076"/>
              <a:gd name="connsiteY21" fmla="*/ 801687 h 6858000"/>
              <a:gd name="connsiteX22" fmla="*/ 23515 w 4838076"/>
              <a:gd name="connsiteY22" fmla="*/ 854075 h 6858000"/>
              <a:gd name="connsiteX23" fmla="*/ 38632 w 4838076"/>
              <a:gd name="connsiteY23" fmla="*/ 901700 h 6858000"/>
              <a:gd name="connsiteX24" fmla="*/ 55427 w 4838076"/>
              <a:gd name="connsiteY24" fmla="*/ 942975 h 6858000"/>
              <a:gd name="connsiteX25" fmla="*/ 75583 w 4838076"/>
              <a:gd name="connsiteY25" fmla="*/ 981075 h 6858000"/>
              <a:gd name="connsiteX26" fmla="*/ 95738 w 4838076"/>
              <a:gd name="connsiteY26" fmla="*/ 1017587 h 6858000"/>
              <a:gd name="connsiteX27" fmla="*/ 115893 w 4838076"/>
              <a:gd name="connsiteY27" fmla="*/ 1055687 h 6858000"/>
              <a:gd name="connsiteX28" fmla="*/ 134368 w 4838076"/>
              <a:gd name="connsiteY28" fmla="*/ 1095375 h 6858000"/>
              <a:gd name="connsiteX29" fmla="*/ 152844 w 4838076"/>
              <a:gd name="connsiteY29" fmla="*/ 1136650 h 6858000"/>
              <a:gd name="connsiteX30" fmla="*/ 167960 w 4838076"/>
              <a:gd name="connsiteY30" fmla="*/ 1182687 h 6858000"/>
              <a:gd name="connsiteX31" fmla="*/ 178038 w 4838076"/>
              <a:gd name="connsiteY31" fmla="*/ 1235075 h 6858000"/>
              <a:gd name="connsiteX32" fmla="*/ 188115 w 4838076"/>
              <a:gd name="connsiteY32" fmla="*/ 1295400 h 6858000"/>
              <a:gd name="connsiteX33" fmla="*/ 189795 w 4838076"/>
              <a:gd name="connsiteY33" fmla="*/ 1363662 h 6858000"/>
              <a:gd name="connsiteX34" fmla="*/ 188115 w 4838076"/>
              <a:gd name="connsiteY34" fmla="*/ 1431925 h 6858000"/>
              <a:gd name="connsiteX35" fmla="*/ 178038 w 4838076"/>
              <a:gd name="connsiteY35" fmla="*/ 1492250 h 6858000"/>
              <a:gd name="connsiteX36" fmla="*/ 167960 w 4838076"/>
              <a:gd name="connsiteY36" fmla="*/ 1544637 h 6858000"/>
              <a:gd name="connsiteX37" fmla="*/ 152844 w 4838076"/>
              <a:gd name="connsiteY37" fmla="*/ 1589087 h 6858000"/>
              <a:gd name="connsiteX38" fmla="*/ 134368 w 4838076"/>
              <a:gd name="connsiteY38" fmla="*/ 1631950 h 6858000"/>
              <a:gd name="connsiteX39" fmla="*/ 115893 w 4838076"/>
              <a:gd name="connsiteY39" fmla="*/ 1671637 h 6858000"/>
              <a:gd name="connsiteX40" fmla="*/ 95738 w 4838076"/>
              <a:gd name="connsiteY40" fmla="*/ 1708150 h 6858000"/>
              <a:gd name="connsiteX41" fmla="*/ 75583 w 4838076"/>
              <a:gd name="connsiteY41" fmla="*/ 1743075 h 6858000"/>
              <a:gd name="connsiteX42" fmla="*/ 55427 w 4838076"/>
              <a:gd name="connsiteY42" fmla="*/ 1782762 h 6858000"/>
              <a:gd name="connsiteX43" fmla="*/ 38632 w 4838076"/>
              <a:gd name="connsiteY43" fmla="*/ 1824037 h 6858000"/>
              <a:gd name="connsiteX44" fmla="*/ 23515 w 4838076"/>
              <a:gd name="connsiteY44" fmla="*/ 1870075 h 6858000"/>
              <a:gd name="connsiteX45" fmla="*/ 11758 w 4838076"/>
              <a:gd name="connsiteY45" fmla="*/ 1922462 h 6858000"/>
              <a:gd name="connsiteX46" fmla="*/ 3359 w 4838076"/>
              <a:gd name="connsiteY46" fmla="*/ 1982787 h 6858000"/>
              <a:gd name="connsiteX47" fmla="*/ 0 w 4838076"/>
              <a:gd name="connsiteY47" fmla="*/ 2051050 h 6858000"/>
              <a:gd name="connsiteX48" fmla="*/ 3359 w 4838076"/>
              <a:gd name="connsiteY48" fmla="*/ 2119312 h 6858000"/>
              <a:gd name="connsiteX49" fmla="*/ 11758 w 4838076"/>
              <a:gd name="connsiteY49" fmla="*/ 2179637 h 6858000"/>
              <a:gd name="connsiteX50" fmla="*/ 23515 w 4838076"/>
              <a:gd name="connsiteY50" fmla="*/ 2232025 h 6858000"/>
              <a:gd name="connsiteX51" fmla="*/ 38632 w 4838076"/>
              <a:gd name="connsiteY51" fmla="*/ 2278062 h 6858000"/>
              <a:gd name="connsiteX52" fmla="*/ 55427 w 4838076"/>
              <a:gd name="connsiteY52" fmla="*/ 2319337 h 6858000"/>
              <a:gd name="connsiteX53" fmla="*/ 75583 w 4838076"/>
              <a:gd name="connsiteY53" fmla="*/ 2359025 h 6858000"/>
              <a:gd name="connsiteX54" fmla="*/ 95738 w 4838076"/>
              <a:gd name="connsiteY54" fmla="*/ 2395537 h 6858000"/>
              <a:gd name="connsiteX55" fmla="*/ 115893 w 4838076"/>
              <a:gd name="connsiteY55" fmla="*/ 2433637 h 6858000"/>
              <a:gd name="connsiteX56" fmla="*/ 134368 w 4838076"/>
              <a:gd name="connsiteY56" fmla="*/ 2471737 h 6858000"/>
              <a:gd name="connsiteX57" fmla="*/ 152844 w 4838076"/>
              <a:gd name="connsiteY57" fmla="*/ 2513012 h 6858000"/>
              <a:gd name="connsiteX58" fmla="*/ 167960 w 4838076"/>
              <a:gd name="connsiteY58" fmla="*/ 2560637 h 6858000"/>
              <a:gd name="connsiteX59" fmla="*/ 178038 w 4838076"/>
              <a:gd name="connsiteY59" fmla="*/ 2613025 h 6858000"/>
              <a:gd name="connsiteX60" fmla="*/ 188115 w 4838076"/>
              <a:gd name="connsiteY60" fmla="*/ 2671762 h 6858000"/>
              <a:gd name="connsiteX61" fmla="*/ 189795 w 4838076"/>
              <a:gd name="connsiteY61" fmla="*/ 2741612 h 6858000"/>
              <a:gd name="connsiteX62" fmla="*/ 188115 w 4838076"/>
              <a:gd name="connsiteY62" fmla="*/ 2809875 h 6858000"/>
              <a:gd name="connsiteX63" fmla="*/ 178038 w 4838076"/>
              <a:gd name="connsiteY63" fmla="*/ 2868612 h 6858000"/>
              <a:gd name="connsiteX64" fmla="*/ 167960 w 4838076"/>
              <a:gd name="connsiteY64" fmla="*/ 2922587 h 6858000"/>
              <a:gd name="connsiteX65" fmla="*/ 152844 w 4838076"/>
              <a:gd name="connsiteY65" fmla="*/ 2967037 h 6858000"/>
              <a:gd name="connsiteX66" fmla="*/ 134368 w 4838076"/>
              <a:gd name="connsiteY66" fmla="*/ 3009900 h 6858000"/>
              <a:gd name="connsiteX67" fmla="*/ 115893 w 4838076"/>
              <a:gd name="connsiteY67" fmla="*/ 3046412 h 6858000"/>
              <a:gd name="connsiteX68" fmla="*/ 95738 w 4838076"/>
              <a:gd name="connsiteY68" fmla="*/ 3084512 h 6858000"/>
              <a:gd name="connsiteX69" fmla="*/ 75583 w 4838076"/>
              <a:gd name="connsiteY69" fmla="*/ 3121025 h 6858000"/>
              <a:gd name="connsiteX70" fmla="*/ 55427 w 4838076"/>
              <a:gd name="connsiteY70" fmla="*/ 3160712 h 6858000"/>
              <a:gd name="connsiteX71" fmla="*/ 38632 w 4838076"/>
              <a:gd name="connsiteY71" fmla="*/ 3201987 h 6858000"/>
              <a:gd name="connsiteX72" fmla="*/ 23515 w 4838076"/>
              <a:gd name="connsiteY72" fmla="*/ 3248025 h 6858000"/>
              <a:gd name="connsiteX73" fmla="*/ 11758 w 4838076"/>
              <a:gd name="connsiteY73" fmla="*/ 3300412 h 6858000"/>
              <a:gd name="connsiteX74" fmla="*/ 3359 w 4838076"/>
              <a:gd name="connsiteY74" fmla="*/ 3360737 h 6858000"/>
              <a:gd name="connsiteX75" fmla="*/ 0 w 4838076"/>
              <a:gd name="connsiteY75" fmla="*/ 3427412 h 6858000"/>
              <a:gd name="connsiteX76" fmla="*/ 3359 w 4838076"/>
              <a:gd name="connsiteY76" fmla="*/ 3497262 h 6858000"/>
              <a:gd name="connsiteX77" fmla="*/ 11758 w 4838076"/>
              <a:gd name="connsiteY77" fmla="*/ 3557587 h 6858000"/>
              <a:gd name="connsiteX78" fmla="*/ 23515 w 4838076"/>
              <a:gd name="connsiteY78" fmla="*/ 3609975 h 6858000"/>
              <a:gd name="connsiteX79" fmla="*/ 38632 w 4838076"/>
              <a:gd name="connsiteY79" fmla="*/ 3656012 h 6858000"/>
              <a:gd name="connsiteX80" fmla="*/ 55427 w 4838076"/>
              <a:gd name="connsiteY80" fmla="*/ 3697287 h 6858000"/>
              <a:gd name="connsiteX81" fmla="*/ 75583 w 4838076"/>
              <a:gd name="connsiteY81" fmla="*/ 3736975 h 6858000"/>
              <a:gd name="connsiteX82" fmla="*/ 115893 w 4838076"/>
              <a:gd name="connsiteY82" fmla="*/ 3811587 h 6858000"/>
              <a:gd name="connsiteX83" fmla="*/ 134368 w 4838076"/>
              <a:gd name="connsiteY83" fmla="*/ 3848100 h 6858000"/>
              <a:gd name="connsiteX84" fmla="*/ 152844 w 4838076"/>
              <a:gd name="connsiteY84" fmla="*/ 3890962 h 6858000"/>
              <a:gd name="connsiteX85" fmla="*/ 167960 w 4838076"/>
              <a:gd name="connsiteY85" fmla="*/ 3935412 h 6858000"/>
              <a:gd name="connsiteX86" fmla="*/ 178038 w 4838076"/>
              <a:gd name="connsiteY86" fmla="*/ 3987800 h 6858000"/>
              <a:gd name="connsiteX87" fmla="*/ 188115 w 4838076"/>
              <a:gd name="connsiteY87" fmla="*/ 4048125 h 6858000"/>
              <a:gd name="connsiteX88" fmla="*/ 189795 w 4838076"/>
              <a:gd name="connsiteY88" fmla="*/ 4116387 h 6858000"/>
              <a:gd name="connsiteX89" fmla="*/ 188115 w 4838076"/>
              <a:gd name="connsiteY89" fmla="*/ 4186237 h 6858000"/>
              <a:gd name="connsiteX90" fmla="*/ 178038 w 4838076"/>
              <a:gd name="connsiteY90" fmla="*/ 4244975 h 6858000"/>
              <a:gd name="connsiteX91" fmla="*/ 167960 w 4838076"/>
              <a:gd name="connsiteY91" fmla="*/ 4297362 h 6858000"/>
              <a:gd name="connsiteX92" fmla="*/ 152844 w 4838076"/>
              <a:gd name="connsiteY92" fmla="*/ 4343400 h 6858000"/>
              <a:gd name="connsiteX93" fmla="*/ 134368 w 4838076"/>
              <a:gd name="connsiteY93" fmla="*/ 4386262 h 6858000"/>
              <a:gd name="connsiteX94" fmla="*/ 115893 w 4838076"/>
              <a:gd name="connsiteY94" fmla="*/ 4424362 h 6858000"/>
              <a:gd name="connsiteX95" fmla="*/ 75583 w 4838076"/>
              <a:gd name="connsiteY95" fmla="*/ 4498975 h 6858000"/>
              <a:gd name="connsiteX96" fmla="*/ 55427 w 4838076"/>
              <a:gd name="connsiteY96" fmla="*/ 4537075 h 6858000"/>
              <a:gd name="connsiteX97" fmla="*/ 38632 w 4838076"/>
              <a:gd name="connsiteY97" fmla="*/ 4579937 h 6858000"/>
              <a:gd name="connsiteX98" fmla="*/ 23515 w 4838076"/>
              <a:gd name="connsiteY98" fmla="*/ 4625975 h 6858000"/>
              <a:gd name="connsiteX99" fmla="*/ 11758 w 4838076"/>
              <a:gd name="connsiteY99" fmla="*/ 4678362 h 6858000"/>
              <a:gd name="connsiteX100" fmla="*/ 3359 w 4838076"/>
              <a:gd name="connsiteY100" fmla="*/ 4738687 h 6858000"/>
              <a:gd name="connsiteX101" fmla="*/ 0 w 4838076"/>
              <a:gd name="connsiteY101" fmla="*/ 4806950 h 6858000"/>
              <a:gd name="connsiteX102" fmla="*/ 3359 w 4838076"/>
              <a:gd name="connsiteY102" fmla="*/ 4875212 h 6858000"/>
              <a:gd name="connsiteX103" fmla="*/ 11758 w 4838076"/>
              <a:gd name="connsiteY103" fmla="*/ 4935537 h 6858000"/>
              <a:gd name="connsiteX104" fmla="*/ 23515 w 4838076"/>
              <a:gd name="connsiteY104" fmla="*/ 4987925 h 6858000"/>
              <a:gd name="connsiteX105" fmla="*/ 38632 w 4838076"/>
              <a:gd name="connsiteY105" fmla="*/ 5033962 h 6858000"/>
              <a:gd name="connsiteX106" fmla="*/ 55427 w 4838076"/>
              <a:gd name="connsiteY106" fmla="*/ 5075237 h 6858000"/>
              <a:gd name="connsiteX107" fmla="*/ 75583 w 4838076"/>
              <a:gd name="connsiteY107" fmla="*/ 5114925 h 6858000"/>
              <a:gd name="connsiteX108" fmla="*/ 95738 w 4838076"/>
              <a:gd name="connsiteY108" fmla="*/ 5149850 h 6858000"/>
              <a:gd name="connsiteX109" fmla="*/ 115893 w 4838076"/>
              <a:gd name="connsiteY109" fmla="*/ 5186362 h 6858000"/>
              <a:gd name="connsiteX110" fmla="*/ 134368 w 4838076"/>
              <a:gd name="connsiteY110" fmla="*/ 5226050 h 6858000"/>
              <a:gd name="connsiteX111" fmla="*/ 152844 w 4838076"/>
              <a:gd name="connsiteY111" fmla="*/ 5268912 h 6858000"/>
              <a:gd name="connsiteX112" fmla="*/ 167960 w 4838076"/>
              <a:gd name="connsiteY112" fmla="*/ 5313362 h 6858000"/>
              <a:gd name="connsiteX113" fmla="*/ 178038 w 4838076"/>
              <a:gd name="connsiteY113" fmla="*/ 5365750 h 6858000"/>
              <a:gd name="connsiteX114" fmla="*/ 188115 w 4838076"/>
              <a:gd name="connsiteY114" fmla="*/ 5426075 h 6858000"/>
              <a:gd name="connsiteX115" fmla="*/ 189795 w 4838076"/>
              <a:gd name="connsiteY115" fmla="*/ 5494337 h 6858000"/>
              <a:gd name="connsiteX116" fmla="*/ 188115 w 4838076"/>
              <a:gd name="connsiteY116" fmla="*/ 5562600 h 6858000"/>
              <a:gd name="connsiteX117" fmla="*/ 178038 w 4838076"/>
              <a:gd name="connsiteY117" fmla="*/ 5622925 h 6858000"/>
              <a:gd name="connsiteX118" fmla="*/ 167960 w 4838076"/>
              <a:gd name="connsiteY118" fmla="*/ 5675312 h 6858000"/>
              <a:gd name="connsiteX119" fmla="*/ 152844 w 4838076"/>
              <a:gd name="connsiteY119" fmla="*/ 5721350 h 6858000"/>
              <a:gd name="connsiteX120" fmla="*/ 134368 w 4838076"/>
              <a:gd name="connsiteY120" fmla="*/ 5762625 h 6858000"/>
              <a:gd name="connsiteX121" fmla="*/ 115893 w 4838076"/>
              <a:gd name="connsiteY121" fmla="*/ 5802312 h 6858000"/>
              <a:gd name="connsiteX122" fmla="*/ 95738 w 4838076"/>
              <a:gd name="connsiteY122" fmla="*/ 5840412 h 6858000"/>
              <a:gd name="connsiteX123" fmla="*/ 75583 w 4838076"/>
              <a:gd name="connsiteY123" fmla="*/ 5876925 h 6858000"/>
              <a:gd name="connsiteX124" fmla="*/ 55427 w 4838076"/>
              <a:gd name="connsiteY124" fmla="*/ 5915025 h 6858000"/>
              <a:gd name="connsiteX125" fmla="*/ 38632 w 4838076"/>
              <a:gd name="connsiteY125" fmla="*/ 5956300 h 6858000"/>
              <a:gd name="connsiteX126" fmla="*/ 23515 w 4838076"/>
              <a:gd name="connsiteY126" fmla="*/ 6003925 h 6858000"/>
              <a:gd name="connsiteX127" fmla="*/ 11758 w 4838076"/>
              <a:gd name="connsiteY127" fmla="*/ 6056312 h 6858000"/>
              <a:gd name="connsiteX128" fmla="*/ 3359 w 4838076"/>
              <a:gd name="connsiteY128" fmla="*/ 6113462 h 6858000"/>
              <a:gd name="connsiteX129" fmla="*/ 0 w 4838076"/>
              <a:gd name="connsiteY129" fmla="*/ 6183312 h 6858000"/>
              <a:gd name="connsiteX130" fmla="*/ 3359 w 4838076"/>
              <a:gd name="connsiteY130" fmla="*/ 6251575 h 6858000"/>
              <a:gd name="connsiteX131" fmla="*/ 11758 w 4838076"/>
              <a:gd name="connsiteY131" fmla="*/ 6311900 h 6858000"/>
              <a:gd name="connsiteX132" fmla="*/ 23515 w 4838076"/>
              <a:gd name="connsiteY132" fmla="*/ 6361112 h 6858000"/>
              <a:gd name="connsiteX133" fmla="*/ 38632 w 4838076"/>
              <a:gd name="connsiteY133" fmla="*/ 6407150 h 6858000"/>
              <a:gd name="connsiteX134" fmla="*/ 55427 w 4838076"/>
              <a:gd name="connsiteY134" fmla="*/ 6448425 h 6858000"/>
              <a:gd name="connsiteX135" fmla="*/ 73903 w 4838076"/>
              <a:gd name="connsiteY135" fmla="*/ 6488112 h 6858000"/>
              <a:gd name="connsiteX136" fmla="*/ 92379 w 4838076"/>
              <a:gd name="connsiteY136" fmla="*/ 6523037 h 6858000"/>
              <a:gd name="connsiteX137" fmla="*/ 112534 w 4838076"/>
              <a:gd name="connsiteY137" fmla="*/ 6561137 h 6858000"/>
              <a:gd name="connsiteX138" fmla="*/ 132689 w 4838076"/>
              <a:gd name="connsiteY138" fmla="*/ 6597650 h 6858000"/>
              <a:gd name="connsiteX139" fmla="*/ 149485 w 4838076"/>
              <a:gd name="connsiteY139" fmla="*/ 6640512 h 6858000"/>
              <a:gd name="connsiteX140" fmla="*/ 166281 w 4838076"/>
              <a:gd name="connsiteY140" fmla="*/ 6683375 h 6858000"/>
              <a:gd name="connsiteX141" fmla="*/ 176358 w 4838076"/>
              <a:gd name="connsiteY141" fmla="*/ 6735762 h 6858000"/>
              <a:gd name="connsiteX142" fmla="*/ 184756 w 4838076"/>
              <a:gd name="connsiteY142" fmla="*/ 6791325 h 6858000"/>
              <a:gd name="connsiteX143" fmla="*/ 189795 w 4838076"/>
              <a:gd name="connsiteY143" fmla="*/ 6858000 h 6858000"/>
              <a:gd name="connsiteX144" fmla="*/ 334173 w 4838076"/>
              <a:gd name="connsiteY144" fmla="*/ 6858000 h 6858000"/>
              <a:gd name="connsiteX145" fmla="*/ 334174 w 4838076"/>
              <a:gd name="connsiteY145" fmla="*/ 6858000 h 6858000"/>
              <a:gd name="connsiteX146" fmla="*/ 3459219 w 4838076"/>
              <a:gd name="connsiteY146" fmla="*/ 6858000 h 6858000"/>
              <a:gd name="connsiteX147" fmla="*/ 4417162 w 4838076"/>
              <a:gd name="connsiteY147" fmla="*/ 6858000 h 6858000"/>
              <a:gd name="connsiteX148" fmla="*/ 4838076 w 4838076"/>
              <a:gd name="connsiteY14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4838076" h="6858000">
                <a:moveTo>
                  <a:pt x="4838076" y="0"/>
                </a:moveTo>
                <a:lnTo>
                  <a:pt x="4417162" y="0"/>
                </a:lnTo>
                <a:lnTo>
                  <a:pt x="3459219" y="0"/>
                </a:lnTo>
                <a:lnTo>
                  <a:pt x="334174" y="0"/>
                </a:lnTo>
                <a:lnTo>
                  <a:pt x="334173" y="0"/>
                </a:lnTo>
                <a:lnTo>
                  <a:pt x="189795" y="0"/>
                </a:lnTo>
                <a:lnTo>
                  <a:pt x="184756" y="66675"/>
                </a:lnTo>
                <a:lnTo>
                  <a:pt x="176358" y="122237"/>
                </a:lnTo>
                <a:lnTo>
                  <a:pt x="166281" y="174625"/>
                </a:lnTo>
                <a:lnTo>
                  <a:pt x="149485" y="217487"/>
                </a:lnTo>
                <a:lnTo>
                  <a:pt x="132689" y="260350"/>
                </a:lnTo>
                <a:lnTo>
                  <a:pt x="112534" y="296862"/>
                </a:lnTo>
                <a:lnTo>
                  <a:pt x="92379" y="334962"/>
                </a:lnTo>
                <a:lnTo>
                  <a:pt x="73903" y="369887"/>
                </a:lnTo>
                <a:lnTo>
                  <a:pt x="55427" y="409575"/>
                </a:lnTo>
                <a:lnTo>
                  <a:pt x="38632" y="450850"/>
                </a:lnTo>
                <a:lnTo>
                  <a:pt x="23515" y="496887"/>
                </a:lnTo>
                <a:lnTo>
                  <a:pt x="11758" y="546100"/>
                </a:lnTo>
                <a:lnTo>
                  <a:pt x="3359" y="606425"/>
                </a:lnTo>
                <a:lnTo>
                  <a:pt x="0" y="673100"/>
                </a:lnTo>
                <a:lnTo>
                  <a:pt x="3359" y="744537"/>
                </a:lnTo>
                <a:lnTo>
                  <a:pt x="11758" y="801687"/>
                </a:lnTo>
                <a:lnTo>
                  <a:pt x="23515" y="854075"/>
                </a:lnTo>
                <a:lnTo>
                  <a:pt x="38632" y="901700"/>
                </a:lnTo>
                <a:lnTo>
                  <a:pt x="55427" y="942975"/>
                </a:lnTo>
                <a:lnTo>
                  <a:pt x="75583" y="981075"/>
                </a:lnTo>
                <a:lnTo>
                  <a:pt x="95738" y="1017587"/>
                </a:lnTo>
                <a:lnTo>
                  <a:pt x="115893" y="1055687"/>
                </a:lnTo>
                <a:lnTo>
                  <a:pt x="134368" y="1095375"/>
                </a:lnTo>
                <a:lnTo>
                  <a:pt x="152844" y="1136650"/>
                </a:lnTo>
                <a:lnTo>
                  <a:pt x="167960" y="1182687"/>
                </a:lnTo>
                <a:lnTo>
                  <a:pt x="178038" y="1235075"/>
                </a:lnTo>
                <a:lnTo>
                  <a:pt x="188115" y="1295400"/>
                </a:lnTo>
                <a:lnTo>
                  <a:pt x="189795" y="1363662"/>
                </a:lnTo>
                <a:lnTo>
                  <a:pt x="188115" y="1431925"/>
                </a:lnTo>
                <a:lnTo>
                  <a:pt x="178038" y="1492250"/>
                </a:lnTo>
                <a:lnTo>
                  <a:pt x="167960" y="1544637"/>
                </a:lnTo>
                <a:lnTo>
                  <a:pt x="152844" y="1589087"/>
                </a:lnTo>
                <a:lnTo>
                  <a:pt x="134368" y="1631950"/>
                </a:lnTo>
                <a:lnTo>
                  <a:pt x="115893" y="1671637"/>
                </a:lnTo>
                <a:lnTo>
                  <a:pt x="95738" y="1708150"/>
                </a:lnTo>
                <a:lnTo>
                  <a:pt x="75583" y="1743075"/>
                </a:lnTo>
                <a:lnTo>
                  <a:pt x="55427" y="1782762"/>
                </a:lnTo>
                <a:lnTo>
                  <a:pt x="38632" y="1824037"/>
                </a:lnTo>
                <a:lnTo>
                  <a:pt x="23515" y="1870075"/>
                </a:lnTo>
                <a:lnTo>
                  <a:pt x="11758" y="1922462"/>
                </a:lnTo>
                <a:lnTo>
                  <a:pt x="3359" y="1982787"/>
                </a:lnTo>
                <a:lnTo>
                  <a:pt x="0" y="2051050"/>
                </a:lnTo>
                <a:lnTo>
                  <a:pt x="3359" y="2119312"/>
                </a:lnTo>
                <a:lnTo>
                  <a:pt x="11758" y="2179637"/>
                </a:lnTo>
                <a:lnTo>
                  <a:pt x="23515" y="2232025"/>
                </a:lnTo>
                <a:lnTo>
                  <a:pt x="38632" y="2278062"/>
                </a:lnTo>
                <a:lnTo>
                  <a:pt x="55427" y="2319337"/>
                </a:lnTo>
                <a:lnTo>
                  <a:pt x="75583" y="2359025"/>
                </a:lnTo>
                <a:lnTo>
                  <a:pt x="95738" y="2395537"/>
                </a:lnTo>
                <a:lnTo>
                  <a:pt x="115893" y="2433637"/>
                </a:lnTo>
                <a:lnTo>
                  <a:pt x="134368" y="2471737"/>
                </a:lnTo>
                <a:lnTo>
                  <a:pt x="152844" y="2513012"/>
                </a:lnTo>
                <a:lnTo>
                  <a:pt x="167960" y="2560637"/>
                </a:lnTo>
                <a:lnTo>
                  <a:pt x="178038" y="2613025"/>
                </a:lnTo>
                <a:lnTo>
                  <a:pt x="188115" y="2671762"/>
                </a:lnTo>
                <a:lnTo>
                  <a:pt x="189795" y="2741612"/>
                </a:lnTo>
                <a:lnTo>
                  <a:pt x="188115" y="2809875"/>
                </a:lnTo>
                <a:lnTo>
                  <a:pt x="178038" y="2868612"/>
                </a:lnTo>
                <a:lnTo>
                  <a:pt x="167960" y="2922587"/>
                </a:lnTo>
                <a:lnTo>
                  <a:pt x="152844" y="2967037"/>
                </a:lnTo>
                <a:lnTo>
                  <a:pt x="134368" y="3009900"/>
                </a:lnTo>
                <a:lnTo>
                  <a:pt x="115893" y="3046412"/>
                </a:lnTo>
                <a:lnTo>
                  <a:pt x="95738" y="3084512"/>
                </a:lnTo>
                <a:lnTo>
                  <a:pt x="75583" y="3121025"/>
                </a:lnTo>
                <a:lnTo>
                  <a:pt x="55427" y="3160712"/>
                </a:lnTo>
                <a:lnTo>
                  <a:pt x="38632" y="3201987"/>
                </a:lnTo>
                <a:lnTo>
                  <a:pt x="23515" y="3248025"/>
                </a:lnTo>
                <a:lnTo>
                  <a:pt x="11758" y="3300412"/>
                </a:lnTo>
                <a:lnTo>
                  <a:pt x="3359" y="3360737"/>
                </a:lnTo>
                <a:lnTo>
                  <a:pt x="0" y="3427412"/>
                </a:lnTo>
                <a:lnTo>
                  <a:pt x="3359" y="3497262"/>
                </a:lnTo>
                <a:lnTo>
                  <a:pt x="11758" y="3557587"/>
                </a:lnTo>
                <a:lnTo>
                  <a:pt x="23515" y="3609975"/>
                </a:lnTo>
                <a:lnTo>
                  <a:pt x="38632" y="3656012"/>
                </a:lnTo>
                <a:lnTo>
                  <a:pt x="55427" y="3697287"/>
                </a:lnTo>
                <a:lnTo>
                  <a:pt x="75583" y="3736975"/>
                </a:lnTo>
                <a:lnTo>
                  <a:pt x="115893" y="3811587"/>
                </a:lnTo>
                <a:lnTo>
                  <a:pt x="134368" y="3848100"/>
                </a:lnTo>
                <a:lnTo>
                  <a:pt x="152844" y="3890962"/>
                </a:lnTo>
                <a:lnTo>
                  <a:pt x="167960" y="3935412"/>
                </a:lnTo>
                <a:lnTo>
                  <a:pt x="178038" y="3987800"/>
                </a:lnTo>
                <a:lnTo>
                  <a:pt x="188115" y="4048125"/>
                </a:lnTo>
                <a:lnTo>
                  <a:pt x="189795" y="4116387"/>
                </a:lnTo>
                <a:lnTo>
                  <a:pt x="188115" y="4186237"/>
                </a:lnTo>
                <a:lnTo>
                  <a:pt x="178038" y="4244975"/>
                </a:lnTo>
                <a:lnTo>
                  <a:pt x="167960" y="4297362"/>
                </a:lnTo>
                <a:lnTo>
                  <a:pt x="152844" y="4343400"/>
                </a:lnTo>
                <a:lnTo>
                  <a:pt x="134368" y="4386262"/>
                </a:lnTo>
                <a:lnTo>
                  <a:pt x="115893" y="4424362"/>
                </a:lnTo>
                <a:lnTo>
                  <a:pt x="75583" y="4498975"/>
                </a:lnTo>
                <a:lnTo>
                  <a:pt x="55427" y="4537075"/>
                </a:lnTo>
                <a:lnTo>
                  <a:pt x="38632" y="4579937"/>
                </a:lnTo>
                <a:lnTo>
                  <a:pt x="23515" y="4625975"/>
                </a:lnTo>
                <a:lnTo>
                  <a:pt x="11758" y="4678362"/>
                </a:lnTo>
                <a:lnTo>
                  <a:pt x="3359" y="4738687"/>
                </a:lnTo>
                <a:lnTo>
                  <a:pt x="0" y="4806950"/>
                </a:lnTo>
                <a:lnTo>
                  <a:pt x="3359" y="4875212"/>
                </a:lnTo>
                <a:lnTo>
                  <a:pt x="11758" y="4935537"/>
                </a:lnTo>
                <a:lnTo>
                  <a:pt x="23515" y="4987925"/>
                </a:lnTo>
                <a:lnTo>
                  <a:pt x="38632" y="5033962"/>
                </a:lnTo>
                <a:lnTo>
                  <a:pt x="55427" y="5075237"/>
                </a:lnTo>
                <a:lnTo>
                  <a:pt x="75583" y="5114925"/>
                </a:lnTo>
                <a:lnTo>
                  <a:pt x="95738" y="5149850"/>
                </a:lnTo>
                <a:lnTo>
                  <a:pt x="115893" y="5186362"/>
                </a:lnTo>
                <a:lnTo>
                  <a:pt x="134368" y="5226050"/>
                </a:lnTo>
                <a:lnTo>
                  <a:pt x="152844" y="5268912"/>
                </a:lnTo>
                <a:lnTo>
                  <a:pt x="167960" y="5313362"/>
                </a:lnTo>
                <a:lnTo>
                  <a:pt x="178038" y="5365750"/>
                </a:lnTo>
                <a:lnTo>
                  <a:pt x="188115" y="5426075"/>
                </a:lnTo>
                <a:lnTo>
                  <a:pt x="189795" y="5494337"/>
                </a:lnTo>
                <a:lnTo>
                  <a:pt x="188115" y="5562600"/>
                </a:lnTo>
                <a:lnTo>
                  <a:pt x="178038" y="5622925"/>
                </a:lnTo>
                <a:lnTo>
                  <a:pt x="167960" y="5675312"/>
                </a:lnTo>
                <a:lnTo>
                  <a:pt x="152844" y="5721350"/>
                </a:lnTo>
                <a:lnTo>
                  <a:pt x="134368" y="5762625"/>
                </a:lnTo>
                <a:lnTo>
                  <a:pt x="115893" y="5802312"/>
                </a:lnTo>
                <a:lnTo>
                  <a:pt x="95738" y="5840412"/>
                </a:lnTo>
                <a:lnTo>
                  <a:pt x="75583" y="5876925"/>
                </a:lnTo>
                <a:lnTo>
                  <a:pt x="55427" y="5915025"/>
                </a:lnTo>
                <a:lnTo>
                  <a:pt x="38632" y="5956300"/>
                </a:lnTo>
                <a:lnTo>
                  <a:pt x="23515" y="6003925"/>
                </a:lnTo>
                <a:lnTo>
                  <a:pt x="11758" y="6056312"/>
                </a:lnTo>
                <a:lnTo>
                  <a:pt x="3359" y="6113462"/>
                </a:lnTo>
                <a:lnTo>
                  <a:pt x="0" y="6183312"/>
                </a:lnTo>
                <a:lnTo>
                  <a:pt x="3359" y="6251575"/>
                </a:lnTo>
                <a:lnTo>
                  <a:pt x="11758" y="6311900"/>
                </a:lnTo>
                <a:lnTo>
                  <a:pt x="23515" y="6361112"/>
                </a:lnTo>
                <a:lnTo>
                  <a:pt x="38632" y="6407150"/>
                </a:lnTo>
                <a:lnTo>
                  <a:pt x="55427" y="6448425"/>
                </a:lnTo>
                <a:lnTo>
                  <a:pt x="73903" y="6488112"/>
                </a:lnTo>
                <a:lnTo>
                  <a:pt x="92379" y="6523037"/>
                </a:lnTo>
                <a:lnTo>
                  <a:pt x="112534" y="6561137"/>
                </a:lnTo>
                <a:lnTo>
                  <a:pt x="132689" y="6597650"/>
                </a:lnTo>
                <a:lnTo>
                  <a:pt x="149485" y="6640512"/>
                </a:lnTo>
                <a:lnTo>
                  <a:pt x="166281" y="6683375"/>
                </a:lnTo>
                <a:lnTo>
                  <a:pt x="176358" y="6735762"/>
                </a:lnTo>
                <a:lnTo>
                  <a:pt x="184756" y="6791325"/>
                </a:lnTo>
                <a:lnTo>
                  <a:pt x="189795" y="6858000"/>
                </a:lnTo>
                <a:lnTo>
                  <a:pt x="334173" y="6858000"/>
                </a:lnTo>
                <a:lnTo>
                  <a:pt x="334174" y="6858000"/>
                </a:lnTo>
                <a:lnTo>
                  <a:pt x="3459219" y="6858000"/>
                </a:lnTo>
                <a:lnTo>
                  <a:pt x="4417162" y="6858000"/>
                </a:lnTo>
                <a:lnTo>
                  <a:pt x="4838076" y="6858000"/>
                </a:lnTo>
                <a:close/>
              </a:path>
            </a:pathLst>
          </a:custGeom>
          <a:solidFill>
            <a:schemeClr val="accent1">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Box 10">
            <a:extLst>
              <a:ext uri="{FF2B5EF4-FFF2-40B4-BE49-F238E27FC236}">
                <a16:creationId xmlns:a16="http://schemas.microsoft.com/office/drawing/2014/main" id="{DDF450C0-EF5E-7A66-776C-9A8DA9D6B01B}"/>
              </a:ext>
            </a:extLst>
          </p:cNvPr>
          <p:cNvSpPr txBox="1"/>
          <p:nvPr/>
        </p:nvSpPr>
        <p:spPr>
          <a:xfrm>
            <a:off x="307649" y="606751"/>
            <a:ext cx="4386049" cy="5524049"/>
          </a:xfrm>
        </p:spPr>
        <p:txBody>
          <a:bodyPr vert="horz" lIns="91440" tIns="45720" rIns="91440" bIns="45720" rtlCol="0">
            <a:noAutofit/>
          </a:bodyPr>
          <a:lstStyle/>
          <a:p>
            <a:pPr indent="-228600">
              <a:lnSpc>
                <a:spcPct val="90000"/>
              </a:lnSpc>
              <a:spcAft>
                <a:spcPts val="600"/>
              </a:spcAft>
              <a:buFont typeface="Arial" panose="020B0604020202020204" pitchFamily="34" charset="0"/>
              <a:buChar char="•"/>
            </a:pPr>
            <a:r>
              <a:rPr lang="en-US" dirty="0">
                <a:solidFill>
                  <a:schemeClr val="bg1">
                    <a:alpha val="60000"/>
                  </a:schemeClr>
                </a:solidFill>
              </a:rPr>
              <a:t>Guide and explanation of Speed Tests</a:t>
            </a:r>
          </a:p>
          <a:p>
            <a:pPr>
              <a:lnSpc>
                <a:spcPct val="90000"/>
              </a:lnSpc>
              <a:spcAft>
                <a:spcPts val="600"/>
              </a:spcAft>
            </a:pPr>
            <a:r>
              <a:rPr lang="en-US" dirty="0">
                <a:solidFill>
                  <a:schemeClr val="bg1">
                    <a:alpha val="60000"/>
                  </a:schemeClr>
                </a:solidFill>
              </a:rPr>
              <a:t>     provided in following Slides. </a:t>
            </a:r>
          </a:p>
          <a:p>
            <a:pPr indent="-228600">
              <a:lnSpc>
                <a:spcPct val="90000"/>
              </a:lnSpc>
              <a:spcAft>
                <a:spcPts val="600"/>
              </a:spcAft>
              <a:buFont typeface="Arial" panose="020B0604020202020204" pitchFamily="34" charset="0"/>
              <a:buChar char="•"/>
            </a:pPr>
            <a:endParaRPr lang="en-US" dirty="0">
              <a:solidFill>
                <a:schemeClr val="bg1">
                  <a:alpha val="60000"/>
                </a:schemeClr>
              </a:solidFill>
            </a:endParaRPr>
          </a:p>
          <a:p>
            <a:pPr marL="457200" indent="-342900">
              <a:lnSpc>
                <a:spcPct val="90000"/>
              </a:lnSpc>
              <a:spcAft>
                <a:spcPts val="600"/>
              </a:spcAft>
              <a:buAutoNum type="arabicPeriod"/>
            </a:pPr>
            <a:r>
              <a:rPr lang="en-US" dirty="0">
                <a:solidFill>
                  <a:schemeClr val="bg1">
                    <a:alpha val="60000"/>
                  </a:schemeClr>
                </a:solidFill>
              </a:rPr>
              <a:t>Name of Customer – Deleted for Privacy  Reasons</a:t>
            </a:r>
          </a:p>
          <a:p>
            <a:pPr marL="114300">
              <a:lnSpc>
                <a:spcPct val="90000"/>
              </a:lnSpc>
              <a:spcAft>
                <a:spcPts val="600"/>
              </a:spcAft>
            </a:pPr>
            <a:r>
              <a:rPr lang="en-US" dirty="0">
                <a:solidFill>
                  <a:schemeClr val="bg1">
                    <a:alpha val="60000"/>
                  </a:schemeClr>
                </a:solidFill>
              </a:rPr>
              <a:t>2.   Account # - Deleted for Privacy Reasons</a:t>
            </a:r>
          </a:p>
          <a:p>
            <a:pPr marL="114300">
              <a:lnSpc>
                <a:spcPct val="90000"/>
              </a:lnSpc>
              <a:spcAft>
                <a:spcPts val="600"/>
              </a:spcAft>
            </a:pPr>
            <a:r>
              <a:rPr lang="en-US" dirty="0">
                <a:solidFill>
                  <a:schemeClr val="bg1">
                    <a:alpha val="60000"/>
                  </a:schemeClr>
                </a:solidFill>
              </a:rPr>
              <a:t>3.   Location</a:t>
            </a:r>
          </a:p>
          <a:p>
            <a:pPr marL="457200" indent="-342900">
              <a:lnSpc>
                <a:spcPct val="90000"/>
              </a:lnSpc>
              <a:spcAft>
                <a:spcPts val="600"/>
              </a:spcAft>
              <a:buAutoNum type="arabicPeriod" startAt="4"/>
            </a:pPr>
            <a:r>
              <a:rPr lang="en-US" dirty="0">
                <a:solidFill>
                  <a:schemeClr val="bg1">
                    <a:alpha val="60000"/>
                  </a:schemeClr>
                </a:solidFill>
              </a:rPr>
              <a:t>Customer Phone Number – Deleted for Privacy Reasons</a:t>
            </a:r>
          </a:p>
          <a:p>
            <a:pPr marL="114300">
              <a:lnSpc>
                <a:spcPct val="90000"/>
              </a:lnSpc>
              <a:spcAft>
                <a:spcPts val="600"/>
              </a:spcAft>
            </a:pPr>
            <a:r>
              <a:rPr lang="en-US" dirty="0">
                <a:solidFill>
                  <a:schemeClr val="bg1">
                    <a:alpha val="60000"/>
                  </a:schemeClr>
                </a:solidFill>
              </a:rPr>
              <a:t>5.   Email- Deleted for Privacy Reasons</a:t>
            </a:r>
          </a:p>
          <a:p>
            <a:pPr marL="114300">
              <a:lnSpc>
                <a:spcPct val="90000"/>
              </a:lnSpc>
              <a:spcAft>
                <a:spcPts val="600"/>
              </a:spcAft>
            </a:pPr>
            <a:r>
              <a:rPr lang="en-US" dirty="0">
                <a:solidFill>
                  <a:schemeClr val="bg1">
                    <a:alpha val="60000"/>
                  </a:schemeClr>
                </a:solidFill>
              </a:rPr>
              <a:t>6.   Customer Address of </a:t>
            </a:r>
            <a:r>
              <a:rPr lang="en-US" dirty="0" err="1">
                <a:solidFill>
                  <a:schemeClr val="bg1">
                    <a:alpha val="60000"/>
                  </a:schemeClr>
                </a:solidFill>
              </a:rPr>
              <a:t>Speedtest</a:t>
            </a:r>
            <a:endParaRPr lang="en-US" dirty="0">
              <a:solidFill>
                <a:schemeClr val="bg1">
                  <a:alpha val="60000"/>
                </a:schemeClr>
              </a:solidFill>
            </a:endParaRPr>
          </a:p>
          <a:p>
            <a:pPr marL="114300">
              <a:lnSpc>
                <a:spcPct val="90000"/>
              </a:lnSpc>
              <a:spcAft>
                <a:spcPts val="600"/>
              </a:spcAft>
            </a:pPr>
            <a:r>
              <a:rPr lang="en-US" dirty="0">
                <a:solidFill>
                  <a:schemeClr val="bg1">
                    <a:alpha val="60000"/>
                  </a:schemeClr>
                </a:solidFill>
              </a:rPr>
              <a:t>7.   Speed Profile Customer is Provisioned  </a:t>
            </a:r>
          </a:p>
          <a:p>
            <a:pPr marL="457200" indent="-342900">
              <a:lnSpc>
                <a:spcPct val="90000"/>
              </a:lnSpc>
              <a:spcAft>
                <a:spcPts val="600"/>
              </a:spcAft>
              <a:buAutoNum type="arabicPeriod" startAt="8"/>
            </a:pPr>
            <a:r>
              <a:rPr lang="en-US" dirty="0">
                <a:solidFill>
                  <a:schemeClr val="bg1">
                    <a:alpha val="60000"/>
                  </a:schemeClr>
                </a:solidFill>
              </a:rPr>
              <a:t>IP Address – Deleted for Privacy Reasons</a:t>
            </a:r>
          </a:p>
          <a:p>
            <a:pPr marL="457200" indent="-342900">
              <a:lnSpc>
                <a:spcPct val="90000"/>
              </a:lnSpc>
              <a:spcAft>
                <a:spcPts val="600"/>
              </a:spcAft>
              <a:buAutoNum type="arabicPeriod" startAt="9"/>
            </a:pPr>
            <a:r>
              <a:rPr lang="en-US" dirty="0">
                <a:solidFill>
                  <a:schemeClr val="bg1">
                    <a:alpha val="60000"/>
                  </a:schemeClr>
                </a:solidFill>
              </a:rPr>
              <a:t>Actual Speed Customer is receiving at home. GBT used the Calix Dashboard to obtain this data which is also used and accepted by the FCC to complete and satisfy Performance Testing requirements.</a:t>
            </a:r>
          </a:p>
        </p:txBody>
      </p:sp>
      <p:pic>
        <p:nvPicPr>
          <p:cNvPr id="10" name="Picture 9" descr="Graphical user interface, text, application&#10;&#10;Description automatically generated">
            <a:extLst>
              <a:ext uri="{FF2B5EF4-FFF2-40B4-BE49-F238E27FC236}">
                <a16:creationId xmlns:a16="http://schemas.microsoft.com/office/drawing/2014/main" id="{05041602-2EFE-2698-8527-BA5DCF225B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1053" y="1481907"/>
            <a:ext cx="6014185" cy="3894186"/>
          </a:xfrm>
          <a:prstGeom prst="rect">
            <a:avLst/>
          </a:prstGeom>
        </p:spPr>
      </p:pic>
    </p:spTree>
    <p:extLst>
      <p:ext uri="{BB962C8B-B14F-4D97-AF65-F5344CB8AC3E}">
        <p14:creationId xmlns:p14="http://schemas.microsoft.com/office/powerpoint/2010/main" val="908447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E708407-D01D-4E57-8998-FF799DBC3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9454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447B0C-6E1D-CD57-6222-C4D838649F6D}"/>
              </a:ext>
            </a:extLst>
          </p:cNvPr>
          <p:cNvSpPr>
            <a:spLocks noGrp="1"/>
          </p:cNvSpPr>
          <p:nvPr>
            <p:ph type="ctrTitle"/>
          </p:nvPr>
        </p:nvSpPr>
        <p:spPr>
          <a:xfrm>
            <a:off x="205100" y="1622066"/>
            <a:ext cx="4298534" cy="3693418"/>
          </a:xfrm>
        </p:spPr>
        <p:txBody>
          <a:bodyPr anchor="b">
            <a:normAutofit/>
          </a:bodyPr>
          <a:lstStyle/>
          <a:p>
            <a:pPr algn="l"/>
            <a:r>
              <a:rPr lang="en-US" sz="2400" dirty="0">
                <a:solidFill>
                  <a:schemeClr val="bg1"/>
                </a:solidFill>
              </a:rPr>
              <a:t>A. F. – </a:t>
            </a:r>
            <a:br>
              <a:rPr lang="en-US" sz="2400" dirty="0">
                <a:solidFill>
                  <a:schemeClr val="bg1"/>
                </a:solidFill>
              </a:rPr>
            </a:br>
            <a:r>
              <a:rPr lang="en-US" sz="2400" dirty="0">
                <a:solidFill>
                  <a:schemeClr val="bg1"/>
                </a:solidFill>
              </a:rPr>
              <a:t>520 N Higgins Ave. </a:t>
            </a:r>
            <a:r>
              <a:rPr lang="en-US" sz="2400" dirty="0" err="1">
                <a:solidFill>
                  <a:schemeClr val="bg1"/>
                </a:solidFill>
              </a:rPr>
              <a:t>Macksville</a:t>
            </a:r>
            <a:r>
              <a:rPr lang="en-US" sz="2400" dirty="0">
                <a:solidFill>
                  <a:schemeClr val="bg1"/>
                </a:solidFill>
              </a:rPr>
              <a:t>, KS </a:t>
            </a:r>
            <a:br>
              <a:rPr lang="en-US" sz="2400" dirty="0">
                <a:solidFill>
                  <a:schemeClr val="bg1"/>
                </a:solidFill>
              </a:rPr>
            </a:br>
            <a:br>
              <a:rPr lang="en-US" sz="2400" dirty="0">
                <a:solidFill>
                  <a:schemeClr val="bg1"/>
                </a:solidFill>
              </a:rPr>
            </a:br>
            <a:r>
              <a:rPr lang="en-US" sz="2400" dirty="0">
                <a:solidFill>
                  <a:schemeClr val="bg1"/>
                </a:solidFill>
              </a:rPr>
              <a:t>Coax Speed Profile 100/25  </a:t>
            </a:r>
            <a:br>
              <a:rPr lang="en-US" sz="2400" dirty="0">
                <a:solidFill>
                  <a:schemeClr val="bg1"/>
                </a:solidFill>
              </a:rPr>
            </a:br>
            <a:br>
              <a:rPr lang="en-US" sz="2400" dirty="0">
                <a:solidFill>
                  <a:schemeClr val="bg1"/>
                </a:solidFill>
              </a:rPr>
            </a:br>
            <a:r>
              <a:rPr lang="en-US" sz="2400" dirty="0">
                <a:solidFill>
                  <a:schemeClr val="bg1"/>
                </a:solidFill>
              </a:rPr>
              <a:t>Actual </a:t>
            </a:r>
            <a:r>
              <a:rPr lang="en-US" sz="2400" dirty="0" err="1">
                <a:solidFill>
                  <a:schemeClr val="bg1"/>
                </a:solidFill>
              </a:rPr>
              <a:t>Speedtest</a:t>
            </a:r>
            <a:r>
              <a:rPr lang="en-US" sz="2400" dirty="0">
                <a:solidFill>
                  <a:schemeClr val="bg1"/>
                </a:solidFill>
              </a:rPr>
              <a:t>- 94.5Mbps/23.56Mbps</a:t>
            </a:r>
          </a:p>
        </p:txBody>
      </p:sp>
      <p:grpSp>
        <p:nvGrpSpPr>
          <p:cNvPr id="16" name="Group 15">
            <a:extLst>
              <a:ext uri="{FF2B5EF4-FFF2-40B4-BE49-F238E27FC236}">
                <a16:creationId xmlns:a16="http://schemas.microsoft.com/office/drawing/2014/main" id="{7F963B07-5C9E-478C-A53E-B6F5B4A7893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7290" y="681628"/>
            <a:ext cx="1128382" cy="847206"/>
            <a:chOff x="668003" y="1684057"/>
            <a:chExt cx="1128382" cy="847206"/>
          </a:xfrm>
        </p:grpSpPr>
        <p:sp>
          <p:nvSpPr>
            <p:cNvPr id="17" name="Freeform 5">
              <a:extLst>
                <a:ext uri="{FF2B5EF4-FFF2-40B4-BE49-F238E27FC236}">
                  <a16:creationId xmlns:a16="http://schemas.microsoft.com/office/drawing/2014/main" id="{A152F29E-C625-4313-96BF-5675B357C0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8003" y="1935883"/>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C2A5CB78-6497-4151-83B6-568BD27EC5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245893" y="1684057"/>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7" name="Picture 6" descr="Graphical user interface, application&#10;&#10;Description automatically generated">
            <a:extLst>
              <a:ext uri="{FF2B5EF4-FFF2-40B4-BE49-F238E27FC236}">
                <a16:creationId xmlns:a16="http://schemas.microsoft.com/office/drawing/2014/main" id="{93FAA3DA-6643-E36C-5F9C-716CC111A3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8103" y="1178184"/>
            <a:ext cx="6895013" cy="5342257"/>
          </a:xfrm>
          <a:prstGeom prst="rect">
            <a:avLst/>
          </a:prstGeom>
        </p:spPr>
      </p:pic>
      <p:sp>
        <p:nvSpPr>
          <p:cNvPr id="4" name="TextBox 3">
            <a:extLst>
              <a:ext uri="{FF2B5EF4-FFF2-40B4-BE49-F238E27FC236}">
                <a16:creationId xmlns:a16="http://schemas.microsoft.com/office/drawing/2014/main" id="{FB842B54-5A70-DF22-3844-EE80B88708BF}"/>
              </a:ext>
            </a:extLst>
          </p:cNvPr>
          <p:cNvSpPr txBox="1"/>
          <p:nvPr/>
        </p:nvSpPr>
        <p:spPr>
          <a:xfrm>
            <a:off x="644106" y="201283"/>
            <a:ext cx="2254369" cy="369332"/>
          </a:xfrm>
          <a:prstGeom prst="rect">
            <a:avLst/>
          </a:prstGeom>
          <a:noFill/>
        </p:spPr>
        <p:txBody>
          <a:bodyPr wrap="square" rtlCol="0">
            <a:spAutoFit/>
          </a:bodyPr>
          <a:lstStyle/>
          <a:p>
            <a:r>
              <a:rPr lang="en-US" dirty="0">
                <a:solidFill>
                  <a:schemeClr val="bg1"/>
                </a:solidFill>
              </a:rPr>
              <a:t>CONFIDENTIAL</a:t>
            </a:r>
          </a:p>
        </p:txBody>
      </p:sp>
    </p:spTree>
    <p:extLst>
      <p:ext uri="{BB962C8B-B14F-4D97-AF65-F5344CB8AC3E}">
        <p14:creationId xmlns:p14="http://schemas.microsoft.com/office/powerpoint/2010/main" val="741689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E708407-D01D-4E57-8998-FF799DBC3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9454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447B0C-6E1D-CD57-6222-C4D838649F6D}"/>
              </a:ext>
            </a:extLst>
          </p:cNvPr>
          <p:cNvSpPr>
            <a:spLocks noGrp="1"/>
          </p:cNvSpPr>
          <p:nvPr>
            <p:ph type="ctrTitle"/>
          </p:nvPr>
        </p:nvSpPr>
        <p:spPr>
          <a:xfrm>
            <a:off x="205100" y="1622066"/>
            <a:ext cx="4298534" cy="3693418"/>
          </a:xfrm>
        </p:spPr>
        <p:txBody>
          <a:bodyPr anchor="b">
            <a:normAutofit/>
          </a:bodyPr>
          <a:lstStyle/>
          <a:p>
            <a:pPr algn="l"/>
            <a:r>
              <a:rPr lang="en-US" sz="2400" dirty="0">
                <a:solidFill>
                  <a:schemeClr val="bg1"/>
                </a:solidFill>
              </a:rPr>
              <a:t>A. H. – </a:t>
            </a:r>
            <a:br>
              <a:rPr lang="en-US" sz="2400" dirty="0">
                <a:solidFill>
                  <a:schemeClr val="bg1"/>
                </a:solidFill>
              </a:rPr>
            </a:br>
            <a:r>
              <a:rPr lang="en-US" sz="2400" dirty="0">
                <a:solidFill>
                  <a:schemeClr val="bg1"/>
                </a:solidFill>
              </a:rPr>
              <a:t>201 N Dixon Ave. </a:t>
            </a:r>
            <a:r>
              <a:rPr lang="en-US" sz="2400" dirty="0" err="1">
                <a:solidFill>
                  <a:schemeClr val="bg1"/>
                </a:solidFill>
              </a:rPr>
              <a:t>Macksville</a:t>
            </a:r>
            <a:r>
              <a:rPr lang="en-US" sz="2400" dirty="0">
                <a:solidFill>
                  <a:schemeClr val="bg1"/>
                </a:solidFill>
              </a:rPr>
              <a:t>, KS </a:t>
            </a:r>
            <a:br>
              <a:rPr lang="en-US" sz="2400" dirty="0">
                <a:solidFill>
                  <a:schemeClr val="bg1"/>
                </a:solidFill>
              </a:rPr>
            </a:br>
            <a:br>
              <a:rPr lang="en-US" sz="2400" dirty="0">
                <a:solidFill>
                  <a:schemeClr val="bg1"/>
                </a:solidFill>
              </a:rPr>
            </a:br>
            <a:r>
              <a:rPr lang="en-US" sz="2400" dirty="0">
                <a:solidFill>
                  <a:schemeClr val="bg1"/>
                </a:solidFill>
              </a:rPr>
              <a:t>Coax Speed Profile 100/25  </a:t>
            </a:r>
            <a:br>
              <a:rPr lang="en-US" sz="2400" dirty="0">
                <a:solidFill>
                  <a:schemeClr val="bg1"/>
                </a:solidFill>
              </a:rPr>
            </a:br>
            <a:br>
              <a:rPr lang="en-US" sz="2400" dirty="0">
                <a:solidFill>
                  <a:schemeClr val="bg1"/>
                </a:solidFill>
              </a:rPr>
            </a:br>
            <a:r>
              <a:rPr lang="en-US" sz="2400" dirty="0">
                <a:solidFill>
                  <a:schemeClr val="bg1"/>
                </a:solidFill>
              </a:rPr>
              <a:t>Actual </a:t>
            </a:r>
            <a:r>
              <a:rPr lang="en-US" sz="2400" dirty="0" err="1">
                <a:solidFill>
                  <a:schemeClr val="bg1"/>
                </a:solidFill>
              </a:rPr>
              <a:t>Speedtest</a:t>
            </a:r>
            <a:r>
              <a:rPr lang="en-US" sz="2400" dirty="0">
                <a:solidFill>
                  <a:schemeClr val="bg1"/>
                </a:solidFill>
              </a:rPr>
              <a:t>- 100.08Mbps/20.56Mbps</a:t>
            </a:r>
          </a:p>
        </p:txBody>
      </p:sp>
      <p:grpSp>
        <p:nvGrpSpPr>
          <p:cNvPr id="16" name="Group 15">
            <a:extLst>
              <a:ext uri="{FF2B5EF4-FFF2-40B4-BE49-F238E27FC236}">
                <a16:creationId xmlns:a16="http://schemas.microsoft.com/office/drawing/2014/main" id="{7F963B07-5C9E-478C-A53E-B6F5B4A7893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7290" y="681628"/>
            <a:ext cx="1128382" cy="847206"/>
            <a:chOff x="668003" y="1684057"/>
            <a:chExt cx="1128382" cy="847206"/>
          </a:xfrm>
        </p:grpSpPr>
        <p:sp>
          <p:nvSpPr>
            <p:cNvPr id="17" name="Freeform 5">
              <a:extLst>
                <a:ext uri="{FF2B5EF4-FFF2-40B4-BE49-F238E27FC236}">
                  <a16:creationId xmlns:a16="http://schemas.microsoft.com/office/drawing/2014/main" id="{A152F29E-C625-4313-96BF-5675B357C0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8003" y="1935883"/>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C2A5CB78-6497-4151-83B6-568BD27EC5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245893" y="1684057"/>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4" name="Picture 3" descr="Graphical user interface, application&#10;&#10;Description automatically generated">
            <a:extLst>
              <a:ext uri="{FF2B5EF4-FFF2-40B4-BE49-F238E27FC236}">
                <a16:creationId xmlns:a16="http://schemas.microsoft.com/office/drawing/2014/main" id="{34A482D5-74E0-EF2B-9923-E7D6488D4B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4548" y="39775"/>
            <a:ext cx="7497452" cy="6858000"/>
          </a:xfrm>
          <a:prstGeom prst="rect">
            <a:avLst/>
          </a:prstGeom>
        </p:spPr>
      </p:pic>
      <p:sp>
        <p:nvSpPr>
          <p:cNvPr id="5" name="TextBox 4">
            <a:extLst>
              <a:ext uri="{FF2B5EF4-FFF2-40B4-BE49-F238E27FC236}">
                <a16:creationId xmlns:a16="http://schemas.microsoft.com/office/drawing/2014/main" id="{8FB1640E-58C9-812C-F0EE-F54456B33FD6}"/>
              </a:ext>
            </a:extLst>
          </p:cNvPr>
          <p:cNvSpPr txBox="1"/>
          <p:nvPr/>
        </p:nvSpPr>
        <p:spPr>
          <a:xfrm>
            <a:off x="552091" y="156148"/>
            <a:ext cx="3830128" cy="369332"/>
          </a:xfrm>
          <a:prstGeom prst="rect">
            <a:avLst/>
          </a:prstGeom>
          <a:noFill/>
        </p:spPr>
        <p:txBody>
          <a:bodyPr wrap="square">
            <a:spAutoFit/>
          </a:bodyPr>
          <a:lstStyle/>
          <a:p>
            <a:r>
              <a:rPr lang="en-US" dirty="0">
                <a:solidFill>
                  <a:schemeClr val="bg1"/>
                </a:solidFill>
              </a:rPr>
              <a:t>CONFIDENTIAL</a:t>
            </a:r>
          </a:p>
        </p:txBody>
      </p:sp>
    </p:spTree>
    <p:extLst>
      <p:ext uri="{BB962C8B-B14F-4D97-AF65-F5344CB8AC3E}">
        <p14:creationId xmlns:p14="http://schemas.microsoft.com/office/powerpoint/2010/main" val="2455397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E708407-D01D-4E57-8998-FF799DBC3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9454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447B0C-6E1D-CD57-6222-C4D838649F6D}"/>
              </a:ext>
            </a:extLst>
          </p:cNvPr>
          <p:cNvSpPr>
            <a:spLocks noGrp="1"/>
          </p:cNvSpPr>
          <p:nvPr>
            <p:ph type="ctrTitle"/>
          </p:nvPr>
        </p:nvSpPr>
        <p:spPr>
          <a:xfrm>
            <a:off x="205100" y="1622066"/>
            <a:ext cx="4298534" cy="3693418"/>
          </a:xfrm>
        </p:spPr>
        <p:txBody>
          <a:bodyPr anchor="b">
            <a:normAutofit/>
          </a:bodyPr>
          <a:lstStyle/>
          <a:p>
            <a:pPr algn="l"/>
            <a:r>
              <a:rPr lang="en-US" sz="2400" dirty="0">
                <a:solidFill>
                  <a:schemeClr val="bg1"/>
                </a:solidFill>
              </a:rPr>
              <a:t>A. A. – </a:t>
            </a:r>
            <a:br>
              <a:rPr lang="en-US" sz="2400" dirty="0">
                <a:solidFill>
                  <a:schemeClr val="bg1"/>
                </a:solidFill>
              </a:rPr>
            </a:br>
            <a:r>
              <a:rPr lang="en-US" sz="2400" dirty="0">
                <a:solidFill>
                  <a:schemeClr val="bg1"/>
                </a:solidFill>
              </a:rPr>
              <a:t>323 W Broadway. </a:t>
            </a:r>
            <a:r>
              <a:rPr lang="en-US" sz="2400" dirty="0" err="1">
                <a:solidFill>
                  <a:schemeClr val="bg1"/>
                </a:solidFill>
              </a:rPr>
              <a:t>Macksville</a:t>
            </a:r>
            <a:r>
              <a:rPr lang="en-US" sz="2400" dirty="0">
                <a:solidFill>
                  <a:schemeClr val="bg1"/>
                </a:solidFill>
              </a:rPr>
              <a:t>, KS </a:t>
            </a:r>
            <a:br>
              <a:rPr lang="en-US" sz="2400" dirty="0">
                <a:solidFill>
                  <a:schemeClr val="bg1"/>
                </a:solidFill>
              </a:rPr>
            </a:br>
            <a:br>
              <a:rPr lang="en-US" sz="2400" dirty="0">
                <a:solidFill>
                  <a:schemeClr val="bg1"/>
                </a:solidFill>
              </a:rPr>
            </a:br>
            <a:r>
              <a:rPr lang="en-US" sz="2400" dirty="0">
                <a:solidFill>
                  <a:schemeClr val="bg1"/>
                </a:solidFill>
              </a:rPr>
              <a:t>Coax Speed Profile 100/25  </a:t>
            </a:r>
            <a:br>
              <a:rPr lang="en-US" sz="2400" dirty="0">
                <a:solidFill>
                  <a:schemeClr val="bg1"/>
                </a:solidFill>
              </a:rPr>
            </a:br>
            <a:br>
              <a:rPr lang="en-US" sz="2400" dirty="0">
                <a:solidFill>
                  <a:schemeClr val="bg1"/>
                </a:solidFill>
              </a:rPr>
            </a:br>
            <a:r>
              <a:rPr lang="en-US" sz="2400" dirty="0">
                <a:solidFill>
                  <a:schemeClr val="bg1"/>
                </a:solidFill>
              </a:rPr>
              <a:t>Actual </a:t>
            </a:r>
            <a:r>
              <a:rPr lang="en-US" sz="2400" dirty="0" err="1">
                <a:solidFill>
                  <a:schemeClr val="bg1"/>
                </a:solidFill>
              </a:rPr>
              <a:t>Speedtest</a:t>
            </a:r>
            <a:r>
              <a:rPr lang="en-US" sz="2400" dirty="0">
                <a:solidFill>
                  <a:schemeClr val="bg1"/>
                </a:solidFill>
              </a:rPr>
              <a:t>- 100.43Mbps/20.49Mbps</a:t>
            </a:r>
          </a:p>
        </p:txBody>
      </p:sp>
      <p:grpSp>
        <p:nvGrpSpPr>
          <p:cNvPr id="16" name="Group 15">
            <a:extLst>
              <a:ext uri="{FF2B5EF4-FFF2-40B4-BE49-F238E27FC236}">
                <a16:creationId xmlns:a16="http://schemas.microsoft.com/office/drawing/2014/main" id="{7F963B07-5C9E-478C-A53E-B6F5B4A7893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7290" y="681628"/>
            <a:ext cx="1128382" cy="847206"/>
            <a:chOff x="668003" y="1684057"/>
            <a:chExt cx="1128382" cy="847206"/>
          </a:xfrm>
        </p:grpSpPr>
        <p:sp>
          <p:nvSpPr>
            <p:cNvPr id="17" name="Freeform 5">
              <a:extLst>
                <a:ext uri="{FF2B5EF4-FFF2-40B4-BE49-F238E27FC236}">
                  <a16:creationId xmlns:a16="http://schemas.microsoft.com/office/drawing/2014/main" id="{A152F29E-C625-4313-96BF-5675B357C0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8003" y="1935883"/>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C2A5CB78-6497-4151-83B6-568BD27EC5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245893" y="1684057"/>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5" name="Picture 4" descr="Graphical user interface, application&#10;&#10;Description automatically generated">
            <a:extLst>
              <a:ext uri="{FF2B5EF4-FFF2-40B4-BE49-F238E27FC236}">
                <a16:creationId xmlns:a16="http://schemas.microsoft.com/office/drawing/2014/main" id="{CE9A9F5D-BC70-3182-26BC-63FB553A4A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8734" y="68366"/>
            <a:ext cx="7483266" cy="6674266"/>
          </a:xfrm>
          <a:prstGeom prst="rect">
            <a:avLst/>
          </a:prstGeom>
        </p:spPr>
      </p:pic>
      <p:sp>
        <p:nvSpPr>
          <p:cNvPr id="4" name="TextBox 3">
            <a:extLst>
              <a:ext uri="{FF2B5EF4-FFF2-40B4-BE49-F238E27FC236}">
                <a16:creationId xmlns:a16="http://schemas.microsoft.com/office/drawing/2014/main" id="{74516339-C61F-250D-43C5-13F39FD03CA4}"/>
              </a:ext>
            </a:extLst>
          </p:cNvPr>
          <p:cNvSpPr txBox="1"/>
          <p:nvPr/>
        </p:nvSpPr>
        <p:spPr>
          <a:xfrm>
            <a:off x="368060" y="186383"/>
            <a:ext cx="4054415" cy="369332"/>
          </a:xfrm>
          <a:prstGeom prst="rect">
            <a:avLst/>
          </a:prstGeom>
          <a:noFill/>
        </p:spPr>
        <p:txBody>
          <a:bodyPr wrap="square">
            <a:spAutoFit/>
          </a:bodyPr>
          <a:lstStyle/>
          <a:p>
            <a:r>
              <a:rPr lang="en-US" dirty="0">
                <a:solidFill>
                  <a:schemeClr val="bg1"/>
                </a:solidFill>
              </a:rPr>
              <a:t>CONFIDENTIAL</a:t>
            </a:r>
          </a:p>
        </p:txBody>
      </p:sp>
    </p:spTree>
    <p:extLst>
      <p:ext uri="{BB962C8B-B14F-4D97-AF65-F5344CB8AC3E}">
        <p14:creationId xmlns:p14="http://schemas.microsoft.com/office/powerpoint/2010/main" val="9341209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E708407-D01D-4E57-8998-FF799DBC3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9454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447B0C-6E1D-CD57-6222-C4D838649F6D}"/>
              </a:ext>
            </a:extLst>
          </p:cNvPr>
          <p:cNvSpPr>
            <a:spLocks noGrp="1"/>
          </p:cNvSpPr>
          <p:nvPr>
            <p:ph type="ctrTitle"/>
          </p:nvPr>
        </p:nvSpPr>
        <p:spPr>
          <a:xfrm>
            <a:off x="205100" y="1622066"/>
            <a:ext cx="4298534" cy="3693418"/>
          </a:xfrm>
        </p:spPr>
        <p:txBody>
          <a:bodyPr anchor="b">
            <a:normAutofit/>
          </a:bodyPr>
          <a:lstStyle/>
          <a:p>
            <a:pPr algn="l"/>
            <a:r>
              <a:rPr lang="en-US" sz="2400" dirty="0">
                <a:solidFill>
                  <a:schemeClr val="bg1"/>
                </a:solidFill>
              </a:rPr>
              <a:t>G. H. – </a:t>
            </a:r>
            <a:br>
              <a:rPr lang="en-US" sz="2400" dirty="0">
                <a:solidFill>
                  <a:schemeClr val="bg1"/>
                </a:solidFill>
              </a:rPr>
            </a:br>
            <a:r>
              <a:rPr lang="en-US" sz="2400" dirty="0">
                <a:solidFill>
                  <a:schemeClr val="bg1"/>
                </a:solidFill>
              </a:rPr>
              <a:t>501 W Broadway. </a:t>
            </a:r>
            <a:r>
              <a:rPr lang="en-US" sz="2400" dirty="0" err="1">
                <a:solidFill>
                  <a:schemeClr val="bg1"/>
                </a:solidFill>
              </a:rPr>
              <a:t>Macksville</a:t>
            </a:r>
            <a:r>
              <a:rPr lang="en-US" sz="2400" dirty="0">
                <a:solidFill>
                  <a:schemeClr val="bg1"/>
                </a:solidFill>
              </a:rPr>
              <a:t>, KS </a:t>
            </a:r>
            <a:br>
              <a:rPr lang="en-US" sz="2400" dirty="0">
                <a:solidFill>
                  <a:schemeClr val="bg1"/>
                </a:solidFill>
              </a:rPr>
            </a:br>
            <a:br>
              <a:rPr lang="en-US" sz="2400" dirty="0">
                <a:solidFill>
                  <a:schemeClr val="bg1"/>
                </a:solidFill>
              </a:rPr>
            </a:br>
            <a:r>
              <a:rPr lang="en-US" sz="2400" dirty="0">
                <a:solidFill>
                  <a:schemeClr val="bg1"/>
                </a:solidFill>
              </a:rPr>
              <a:t>Coax Speed Profile 100/25  </a:t>
            </a:r>
            <a:br>
              <a:rPr lang="en-US" sz="2400" dirty="0">
                <a:solidFill>
                  <a:schemeClr val="bg1"/>
                </a:solidFill>
              </a:rPr>
            </a:br>
            <a:br>
              <a:rPr lang="en-US" sz="2400" dirty="0">
                <a:solidFill>
                  <a:schemeClr val="bg1"/>
                </a:solidFill>
              </a:rPr>
            </a:br>
            <a:r>
              <a:rPr lang="en-US" sz="2400" dirty="0">
                <a:solidFill>
                  <a:schemeClr val="bg1"/>
                </a:solidFill>
              </a:rPr>
              <a:t>Actual </a:t>
            </a:r>
            <a:r>
              <a:rPr lang="en-US" sz="2400" dirty="0" err="1">
                <a:solidFill>
                  <a:schemeClr val="bg1"/>
                </a:solidFill>
              </a:rPr>
              <a:t>Speedtest</a:t>
            </a:r>
            <a:r>
              <a:rPr lang="en-US" sz="2400" dirty="0">
                <a:solidFill>
                  <a:schemeClr val="bg1"/>
                </a:solidFill>
              </a:rPr>
              <a:t>- 105.75Mbps/20.27Mbps</a:t>
            </a:r>
          </a:p>
        </p:txBody>
      </p:sp>
      <p:grpSp>
        <p:nvGrpSpPr>
          <p:cNvPr id="16" name="Group 15">
            <a:extLst>
              <a:ext uri="{FF2B5EF4-FFF2-40B4-BE49-F238E27FC236}">
                <a16:creationId xmlns:a16="http://schemas.microsoft.com/office/drawing/2014/main" id="{7F963B07-5C9E-478C-A53E-B6F5B4A7893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7290" y="681628"/>
            <a:ext cx="1128382" cy="847206"/>
            <a:chOff x="668003" y="1684057"/>
            <a:chExt cx="1128382" cy="847206"/>
          </a:xfrm>
        </p:grpSpPr>
        <p:sp>
          <p:nvSpPr>
            <p:cNvPr id="17" name="Freeform 5">
              <a:extLst>
                <a:ext uri="{FF2B5EF4-FFF2-40B4-BE49-F238E27FC236}">
                  <a16:creationId xmlns:a16="http://schemas.microsoft.com/office/drawing/2014/main" id="{A152F29E-C625-4313-96BF-5675B357C0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8003" y="1935883"/>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C2A5CB78-6497-4151-83B6-568BD27EC5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245893" y="1684057"/>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4" name="Picture 3" descr="Graphical user interface, application&#10;&#10;Description automatically generated">
            <a:extLst>
              <a:ext uri="{FF2B5EF4-FFF2-40B4-BE49-F238E27FC236}">
                <a16:creationId xmlns:a16="http://schemas.microsoft.com/office/drawing/2014/main" id="{FA656F8E-9337-7CC8-5C0A-6D12422447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8734" y="111095"/>
            <a:ext cx="7483266" cy="6571716"/>
          </a:xfrm>
          <a:prstGeom prst="rect">
            <a:avLst/>
          </a:prstGeom>
        </p:spPr>
      </p:pic>
      <p:sp>
        <p:nvSpPr>
          <p:cNvPr id="5" name="TextBox 4">
            <a:extLst>
              <a:ext uri="{FF2B5EF4-FFF2-40B4-BE49-F238E27FC236}">
                <a16:creationId xmlns:a16="http://schemas.microsoft.com/office/drawing/2014/main" id="{912A6258-3C4C-895C-2DB9-9555FE681544}"/>
              </a:ext>
            </a:extLst>
          </p:cNvPr>
          <p:cNvSpPr txBox="1"/>
          <p:nvPr/>
        </p:nvSpPr>
        <p:spPr>
          <a:xfrm>
            <a:off x="327804" y="135062"/>
            <a:ext cx="4175830" cy="369332"/>
          </a:xfrm>
          <a:prstGeom prst="rect">
            <a:avLst/>
          </a:prstGeom>
          <a:noFill/>
        </p:spPr>
        <p:txBody>
          <a:bodyPr wrap="square">
            <a:spAutoFit/>
          </a:bodyPr>
          <a:lstStyle/>
          <a:p>
            <a:r>
              <a:rPr lang="en-US" dirty="0">
                <a:solidFill>
                  <a:schemeClr val="bg1"/>
                </a:solidFill>
              </a:rPr>
              <a:t>CONFIDENTIAL</a:t>
            </a:r>
          </a:p>
        </p:txBody>
      </p:sp>
    </p:spTree>
    <p:extLst>
      <p:ext uri="{BB962C8B-B14F-4D97-AF65-F5344CB8AC3E}">
        <p14:creationId xmlns:p14="http://schemas.microsoft.com/office/powerpoint/2010/main" val="35958736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6F9E488-0718-4E1E-9D12-26779F606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E708407-D01D-4E57-8998-FF799DBC3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9454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447B0C-6E1D-CD57-6222-C4D838649F6D}"/>
              </a:ext>
            </a:extLst>
          </p:cNvPr>
          <p:cNvSpPr>
            <a:spLocks noGrp="1"/>
          </p:cNvSpPr>
          <p:nvPr>
            <p:ph type="ctrTitle"/>
          </p:nvPr>
        </p:nvSpPr>
        <p:spPr>
          <a:xfrm>
            <a:off x="102550" y="1622066"/>
            <a:ext cx="4401084" cy="3693418"/>
          </a:xfrm>
        </p:spPr>
        <p:txBody>
          <a:bodyPr anchor="b">
            <a:normAutofit/>
          </a:bodyPr>
          <a:lstStyle/>
          <a:p>
            <a:pPr algn="l"/>
            <a:r>
              <a:rPr lang="en-US" sz="2400" dirty="0">
                <a:solidFill>
                  <a:schemeClr val="bg1"/>
                </a:solidFill>
              </a:rPr>
              <a:t>G. P. – </a:t>
            </a:r>
            <a:br>
              <a:rPr lang="en-US" sz="2400" dirty="0">
                <a:solidFill>
                  <a:schemeClr val="bg1"/>
                </a:solidFill>
              </a:rPr>
            </a:br>
            <a:r>
              <a:rPr lang="en-US" sz="2400" dirty="0">
                <a:solidFill>
                  <a:schemeClr val="bg1"/>
                </a:solidFill>
              </a:rPr>
              <a:t>433 W </a:t>
            </a:r>
            <a:r>
              <a:rPr lang="en-US" sz="2400" dirty="0" err="1">
                <a:solidFill>
                  <a:schemeClr val="bg1"/>
                </a:solidFill>
              </a:rPr>
              <a:t>Halveson</a:t>
            </a:r>
            <a:r>
              <a:rPr lang="en-US" sz="2400" dirty="0">
                <a:solidFill>
                  <a:schemeClr val="bg1"/>
                </a:solidFill>
              </a:rPr>
              <a:t> St. </a:t>
            </a:r>
            <a:r>
              <a:rPr lang="en-US" sz="2400" dirty="0" err="1">
                <a:solidFill>
                  <a:schemeClr val="bg1"/>
                </a:solidFill>
              </a:rPr>
              <a:t>Macksville</a:t>
            </a:r>
            <a:r>
              <a:rPr lang="en-US" sz="2400" dirty="0">
                <a:solidFill>
                  <a:schemeClr val="bg1"/>
                </a:solidFill>
              </a:rPr>
              <a:t>, KS </a:t>
            </a:r>
            <a:br>
              <a:rPr lang="en-US" sz="2400" dirty="0">
                <a:solidFill>
                  <a:schemeClr val="bg1"/>
                </a:solidFill>
              </a:rPr>
            </a:br>
            <a:br>
              <a:rPr lang="en-US" sz="2400" dirty="0">
                <a:solidFill>
                  <a:schemeClr val="bg1"/>
                </a:solidFill>
              </a:rPr>
            </a:br>
            <a:r>
              <a:rPr lang="en-US" sz="2400" dirty="0">
                <a:solidFill>
                  <a:schemeClr val="bg1"/>
                </a:solidFill>
              </a:rPr>
              <a:t>Coax Speed Profile 100/25  </a:t>
            </a:r>
            <a:br>
              <a:rPr lang="en-US" sz="2400" dirty="0">
                <a:solidFill>
                  <a:schemeClr val="bg1"/>
                </a:solidFill>
              </a:rPr>
            </a:br>
            <a:br>
              <a:rPr lang="en-US" sz="2400" dirty="0">
                <a:solidFill>
                  <a:schemeClr val="bg1"/>
                </a:solidFill>
              </a:rPr>
            </a:br>
            <a:r>
              <a:rPr lang="en-US" sz="2400" dirty="0">
                <a:solidFill>
                  <a:schemeClr val="bg1"/>
                </a:solidFill>
              </a:rPr>
              <a:t>Actual </a:t>
            </a:r>
            <a:r>
              <a:rPr lang="en-US" sz="2400" dirty="0" err="1">
                <a:solidFill>
                  <a:schemeClr val="bg1"/>
                </a:solidFill>
              </a:rPr>
              <a:t>Speedtest</a:t>
            </a:r>
            <a:r>
              <a:rPr lang="en-US" sz="2400" dirty="0">
                <a:solidFill>
                  <a:schemeClr val="bg1"/>
                </a:solidFill>
              </a:rPr>
              <a:t>- 95.52Mbps/20.09Mbps</a:t>
            </a:r>
          </a:p>
        </p:txBody>
      </p:sp>
      <p:grpSp>
        <p:nvGrpSpPr>
          <p:cNvPr id="16" name="Group 15">
            <a:extLst>
              <a:ext uri="{FF2B5EF4-FFF2-40B4-BE49-F238E27FC236}">
                <a16:creationId xmlns:a16="http://schemas.microsoft.com/office/drawing/2014/main" id="{7F963B07-5C9E-478C-A53E-B6F5B4A7893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7290" y="681628"/>
            <a:ext cx="1128382" cy="847206"/>
            <a:chOff x="668003" y="1684057"/>
            <a:chExt cx="1128382" cy="847206"/>
          </a:xfrm>
        </p:grpSpPr>
        <p:sp>
          <p:nvSpPr>
            <p:cNvPr id="17" name="Freeform 5">
              <a:extLst>
                <a:ext uri="{FF2B5EF4-FFF2-40B4-BE49-F238E27FC236}">
                  <a16:creationId xmlns:a16="http://schemas.microsoft.com/office/drawing/2014/main" id="{A152F29E-C625-4313-96BF-5675B357C0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8003" y="1935883"/>
              <a:ext cx="675351" cy="595380"/>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C2A5CB78-6497-4151-83B6-568BD27EC57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245893" y="1684057"/>
              <a:ext cx="550492" cy="485306"/>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bg1"/>
              </a:solidFill>
            </a:ln>
          </p:spPr>
          <p:txBody>
            <a:bodyPr vert="horz" wrap="square" lIns="91440" tIns="45720" rIns="91440" bIns="45720" numCol="1" anchor="t" anchorCtr="0" compatLnSpc="1">
              <a:prstTxWarp prst="textNoShape">
                <a:avLst/>
              </a:prstTxWarp>
            </a:bodyPr>
            <a:lstStyle/>
            <a:p>
              <a:endParaRPr lang="en-US"/>
            </a:p>
          </p:txBody>
        </p:sp>
      </p:grpSp>
      <p:pic>
        <p:nvPicPr>
          <p:cNvPr id="5" name="Picture 4" descr="Graphical user interface, application&#10;&#10;Description automatically generated">
            <a:extLst>
              <a:ext uri="{FF2B5EF4-FFF2-40B4-BE49-F238E27FC236}">
                <a16:creationId xmlns:a16="http://schemas.microsoft.com/office/drawing/2014/main" id="{CDF4AFE2-93AF-D36E-4F5A-4E86D3D7DA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4548" y="0"/>
            <a:ext cx="7497452" cy="6776815"/>
          </a:xfrm>
          <a:prstGeom prst="rect">
            <a:avLst/>
          </a:prstGeom>
        </p:spPr>
      </p:pic>
      <p:sp>
        <p:nvSpPr>
          <p:cNvPr id="4" name="TextBox 3">
            <a:extLst>
              <a:ext uri="{FF2B5EF4-FFF2-40B4-BE49-F238E27FC236}">
                <a16:creationId xmlns:a16="http://schemas.microsoft.com/office/drawing/2014/main" id="{B912040F-A067-2A75-1504-48B63AF02170}"/>
              </a:ext>
            </a:extLst>
          </p:cNvPr>
          <p:cNvSpPr txBox="1"/>
          <p:nvPr/>
        </p:nvSpPr>
        <p:spPr>
          <a:xfrm>
            <a:off x="454325" y="156148"/>
            <a:ext cx="3956649" cy="369332"/>
          </a:xfrm>
          <a:prstGeom prst="rect">
            <a:avLst/>
          </a:prstGeom>
          <a:noFill/>
        </p:spPr>
        <p:txBody>
          <a:bodyPr wrap="square">
            <a:spAutoFit/>
          </a:bodyPr>
          <a:lstStyle/>
          <a:p>
            <a:r>
              <a:rPr lang="en-US" dirty="0">
                <a:solidFill>
                  <a:schemeClr val="bg1"/>
                </a:solidFill>
              </a:rPr>
              <a:t>CONFIDENTIAL</a:t>
            </a:r>
          </a:p>
        </p:txBody>
      </p:sp>
    </p:spTree>
    <p:extLst>
      <p:ext uri="{BB962C8B-B14F-4D97-AF65-F5344CB8AC3E}">
        <p14:creationId xmlns:p14="http://schemas.microsoft.com/office/powerpoint/2010/main" val="23501247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33DA120CDFF943887B041D52A0BD27" ma:contentTypeVersion="2" ma:contentTypeDescription="Create a new document." ma:contentTypeScope="" ma:versionID="0d9707dd00b72e6d40ece6d2783b3945">
  <xsd:schema xmlns:xsd="http://www.w3.org/2001/XMLSchema" xmlns:xs="http://www.w3.org/2001/XMLSchema" xmlns:p="http://schemas.microsoft.com/office/2006/metadata/properties" xmlns:ns3="7c84333f-3726-4847-8f7b-e65a7241513a" targetNamespace="http://schemas.microsoft.com/office/2006/metadata/properties" ma:root="true" ma:fieldsID="5f91b2c23ef436889e5b55fa72bfac1b" ns3:_="">
    <xsd:import namespace="7c84333f-3726-4847-8f7b-e65a7241513a"/>
    <xsd:element name="properties">
      <xsd:complexType>
        <xsd:sequence>
          <xsd:element name="documentManagement">
            <xsd:complexType>
              <xsd:all>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84333f-3726-4847-8f7b-e65a7241513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87122B4-FFBE-4618-B3E9-5C65B06BA6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84333f-3726-4847-8f7b-e65a7241513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B82599B-B10A-406B-A00F-E0EDFE560675}">
  <ds:schemaRefs>
    <ds:schemaRef ds:uri="http://schemas.microsoft.com/sharepoint/v3/contenttype/forms"/>
  </ds:schemaRefs>
</ds:datastoreItem>
</file>

<file path=customXml/itemProps3.xml><?xml version="1.0" encoding="utf-8"?>
<ds:datastoreItem xmlns:ds="http://schemas.openxmlformats.org/officeDocument/2006/customXml" ds:itemID="{33E05C82-3169-4B73-B314-4EB049C542AD}">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7c84333f-3726-4847-8f7b-e65a7241513a"/>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3218</TotalTime>
  <Words>1091</Words>
  <Application>Microsoft Office PowerPoint</Application>
  <PresentationFormat>Widescreen</PresentationFormat>
  <Paragraphs>106</Paragraphs>
  <Slides>24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Calibri Light</vt:lpstr>
      <vt:lpstr>Office Theme</vt:lpstr>
      <vt:lpstr>GBT Supporting Information – Macksville, KS</vt:lpstr>
      <vt:lpstr>Check Out our GBT Website at www.gbta.net/macksville/ -These current offerings are for Residential, Business customers in Macksville can get 1Gig/1Gig service.   CONFIDENTIAL - When GBT builds fiber to all Macksville locations in 2023, offerings will be same as what is offered in St. John today. </vt:lpstr>
      <vt:lpstr>PowerPoint Presentation</vt:lpstr>
      <vt:lpstr>PowerPoint Presentation</vt:lpstr>
      <vt:lpstr>A. F. –  520 N Higgins Ave. Macksville, KS   Coax Speed Profile 100/25    Actual Speedtest- 94.5Mbps/23.56Mbps</vt:lpstr>
      <vt:lpstr>A. H. –  201 N Dixon Ave. Macksville, KS   Coax Speed Profile 100/25    Actual Speedtest- 100.08Mbps/20.56Mbps</vt:lpstr>
      <vt:lpstr>A. A. –  323 W Broadway. Macksville, KS   Coax Speed Profile 100/25    Actual Speedtest- 100.43Mbps/20.49Mbps</vt:lpstr>
      <vt:lpstr>G. H. –  501 W Broadway. Macksville, KS   Coax Speed Profile 100/25    Actual Speedtest- 105.75Mbps/20.27Mbps</vt:lpstr>
      <vt:lpstr>G. P. –  433 W Halveson St. Macksville, KS   Coax Speed Profile 100/25    Actual Speedtest- 95.52Mbps/20.09Mbps</vt:lpstr>
      <vt:lpstr>J &amp; A R. –  226 N Sheaffer Ave. Macksville, KS   Coax Speed Profile 100/25    Actual Speedtest- 98.84Mbps/21.11Mbps</vt:lpstr>
      <vt:lpstr>J. K. –  416 N Higgins Ave. Macksville, KS   Coax Speed Profile 100/25    Actual Speedtest- 94.08Mbps/20.01Mbps</vt:lpstr>
      <vt:lpstr>K. V –  434 S Main St. Macksville, KS   Coax Speed Profile 100/25    Actual Speedtest- 99.69Mbps/21.19Mbps</vt:lpstr>
      <vt:lpstr>K. W. –  129 Weeks St. Macksville, KS   Coax Speed Profile 100/25    Actual Speedtest- 101.02Mbps/23.85Mbps</vt:lpstr>
      <vt:lpstr>P. S. –  203 Kruzen Ave. Macksville, KS   Coax Speed Profile 100/25    Actual Speedtest- 99.84Mbps/20.07Mbps</vt:lpstr>
      <vt:lpstr>GBT Supporting Information – St. John, KS</vt:lpstr>
      <vt:lpstr>Check Out GBT Website with our St. John FTTH Announcement https://www.gbta.net/st-john/ - Began converting current coax customers who have had access to 250/25 for several years to Fiber with 1Gig/1Gig availability and 10Gig/10Gig capabilities. Began converting current customers in the middle of August and will have all customers switched to fiber or have fiber available to homes by the end of 2022.  .</vt:lpstr>
      <vt:lpstr>PowerPoint Presentation</vt:lpstr>
      <vt:lpstr>PowerPoint Presentation</vt:lpstr>
      <vt:lpstr>K. B. –  502 N Braodway St. St. John, KS   Coax Speed Profile 250/25 –   Actual Speedtest 250.59Mbps/21.68Mbps</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Kyle Bahr</dc:creator>
  <cp:lastModifiedBy>Kyle Bahr</cp:lastModifiedBy>
  <cp:revision>18</cp:revision>
  <dcterms:created xsi:type="dcterms:W3CDTF">2022-08-25T20:07:02Z</dcterms:created>
  <dcterms:modified xsi:type="dcterms:W3CDTF">2022-09-09T02:54:28Z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0x010100E633DA120CDFF943887B041D52A0BD27</vt:lpwstr>
  </property>
</Properties>
</file>