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80" r:id="rId3"/>
    <p:sldId id="381" r:id="rId4"/>
    <p:sldId id="361" r:id="rId5"/>
    <p:sldId id="382" r:id="rId6"/>
    <p:sldId id="383" r:id="rId7"/>
    <p:sldId id="288" r:id="rId8"/>
    <p:sldId id="384" r:id="rId9"/>
    <p:sldId id="396" r:id="rId10"/>
    <p:sldId id="304" r:id="rId11"/>
    <p:sldId id="261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463"/>
    <a:srgbClr val="004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72111" autoAdjust="0"/>
  </p:normalViewPr>
  <p:slideViewPr>
    <p:cSldViewPr snapToGrid="0">
      <p:cViewPr varScale="1">
        <p:scale>
          <a:sx n="82" d="100"/>
          <a:sy n="82" d="100"/>
        </p:scale>
        <p:origin x="21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A055EF-F9FE-F3DD-27E9-E3B84A98BD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5634" tIns="47817" rIns="95634" bIns="478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221FC-7710-8EC9-D7EB-814C084D4D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5634" tIns="47817" rIns="95634" bIns="47817" rtlCol="0"/>
          <a:lstStyle>
            <a:lvl1pPr algn="r">
              <a:defRPr sz="1300"/>
            </a:lvl1pPr>
          </a:lstStyle>
          <a:p>
            <a:fld id="{BAB41B97-A746-4294-A11C-447E9AB8491F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63D90-677D-04CD-CC68-526B2B960C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5634" tIns="47817" rIns="95634" bIns="478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3DC5A-5D9B-46FD-E93D-897E044B2E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5634" tIns="47817" rIns="95634" bIns="47817" rtlCol="0" anchor="b"/>
          <a:lstStyle>
            <a:lvl1pPr algn="r">
              <a:defRPr sz="1300"/>
            </a:lvl1pPr>
          </a:lstStyle>
          <a:p>
            <a:fld id="{2DE28347-C851-446E-992E-254CE3CF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6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5634" tIns="47817" rIns="95634" bIns="478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5634" tIns="47817" rIns="95634" bIns="47817" rtlCol="0"/>
          <a:lstStyle>
            <a:lvl1pPr algn="r">
              <a:defRPr sz="1300"/>
            </a:lvl1pPr>
          </a:lstStyle>
          <a:p>
            <a:fld id="{535EFB60-7561-4803-9216-E3374E73339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34" tIns="47817" rIns="95634" bIns="478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5634" tIns="47817" rIns="95634" bIns="478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5634" tIns="47817" rIns="95634" bIns="478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5634" tIns="47817" rIns="95634" bIns="47817" rtlCol="0" anchor="b"/>
          <a:lstStyle>
            <a:lvl1pPr algn="r">
              <a:defRPr sz="1300"/>
            </a:lvl1pPr>
          </a:lstStyle>
          <a:p>
            <a:fld id="{C135AEB0-53E7-4C66-8799-4719B7A8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4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6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CCAKS with our CCR&amp;R partners are working with communities across the state.  We have completed 14 Communities in Action with 22 communities.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E0403-F60F-4496-B688-3B51401E3B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4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339"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Our approach is a four-phase approach.  That supports communities through communities where they are 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4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Identification of and outreach to engage key stakeholders </a:t>
            </a:r>
          </a:p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Support to communities for identifying the logistics of early-phase convening, including: establishment of location, connection options, meeting frequency, and other details</a:t>
            </a:r>
          </a:p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Support to communities for establishment of a coalition governance structure that outlines clear decision-making procedures or protocols and a system of record keeping to facilitate the coalition's progress on implementing short- and long-term goals</a:t>
            </a:r>
          </a:p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Supports include assessments of community capacity at the coalition level and using existing measures and strategies to inform shared decision-making</a:t>
            </a:r>
          </a:p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Providing reliable, valid and comprehensive guidance to would-be early care and education providers on both the true start-up costs for the different modes of early care and education delivery, and the true costs of maintaining successful child care operations.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339">
              <a:buFontTx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Community data resources:  Point in Time, Kansas data available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B416B-507A-4075-BF1C-0BAAE4F86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9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339"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A typical workshop agenda includes presentations on the following topics:  </a:t>
            </a:r>
          </a:p>
          <a:p>
            <a:pPr marL="239085" indent="-239085" defTabSz="956339">
              <a:buFont typeface="+mj-lt"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the child care landscape and economic impact</a:t>
            </a:r>
          </a:p>
          <a:p>
            <a:pPr marL="239085" indent="-239085" defTabSz="956339">
              <a:buFont typeface="+mj-lt"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child care licensing considerations and the importance of licensed, quality early care and education "real life" perspectives of current licensed child care providers</a:t>
            </a:r>
          </a:p>
          <a:p>
            <a:pPr marL="239085" indent="-239085" defTabSz="956339">
              <a:buFont typeface="+mj-lt"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An overview of the full suite of services and resources available via Kansas' early childhood system workforce development strategies, including professional development and career pathways for early care and education professionals</a:t>
            </a:r>
          </a:p>
          <a:p>
            <a:pPr marL="239085" indent="-239085" defTabSz="956339">
              <a:buFont typeface="+mj-lt"/>
              <a:buAutoNum type="arabicPeriod"/>
              <a:defRPr/>
            </a:pPr>
            <a:r>
              <a:rPr lang="en-US" sz="1000" dirty="0">
                <a:highlight>
                  <a:srgbClr val="FFFFFF"/>
                </a:highlight>
                <a:ea typeface="Roboto" panose="02000000000000000000" pitchFamily="2" charset="0"/>
              </a:rPr>
              <a:t>structured team planning time that focuses on short- and long-term goal setting.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step process:</a:t>
            </a:r>
          </a:p>
          <a:p>
            <a:pPr defTabSz="956339">
              <a:defRPr/>
            </a:pPr>
            <a:r>
              <a:rPr lang="en-US" dirty="0"/>
              <a:t>1. Complete an Inquiry Form: To get started, tell us about your community’s efforts so we can connect you with available technical assistance &amp; funding opportunities.</a:t>
            </a:r>
          </a:p>
          <a:p>
            <a:pPr defTabSz="956339">
              <a:defRPr/>
            </a:pPr>
            <a:r>
              <a:rPr lang="en-US" dirty="0"/>
              <a:t>2. Participate in a consultation: After we receive your completed inquiry form, one of our Community Consultants will contact you to discuss eligibility.</a:t>
            </a:r>
          </a:p>
          <a:p>
            <a:pPr defTabSz="956339">
              <a:defRPr/>
            </a:pPr>
            <a:r>
              <a:rPr lang="en-US" dirty="0"/>
              <a:t>3. Apply for funding based on eligibility: After your consultation, we will help you determine the next steps, and walk you through the application process.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339"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Funding resources are provided for communities interested in increasing efforts to expand child care capacity.  </a:t>
            </a:r>
            <a:r>
              <a:rPr lang="en-US" dirty="0">
                <a:solidFill>
                  <a:srgbClr val="040404"/>
                </a:solidFill>
                <a:latin typeface="*Calibri-7339-Identity-H"/>
              </a:rPr>
              <a:t>This funding is available to any community that has successfully completed a Communities in Action Workshop or are at a level of readiness with short- and long-term goals/action plan. Communities that level should have a strong child care workgroup (coalition/taskforce) that have a process in place for the coalition/taskforce to make decisions.  This allows for child care coalition/taskforce to continually move forward in their child care building plans in a community lead approach. </a:t>
            </a:r>
            <a:endParaRPr lang="en-US" dirty="0"/>
          </a:p>
          <a:p>
            <a:pPr defTabSz="95633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666A5-36F3-4152-AB8C-4C862715A8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000" dirty="0">
                <a:solidFill>
                  <a:srgbClr val="040404"/>
                </a:solidFill>
              </a:rPr>
              <a:t>Child Care Aware of Kansas and our partners provide tailored support to communities in identifying and implementing the key activities necessary to maintain or expand a local child care coalition. This may include 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4"/>
                </a:solidFill>
              </a:rPr>
              <a:t>Expanded outreach to stakeholders, 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4"/>
                </a:solidFill>
              </a:rPr>
              <a:t>Regular attendance at community coalition meetings to provide information, resources, and connection to other content experts (i.e. child care licensing) as progress on community plans continues, and 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4"/>
                </a:solidFill>
              </a:rPr>
              <a:t>Support for refining governance structures as the coalition matures.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50505"/>
                </a:solidFill>
              </a:rPr>
              <a:t>Active implementation of short-term strategies, goals, and action steps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4"/>
                </a:solidFill>
              </a:rPr>
              <a:t>Monitoring of identified outcomes and performance measures with modifications to short-term goals as appropriate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50505"/>
                </a:solidFill>
              </a:rPr>
              <a:t>Expanding short-term strategies in response to fluctuations within a community's child care landscape (i.e. a child care program closes)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4"/>
                </a:solidFill>
              </a:rPr>
              <a:t>Strategic support to shift from short-term goals to long-term strategies and action steps. This may include identification of funding and other resources to support implementation of community action plans</a:t>
            </a:r>
          </a:p>
          <a:p>
            <a:pPr marL="358627" indent="-358627">
              <a:buFont typeface="+mj-lt"/>
              <a:buAutoNum type="arabicPeriod"/>
            </a:pPr>
            <a:r>
              <a:rPr lang="en-US" sz="1000" dirty="0">
                <a:solidFill>
                  <a:srgbClr val="040405"/>
                </a:solidFill>
              </a:rPr>
              <a:t>Engage in a review of current goals and support the community coalition in identifying additional goals and strategies to continue expanding access to high quality early care and education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AEB0-53E7-4C66-8799-4719B7A8BA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C25A25-6355-4AE5-8E02-7445857E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99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1F85B-1AE4-47A8-ACBF-C814DFB4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D5800-85FD-452A-98A1-D6574195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647B4-4816-4AA9-AC61-E012E369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AFD8-7253-48CB-B828-F05E3BBE86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4C534-F67F-4B4B-BC04-166F7458D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49" t="214" r="68525" b="-214"/>
          <a:stretch/>
        </p:blipFill>
        <p:spPr>
          <a:xfrm rot="16200000">
            <a:off x="5593080" y="173989"/>
            <a:ext cx="1005840" cy="1236218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90197FE-B0F3-C367-8B91-6BC85F0AC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87" y="897645"/>
            <a:ext cx="5126182" cy="25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32C4-1AE7-4B5E-970B-98B64066E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75CD-ABF2-405C-9D25-64EB266A1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56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74A42-EBCD-4F3F-8107-1D9DB572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66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A4AFC-1290-4F43-808A-67A52503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54D2E-5BB5-4490-A62B-FEE874E2D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8F15-369D-4A8A-BA89-4D46E116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6DE19-80DA-47DD-B6B7-19ED529E9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31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0B526-A3DF-4C21-AF83-D7C68D1B2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617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A9B5B-D55B-4EFC-8E1A-EC128789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7C250-8052-4A53-9742-0F215BCC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2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6B02D-0C43-42B2-AA36-648979B3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90282-B5BB-43B9-8F2A-017AA7BBE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918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2C9ED-198C-4919-B799-3BDCD7E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0656-B678-44FD-8BCA-2BE77FE5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2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C25A25-6355-4AE5-8E02-7445857E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99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57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DB61-C558-40B4-A0E8-D2408B11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5C2D9-9528-477D-809A-CA28D1EB9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CD48A-0841-4F3F-800E-84F78A70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C74D0-6EFB-4EF3-A2A1-1522E510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3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9F09-5467-4594-B6DF-D44B3FAD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44E53-BC44-41C3-BB33-CCB0746A4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795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9AE4D-8569-4961-BD31-012F9BC3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74A9A-BC9C-4DFE-B0D2-A81F0243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8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8CC4-2D49-4B87-9A36-79251CB8E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35C33-5E66-4131-A9E5-4D16BD5BB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9AAD7-3498-4292-A163-2102BC387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1C804-8B03-4F69-A35D-D61AE557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6339E-4454-4007-846D-3AC2C8F8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4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2423-EEB8-44D4-A3F6-EEDF521C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E1EF-2E58-4F01-91ED-F41AEFB1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18977-D0F9-404C-B793-F424B698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7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519FB-7F19-48A8-BEBA-0C4F10F64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EED47A-7637-451A-84B5-D5527AF21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7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32FCD-BF43-4E31-B2A8-BB2BE172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97371-7C95-4F48-ABFB-CE93926C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8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5DC2-EB08-48F0-A78E-F2ABA85B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A5546-58DE-45F9-86FF-F9DA9C4C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A025A-6B51-49B6-BC2F-E7A7716C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05580-0F68-4EFA-8E68-651683F5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6B0D5-457D-4197-A77C-6448172B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5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502DAE-1FF5-5D92-ECEA-6CE18A40D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49" t="214" r="68525" b="-214"/>
          <a:stretch/>
        </p:blipFill>
        <p:spPr>
          <a:xfrm rot="16200000">
            <a:off x="5674567" y="281474"/>
            <a:ext cx="7035282" cy="6192416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80B8592-599D-1E14-5241-7E170157E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/>
        </p:blipFill>
        <p:spPr>
          <a:xfrm>
            <a:off x="7645474" y="652626"/>
            <a:ext cx="2787148" cy="1489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18400-A35F-D883-C52E-4E660E902EFB}"/>
              </a:ext>
            </a:extLst>
          </p:cNvPr>
          <p:cNvSpPr txBox="1"/>
          <p:nvPr userDrawn="1"/>
        </p:nvSpPr>
        <p:spPr>
          <a:xfrm>
            <a:off x="6894859" y="0"/>
            <a:ext cx="428837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Contact us</a:t>
            </a: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Toll Free: 1·855·750·3343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Website: ks.childcareaware.org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Email: info@ks.childcareaware.org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sz="2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Follow us on social media</a:t>
            </a:r>
          </a:p>
          <a:p>
            <a:pPr algn="l"/>
            <a:endParaRPr lang="en-US" sz="2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en-US" sz="2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2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Sign up for our monthly newsletter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5B294-A25A-BC86-4B2F-9660198EB0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30" y="3849770"/>
            <a:ext cx="4029637" cy="724001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A51FC6C-66DD-2AF9-B138-61AC6056C7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3" y="4955203"/>
            <a:ext cx="1153108" cy="11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2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29DB2-F2DD-448F-969D-28B93A86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BA00E-5BBC-4B6F-B6B2-B0733B652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3225-6ED6-4087-B7D2-8E1EB80F2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DDDC-407A-4774-ABD8-074FD3F8F0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73BD5-AD26-4B2A-B24A-2BC120E10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C092-8BF3-4436-B6B8-E4FCE7AA0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EAFD8-7253-48CB-B828-F05E3BBE86C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DA80A4-ECDE-46B8-A722-992B00FA43CF}"/>
              </a:ext>
            </a:extLst>
          </p:cNvPr>
          <p:cNvGrpSpPr/>
          <p:nvPr userDrawn="1"/>
        </p:nvGrpSpPr>
        <p:grpSpPr>
          <a:xfrm>
            <a:off x="-85091" y="5852160"/>
            <a:ext cx="12362181" cy="1005840"/>
            <a:chOff x="-85091" y="5852160"/>
            <a:chExt cx="12362181" cy="10058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00902C-F94B-462F-9FEB-2E0549CC35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/>
            <a:srcRect l="13749" t="214" r="68525" b="-214"/>
            <a:stretch/>
          </p:blipFill>
          <p:spPr>
            <a:xfrm rot="16200000">
              <a:off x="5593080" y="173989"/>
              <a:ext cx="1005840" cy="12362181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F46C51A9-D3ED-455C-B641-D0AD93289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501" y="5915700"/>
              <a:ext cx="1953499" cy="839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58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99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anya.koehn@ks.childcareaware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ildcaregap.org/" TargetMode="External"/><Relationship Id="rId3" Type="http://schemas.openxmlformats.org/officeDocument/2006/relationships/hyperlink" Target="https://stage.worklifesystems.com/Kansas?county=riley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ks.childcareaware.org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s.childcareaware.org/how-you-can-hel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7D3D013-A51C-B540-EB25-9A22A3BB8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8191"/>
            <a:ext cx="9144000" cy="1263039"/>
          </a:xfrm>
        </p:spPr>
        <p:txBody>
          <a:bodyPr>
            <a:normAutofit fontScale="47500" lnSpcReduction="20000"/>
          </a:bodyPr>
          <a:lstStyle/>
          <a:p>
            <a:r>
              <a:rPr lang="en-US" sz="3600" dirty="0"/>
              <a:t>Partnering with Communities to</a:t>
            </a:r>
          </a:p>
          <a:p>
            <a:r>
              <a:rPr lang="en-US" sz="3600" dirty="0"/>
              <a:t>Build Child Care Capacity</a:t>
            </a:r>
          </a:p>
          <a:p>
            <a:r>
              <a:rPr lang="en-US" sz="3600" b="1" dirty="0"/>
              <a:t>CDBG Webinar</a:t>
            </a:r>
          </a:p>
          <a:p>
            <a:r>
              <a:rPr lang="en-US" sz="3600" b="1" dirty="0"/>
              <a:t>October 20, 2022</a:t>
            </a:r>
          </a:p>
        </p:txBody>
      </p:sp>
    </p:spTree>
    <p:extLst>
      <p:ext uri="{BB962C8B-B14F-4D97-AF65-F5344CB8AC3E}">
        <p14:creationId xmlns:p14="http://schemas.microsoft.com/office/powerpoint/2010/main" val="223449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9427FA-C45E-69C9-566A-5E631E4110B0}"/>
              </a:ext>
            </a:extLst>
          </p:cNvPr>
          <p:cNvSpPr txBox="1"/>
          <p:nvPr/>
        </p:nvSpPr>
        <p:spPr>
          <a:xfrm>
            <a:off x="7039804" y="6583362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012F134F-F45F-AC31-8977-2B5405D63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"/>
          <a:stretch/>
        </p:blipFill>
        <p:spPr>
          <a:xfrm>
            <a:off x="2116415" y="88207"/>
            <a:ext cx="8692262" cy="58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38028-D109-1A25-952C-52A6366DE767}"/>
              </a:ext>
            </a:extLst>
          </p:cNvPr>
          <p:cNvSpPr txBox="1"/>
          <p:nvPr/>
        </p:nvSpPr>
        <p:spPr>
          <a:xfrm>
            <a:off x="138896" y="1302893"/>
            <a:ext cx="59571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For Community Support Contact:</a:t>
            </a:r>
          </a:p>
          <a:p>
            <a:endParaRPr lang="en-US" sz="2800" b="1" dirty="0">
              <a:latin typeface="Candara" panose="020E0502030303020204" pitchFamily="34" charset="0"/>
            </a:endParaRPr>
          </a:p>
          <a:p>
            <a:r>
              <a:rPr lang="en-US" sz="2400" dirty="0">
                <a:latin typeface="Candara" panose="020E0502030303020204" pitchFamily="34" charset="0"/>
              </a:rPr>
              <a:t>communitysupport@ks.childcareaware.org </a:t>
            </a:r>
          </a:p>
          <a:p>
            <a:endParaRPr lang="en-US" sz="2800" dirty="0">
              <a:latin typeface="Candara" panose="020E0502030303020204" pitchFamily="34" charset="0"/>
            </a:endParaRPr>
          </a:p>
          <a:p>
            <a:endParaRPr lang="en-US" sz="2000" dirty="0">
              <a:latin typeface="Candara" panose="020E0502030303020204" pitchFamily="34" charset="0"/>
            </a:endParaRPr>
          </a:p>
          <a:p>
            <a:endParaRPr lang="en-US" sz="2000" dirty="0">
              <a:latin typeface="Candara" panose="020E0502030303020204" pitchFamily="34" charset="0"/>
            </a:endParaRPr>
          </a:p>
          <a:p>
            <a:pPr lvl="1"/>
            <a:endParaRPr lang="en-US" sz="2400" dirty="0">
              <a:latin typeface="Candara" panose="020E0502030303020204" pitchFamily="34" charset="0"/>
            </a:endParaRPr>
          </a:p>
          <a:p>
            <a:pPr algn="ctr"/>
            <a:endParaRPr lang="en-US" sz="2400" b="1" dirty="0">
              <a:latin typeface="Candara" panose="020E0502030303020204" pitchFamily="34" charset="0"/>
            </a:endParaRPr>
          </a:p>
          <a:p>
            <a:pPr algn="ctr"/>
            <a:endParaRPr lang="en-US" sz="2400" b="1" dirty="0">
              <a:latin typeface="Candara" panose="020E050203030302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0E7AD-B3D7-0CA0-9BF7-FF0DF3519400}"/>
              </a:ext>
            </a:extLst>
          </p:cNvPr>
          <p:cNvSpPr txBox="1"/>
          <p:nvPr/>
        </p:nvSpPr>
        <p:spPr>
          <a:xfrm>
            <a:off x="138896" y="4826675"/>
            <a:ext cx="6178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ndara" panose="020E0502030303020204" pitchFamily="34" charset="0"/>
              </a:rPr>
              <a:t>Tanya Koehn: Director of Families and Communities</a:t>
            </a:r>
          </a:p>
          <a:p>
            <a:r>
              <a:rPr lang="en-US" sz="1800" dirty="0">
                <a:latin typeface="Candara" panose="020E0502030303020204" pitchFamily="34" charset="0"/>
                <a:hlinkClick r:id="rId3"/>
              </a:rPr>
              <a:t>tanya.koehn@ks.childcareaware.org</a:t>
            </a:r>
            <a:endParaRPr lang="en-US" sz="1800" dirty="0">
              <a:latin typeface="Candara" panose="020E0502030303020204" pitchFamily="34" charset="0"/>
            </a:endParaRPr>
          </a:p>
          <a:p>
            <a:endParaRPr lang="en-US" sz="1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2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D1BF16-B61C-DE9F-8910-C90A0DB4B0C6}"/>
              </a:ext>
            </a:extLst>
          </p:cNvPr>
          <p:cNvSpPr/>
          <p:nvPr/>
        </p:nvSpPr>
        <p:spPr>
          <a:xfrm>
            <a:off x="-281353" y="5767754"/>
            <a:ext cx="12602308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81515DB0-8A02-A81D-3C22-9E4A41CD94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7" y="-221184"/>
            <a:ext cx="9577631" cy="7184692"/>
          </a:xfrm>
        </p:spPr>
      </p:pic>
    </p:spTree>
    <p:extLst>
      <p:ext uri="{BB962C8B-B14F-4D97-AF65-F5344CB8AC3E}">
        <p14:creationId xmlns:p14="http://schemas.microsoft.com/office/powerpoint/2010/main" val="245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FABED-77D3-F237-2422-2660F099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Pre-Planning/Support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83CB-7A81-664C-9F7B-940CBE775F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50505"/>
                </a:solidFill>
              </a:rPr>
              <a:t>Provide tactical, early-stage support to communities to determine level of readiness. </a:t>
            </a:r>
          </a:p>
          <a:p>
            <a:pPr algn="l"/>
            <a:r>
              <a:rPr lang="en-US" sz="2000" b="0" i="0" u="none" strike="noStrike" baseline="0" dirty="0">
                <a:solidFill>
                  <a:srgbClr val="050505"/>
                </a:solidFill>
              </a:rPr>
              <a:t>Customize support to community needs </a:t>
            </a:r>
            <a:r>
              <a:rPr lang="en-US" sz="2000" dirty="0">
                <a:solidFill>
                  <a:srgbClr val="050505"/>
                </a:solidFill>
              </a:rPr>
              <a:t>but could include:	</a:t>
            </a:r>
          </a:p>
          <a:p>
            <a:pPr lvl="1"/>
            <a:r>
              <a:rPr lang="en-US" sz="2000" b="0" i="0" u="none" strike="noStrike" baseline="0" dirty="0">
                <a:solidFill>
                  <a:srgbClr val="050505"/>
                </a:solidFill>
              </a:rPr>
              <a:t>Support for general coalition-building, </a:t>
            </a:r>
          </a:p>
          <a:p>
            <a:pPr lvl="1"/>
            <a:r>
              <a:rPr lang="en-US" sz="2000" b="0" i="0" u="none" strike="noStrike" baseline="0" dirty="0">
                <a:solidFill>
                  <a:srgbClr val="050505"/>
                </a:solidFill>
              </a:rPr>
              <a:t>Guidance on economic impact</a:t>
            </a:r>
          </a:p>
          <a:p>
            <a:pPr lvl="1"/>
            <a:r>
              <a:rPr lang="en-US" sz="2000" b="0" i="0" u="none" strike="noStrike" baseline="0" dirty="0">
                <a:solidFill>
                  <a:srgbClr val="050505"/>
                </a:solidFill>
              </a:rPr>
              <a:t>Support for completion of community-level needs assessments. </a:t>
            </a:r>
            <a:endParaRPr lang="en-US" sz="2000" dirty="0"/>
          </a:p>
        </p:txBody>
      </p:sp>
      <p:pic>
        <p:nvPicPr>
          <p:cNvPr id="6" name="Content Placeholder 5" descr="A picture containing floor, indoor, dining table&#10;&#10;Description automatically generated">
            <a:extLst>
              <a:ext uri="{FF2B5EF4-FFF2-40B4-BE49-F238E27FC236}">
                <a16:creationId xmlns:a16="http://schemas.microsoft.com/office/drawing/2014/main" id="{8FB6D9CD-1397-8DDB-6E22-7B91BA7EA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01800"/>
            <a:ext cx="5181600" cy="345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390F2-D26E-C5A1-0411-913ECF0688E3}"/>
              </a:ext>
            </a:extLst>
          </p:cNvPr>
          <p:cNvSpPr txBox="1"/>
          <p:nvPr/>
        </p:nvSpPr>
        <p:spPr>
          <a:xfrm>
            <a:off x="7039804" y="6583362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</p:spTree>
    <p:extLst>
      <p:ext uri="{BB962C8B-B14F-4D97-AF65-F5344CB8AC3E}">
        <p14:creationId xmlns:p14="http://schemas.microsoft.com/office/powerpoint/2010/main" val="136374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7290FB-3E93-494D-BD1B-FB37D740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Communities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2598-33E3-41BC-8AA0-3863F25462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Community data</a:t>
            </a:r>
          </a:p>
          <a:p>
            <a:pPr lvl="1"/>
            <a:r>
              <a:rPr lang="en-US" dirty="0"/>
              <a:t>Trend data</a:t>
            </a:r>
          </a:p>
          <a:p>
            <a:pPr lvl="1"/>
            <a:r>
              <a:rPr lang="en-US" dirty="0"/>
              <a:t>Child care gap  </a:t>
            </a:r>
          </a:p>
          <a:p>
            <a:r>
              <a:rPr lang="en-US" dirty="0"/>
              <a:t>Kansas data</a:t>
            </a:r>
          </a:p>
          <a:p>
            <a:pPr lvl="1"/>
            <a:r>
              <a:rPr lang="en-US" dirty="0"/>
              <a:t>Economic Impact</a:t>
            </a:r>
          </a:p>
          <a:p>
            <a:r>
              <a:rPr lang="en-US" dirty="0"/>
              <a:t>Annual Supply Demand</a:t>
            </a:r>
          </a:p>
          <a:p>
            <a:pPr lvl="1"/>
            <a:r>
              <a:rPr lang="en-US" dirty="0"/>
              <a:t>County data for under age Three</a:t>
            </a:r>
          </a:p>
          <a:p>
            <a:pPr lvl="1"/>
            <a:r>
              <a:rPr lang="en-US" dirty="0"/>
              <a:t>Trend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Content Placeholder 12" descr="Graphical user interface, application, 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918B641-B695-41F4-B9B4-EE30F6E61E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4"/>
          <a:stretch/>
        </p:blipFill>
        <p:spPr>
          <a:xfrm>
            <a:off x="6096000" y="1350719"/>
            <a:ext cx="2633645" cy="30570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9655D4-95ED-4767-968C-6197E17EC9FE}"/>
              </a:ext>
            </a:extLst>
          </p:cNvPr>
          <p:cNvSpPr txBox="1"/>
          <p:nvPr/>
        </p:nvSpPr>
        <p:spPr>
          <a:xfrm>
            <a:off x="1684703" y="6308209"/>
            <a:ext cx="2218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ks.childcareaware.org/communities</a:t>
            </a:r>
          </a:p>
        </p:txBody>
      </p:sp>
      <p:pic>
        <p:nvPicPr>
          <p:cNvPr id="4" name="Picture 3" descr="A picture containing text, person, person, femal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B9D1F12-CDD2-659E-1CEC-118AA460F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46" y="1350719"/>
            <a:ext cx="2255820" cy="2919296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CAD003CB-0F45-1751-A086-E585EDFD2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5" y="5928430"/>
            <a:ext cx="864576" cy="864576"/>
          </a:xfrm>
          <a:prstGeom prst="rect">
            <a:avLst/>
          </a:prstGeom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621821D9-956D-A905-511E-3EC667D41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0296" y="3474519"/>
            <a:ext cx="4157304" cy="245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3904E-F675-9152-0773-3E67AE08EE41}"/>
              </a:ext>
            </a:extLst>
          </p:cNvPr>
          <p:cNvSpPr txBox="1"/>
          <p:nvPr/>
        </p:nvSpPr>
        <p:spPr>
          <a:xfrm>
            <a:off x="6019800" y="6244681"/>
            <a:ext cx="379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Care Gaps Assessment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E49508D5-56D3-FB4C-E714-9A77B819A2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76" y="5904862"/>
            <a:ext cx="864576" cy="86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0CF32-9724-C31C-FAFE-F3FF41D382B0}"/>
              </a:ext>
            </a:extLst>
          </p:cNvPr>
          <p:cNvSpPr txBox="1"/>
          <p:nvPr/>
        </p:nvSpPr>
        <p:spPr>
          <a:xfrm>
            <a:off x="7029847" y="6601405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</p:spTree>
    <p:extLst>
      <p:ext uri="{BB962C8B-B14F-4D97-AF65-F5344CB8AC3E}">
        <p14:creationId xmlns:p14="http://schemas.microsoft.com/office/powerpoint/2010/main" val="1387358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AA07-B5DB-C6A8-2726-7A0223D1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in Action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33C6-A3FB-1328-F81D-84DAC584E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40404"/>
                </a:solidFill>
              </a:rPr>
              <a:t>Workshops are attended by community "teams“, determined by each community</a:t>
            </a:r>
          </a:p>
          <a:p>
            <a:pPr algn="l"/>
            <a:r>
              <a:rPr lang="en-US" sz="2000" b="0" i="0" u="none" strike="noStrike" baseline="0" dirty="0">
                <a:solidFill>
                  <a:srgbClr val="040404"/>
                </a:solidFill>
              </a:rPr>
              <a:t>Provides customized opportunities for community teams to learn from early childhood experts and other content experts from across Kansas' early childhood system, receive customized child care supply/demand data, and delve into identification and development of short- and long-term goals during structured planning time with an expert community coach.</a:t>
            </a:r>
            <a:endParaRPr lang="en-US" sz="3200" dirty="0"/>
          </a:p>
        </p:txBody>
      </p:sp>
      <p:pic>
        <p:nvPicPr>
          <p:cNvPr id="6" name="Content Placeholder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AF29BCF-14FC-3485-EC08-BBDAE31F4D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0845"/>
            <a:ext cx="5181600" cy="345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6E2B8-1B0B-5B55-E48C-9EA3636AAEB0}"/>
              </a:ext>
            </a:extLst>
          </p:cNvPr>
          <p:cNvSpPr txBox="1"/>
          <p:nvPr/>
        </p:nvSpPr>
        <p:spPr>
          <a:xfrm>
            <a:off x="7039804" y="6583362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</p:spTree>
    <p:extLst>
      <p:ext uri="{BB962C8B-B14F-4D97-AF65-F5344CB8AC3E}">
        <p14:creationId xmlns:p14="http://schemas.microsoft.com/office/powerpoint/2010/main" val="561548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FEE88-8F39-75E0-E711-14BC641A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8153-8787-F1D1-D14E-896DA51C55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Initial Child Care Coalition Building Grant</a:t>
            </a:r>
          </a:p>
          <a:p>
            <a:pPr lvl="1"/>
            <a:r>
              <a:rPr lang="en-US" b="1" i="0" dirty="0">
                <a:solidFill>
                  <a:srgbClr val="333333"/>
                </a:solidFill>
                <a:effectLst/>
              </a:rPr>
              <a:t>Communities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 may request up to $2,000 to support initial child care coalition-building activities. </a:t>
            </a:r>
          </a:p>
          <a:p>
            <a:r>
              <a:rPr lang="en-US" sz="2400" dirty="0">
                <a:solidFill>
                  <a:srgbClr val="333333"/>
                </a:solidFill>
              </a:rPr>
              <a:t>Implementing Child Care Capacity-Building Plans</a:t>
            </a:r>
          </a:p>
          <a:p>
            <a:pPr lvl="1"/>
            <a:r>
              <a:rPr lang="en-US" b="1" dirty="0">
                <a:solidFill>
                  <a:srgbClr val="333333"/>
                </a:solidFill>
              </a:rPr>
              <a:t>C</a:t>
            </a:r>
            <a:r>
              <a:rPr lang="en-US" b="1" i="0" dirty="0">
                <a:solidFill>
                  <a:srgbClr val="333333"/>
                </a:solidFill>
                <a:effectLst/>
              </a:rPr>
              <a:t>hild care coalitions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 may request up to $45,000 to implement plans to address access to affordable, high-quality child care. </a:t>
            </a:r>
            <a:endParaRPr lang="en-US" dirty="0"/>
          </a:p>
        </p:txBody>
      </p:sp>
      <p:pic>
        <p:nvPicPr>
          <p:cNvPr id="6" name="Content Placeholder 5" descr="A close-up of a car's license plate&#10;&#10;Description automatically generated with low confidence">
            <a:extLst>
              <a:ext uri="{FF2B5EF4-FFF2-40B4-BE49-F238E27FC236}">
                <a16:creationId xmlns:a16="http://schemas.microsoft.com/office/drawing/2014/main" id="{98052AB9-4BCA-6AEA-5A82-ACED77BDC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90" y="1690688"/>
            <a:ext cx="5181600" cy="298982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10C86-D23E-21FC-E978-019FE5CA86F8}"/>
              </a:ext>
            </a:extLst>
          </p:cNvPr>
          <p:cNvSpPr txBox="1"/>
          <p:nvPr/>
        </p:nvSpPr>
        <p:spPr>
          <a:xfrm>
            <a:off x="7039804" y="6583362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</p:spTree>
    <p:extLst>
      <p:ext uri="{BB962C8B-B14F-4D97-AF65-F5344CB8AC3E}">
        <p14:creationId xmlns:p14="http://schemas.microsoft.com/office/powerpoint/2010/main" val="30157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BE5-A7EC-D78F-B3A7-22C6E7DA133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lang="en-US"/>
              <a:t>GRANT INFORMATION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4D9E-BC77-84EA-57D1-261C58F86E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Funding resources are provided for communities interested in increasing efforts to expand child care capacity.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E7CF97-0758-77A0-D956-F65D550C4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54" y="1485900"/>
            <a:ext cx="4646247" cy="348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52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4CD9-FBC8-4F38-B5CB-D0521974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Up/Continued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AB2A1-CE9A-A077-D414-BB832E066B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040404"/>
                </a:solidFill>
              </a:rPr>
              <a:t>Ongoing support is tailored to the readiness, pace, and scale of each community to support successful execution of the goals/action plan developed during the Communities in Action workshop. </a:t>
            </a:r>
          </a:p>
          <a:p>
            <a:pPr algn="l"/>
            <a:r>
              <a:rPr lang="en-US" sz="2400" b="0" i="0" u="none" strike="noStrike" baseline="0" dirty="0">
                <a:solidFill>
                  <a:srgbClr val="040404"/>
                </a:solidFill>
              </a:rPr>
              <a:t>While the experience is customized for each community, our follow-up support for communities will focus on ongoing support for coalition-building and strategic implementation of community goals/plans.</a:t>
            </a:r>
          </a:p>
        </p:txBody>
      </p:sp>
      <p:pic>
        <p:nvPicPr>
          <p:cNvPr id="6" name="Content Placeholder 5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5BCEEED7-9456-5A35-3452-7C8336563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4320"/>
            <a:ext cx="5181600" cy="317929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5C60B-04E6-A829-E3CA-FAFE7F8767FC}"/>
              </a:ext>
            </a:extLst>
          </p:cNvPr>
          <p:cNvSpPr txBox="1"/>
          <p:nvPr/>
        </p:nvSpPr>
        <p:spPr>
          <a:xfrm>
            <a:off x="7039804" y="6583362"/>
            <a:ext cx="3399596" cy="27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Project funded by Department for Children and Families </a:t>
            </a:r>
          </a:p>
        </p:txBody>
      </p:sp>
    </p:spTree>
    <p:extLst>
      <p:ext uri="{BB962C8B-B14F-4D97-AF65-F5344CB8AC3E}">
        <p14:creationId xmlns:p14="http://schemas.microsoft.com/office/powerpoint/2010/main" val="28847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254E-55C6-8A1A-6714-9FC3F399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A57D-3EBC-8207-41D3-391143B6D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Family Friendly Workplace</a:t>
            </a:r>
          </a:p>
          <a:p>
            <a:r>
              <a:rPr lang="en-US" dirty="0"/>
              <a:t>Continued community financial resources</a:t>
            </a:r>
          </a:p>
          <a:p>
            <a:r>
              <a:rPr lang="en-US" dirty="0">
                <a:hlinkClick r:id="rId3"/>
              </a:rPr>
              <a:t>Child Care Budgeting Tool</a:t>
            </a:r>
            <a:endParaRPr lang="en-US" dirty="0"/>
          </a:p>
          <a:p>
            <a:r>
              <a:rPr lang="en-US" dirty="0"/>
              <a:t>Assistance with barriers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88471A-8A4E-4AD2-7ED3-AB010060E0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60" y="1216025"/>
            <a:ext cx="3217696" cy="3976688"/>
          </a:xfrm>
        </p:spPr>
      </p:pic>
    </p:spTree>
    <p:extLst>
      <p:ext uri="{BB962C8B-B14F-4D97-AF65-F5344CB8AC3E}">
        <p14:creationId xmlns:p14="http://schemas.microsoft.com/office/powerpoint/2010/main" val="344275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AKS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004990"/>
      </a:accent1>
      <a:accent2>
        <a:srgbClr val="CACACA"/>
      </a:accent2>
      <a:accent3>
        <a:srgbClr val="EE3124"/>
      </a:accent3>
      <a:accent4>
        <a:srgbClr val="616161"/>
      </a:accent4>
      <a:accent5>
        <a:srgbClr val="FFC000"/>
      </a:accent5>
      <a:accent6>
        <a:srgbClr val="937167"/>
      </a:accent6>
      <a:hlink>
        <a:srgbClr val="000000"/>
      </a:hlink>
      <a:folHlink>
        <a:srgbClr val="0049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</TotalTime>
  <Words>1060</Words>
  <Application>Microsoft Office PowerPoint</Application>
  <PresentationFormat>Widescreen</PresentationFormat>
  <Paragraphs>94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*Calibri-7339-Identity-H</vt:lpstr>
      <vt:lpstr>Arial</vt:lpstr>
      <vt:lpstr>Calibri</vt:lpstr>
      <vt:lpstr>Calibri Light</vt:lpstr>
      <vt:lpstr>Candara</vt:lpstr>
      <vt:lpstr>Roboto</vt:lpstr>
      <vt:lpstr>Office Theme</vt:lpstr>
      <vt:lpstr>PowerPoint Presentation</vt:lpstr>
      <vt:lpstr>PowerPoint Presentation</vt:lpstr>
      <vt:lpstr>Pre-Planning/Support</vt:lpstr>
      <vt:lpstr>Resources for Communities</vt:lpstr>
      <vt:lpstr>Communities in Action Workshop</vt:lpstr>
      <vt:lpstr>Funding</vt:lpstr>
      <vt:lpstr>GRANT INFORMATION</vt:lpstr>
      <vt:lpstr>Follow Up/Continued Support</vt:lpstr>
      <vt:lpstr>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Koehn</dc:creator>
  <cp:lastModifiedBy>Anne Zajic [KDC]</cp:lastModifiedBy>
  <cp:revision>11</cp:revision>
  <cp:lastPrinted>2022-10-18T22:16:52Z</cp:lastPrinted>
  <dcterms:created xsi:type="dcterms:W3CDTF">2022-04-27T14:58:42Z</dcterms:created>
  <dcterms:modified xsi:type="dcterms:W3CDTF">2022-10-20T14:27:37Z</dcterms:modified>
</cp:coreProperties>
</file>