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6" r:id="rId1"/>
  </p:sldMasterIdLst>
  <p:notesMasterIdLst>
    <p:notesMasterId r:id="rId16"/>
  </p:notesMasterIdLst>
  <p:handoutMasterIdLst>
    <p:handoutMasterId r:id="rId17"/>
  </p:handoutMasterIdLst>
  <p:sldIdLst>
    <p:sldId id="399" r:id="rId2"/>
    <p:sldId id="258" r:id="rId3"/>
    <p:sldId id="415" r:id="rId4"/>
    <p:sldId id="410" r:id="rId5"/>
    <p:sldId id="428" r:id="rId6"/>
    <p:sldId id="413" r:id="rId7"/>
    <p:sldId id="411" r:id="rId8"/>
    <p:sldId id="427" r:id="rId9"/>
    <p:sldId id="414" r:id="rId10"/>
    <p:sldId id="426" r:id="rId11"/>
    <p:sldId id="417" r:id="rId12"/>
    <p:sldId id="416" r:id="rId13"/>
    <p:sldId id="419" r:id="rId14"/>
    <p:sldId id="384" r:id="rId15"/>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Segoe UI" panose="020B0502040204020203" pitchFamily="34" charset="0"/>
      <p:regular r:id="rId24"/>
      <p:bold r:id="rId25"/>
      <p:italic r:id="rId26"/>
      <p:boldItalic r:id="rId27"/>
    </p:embeddedFont>
    <p:embeddedFont>
      <p:font typeface="Source Code Pro" panose="020B0604020202020204" pitchFamily="49" charset="0"/>
      <p:regular r:id="rId28"/>
      <p:bold r:id="rId29"/>
      <p:italic r:id="rId30"/>
      <p:boldItalic r:id="rId31"/>
    </p:embeddedFont>
    <p:embeddedFont>
      <p:font typeface="Source Code Pro Light" panose="020B0409030403020204" pitchFamily="49" charset="0"/>
      <p:regular r:id="rId32"/>
    </p:embeddedFont>
    <p:embeddedFont>
      <p:font typeface="Source Code Pro Medium" panose="020B0509030403020204" pitchFamily="49" charset="0"/>
      <p:regular r:id="rId33"/>
      <p:italic r:id="rId34"/>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480"/>
    <a:srgbClr val="C5E6DF"/>
    <a:srgbClr val="F48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94195-014C-4F84-A093-3A92284CBDCC}" v="492" dt="2022-10-19T20:17:43.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0909" autoAdjust="0"/>
  </p:normalViewPr>
  <p:slideViewPr>
    <p:cSldViewPr snapToGrid="0">
      <p:cViewPr varScale="1">
        <p:scale>
          <a:sx n="137" d="100"/>
          <a:sy n="137" d="100"/>
        </p:scale>
        <p:origin x="810" y="108"/>
      </p:cViewPr>
      <p:guideLst>
        <p:guide orient="horz" pos="1620"/>
        <p:guide pos="2880"/>
      </p:guideLst>
    </p:cSldViewPr>
  </p:slideViewPr>
  <p:outlineViewPr>
    <p:cViewPr>
      <p:scale>
        <a:sx n="33" d="100"/>
        <a:sy n="33" d="100"/>
      </p:scale>
      <p:origin x="0" y="-636"/>
    </p:cViewPr>
  </p:outlineViewPr>
  <p:notesTextViewPr>
    <p:cViewPr>
      <p:scale>
        <a:sx n="1" d="1"/>
        <a:sy n="1" d="1"/>
      </p:scale>
      <p:origin x="0" y="0"/>
    </p:cViewPr>
  </p:notesTextViewPr>
  <p:sorterViewPr>
    <p:cViewPr>
      <p:scale>
        <a:sx n="100" d="100"/>
        <a:sy n="100" d="100"/>
      </p:scale>
      <p:origin x="0" y="-690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D9992A-2AA0-744C-9127-F41900DD8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dirty="0">
              <a:latin typeface="Source Code Pro Medium" panose="020B0309030403020204" pitchFamily="49" charset="0"/>
            </a:endParaRPr>
          </a:p>
        </p:txBody>
      </p:sp>
      <p:sp>
        <p:nvSpPr>
          <p:cNvPr id="3" name="Date Placeholder 2">
            <a:extLst>
              <a:ext uri="{FF2B5EF4-FFF2-40B4-BE49-F238E27FC236}">
                <a16:creationId xmlns:a16="http://schemas.microsoft.com/office/drawing/2014/main" id="{8A7415B5-49E7-AE4C-9580-772B39EC45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0605BD-BE5C-C64B-8098-C6BD9609BDE8}" type="datetimeFigureOut">
              <a:rPr lang="id-ID">
                <a:latin typeface="Source Code Pro Medium" panose="020B0309030403020204" pitchFamily="49" charset="0"/>
              </a:rPr>
              <a:pPr>
                <a:defRPr/>
              </a:pPr>
              <a:t>20/10/2022</a:t>
            </a:fld>
            <a:endParaRPr lang="id-ID" dirty="0">
              <a:latin typeface="Source Code Pro Medium" panose="020B0309030403020204" pitchFamily="49" charset="0"/>
            </a:endParaRPr>
          </a:p>
        </p:txBody>
      </p:sp>
      <p:sp>
        <p:nvSpPr>
          <p:cNvPr id="4" name="Footer Placeholder 3">
            <a:extLst>
              <a:ext uri="{FF2B5EF4-FFF2-40B4-BE49-F238E27FC236}">
                <a16:creationId xmlns:a16="http://schemas.microsoft.com/office/drawing/2014/main" id="{4372094F-E7A8-2940-9FC5-8EDEF34928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dirty="0">
              <a:latin typeface="Source Code Pro Medium" panose="020B0309030403020204" pitchFamily="49" charset="0"/>
            </a:endParaRPr>
          </a:p>
        </p:txBody>
      </p:sp>
      <p:sp>
        <p:nvSpPr>
          <p:cNvPr id="5" name="Slide Number Placeholder 4">
            <a:extLst>
              <a:ext uri="{FF2B5EF4-FFF2-40B4-BE49-F238E27FC236}">
                <a16:creationId xmlns:a16="http://schemas.microsoft.com/office/drawing/2014/main" id="{1E854004-3B52-7244-B270-42B578BC87D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7BD0EF8-CDE3-F24F-A3AD-45C8FC41D825}" type="slidenum">
              <a:rPr lang="id-ID" altLang="en-US">
                <a:latin typeface="Source Code Pro Medium" panose="020B0309030403020204" pitchFamily="49" charset="0"/>
              </a:rPr>
              <a:pPr>
                <a:defRPr/>
              </a:pPr>
              <a:t>‹#›</a:t>
            </a:fld>
            <a:endParaRPr lang="id-ID" altLang="en-US" dirty="0">
              <a:latin typeface="Source Code Pro Medium" panose="020B0309030403020204" pitchFamily="49"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C851D-EE65-1A4D-B03A-C684397904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Source Code Pro Medium" panose="020B0309030403020204" pitchFamily="49" charset="0"/>
              </a:defRPr>
            </a:lvl1pPr>
          </a:lstStyle>
          <a:p>
            <a:pPr>
              <a:defRPr/>
            </a:pPr>
            <a:endParaRPr lang="id-ID" dirty="0"/>
          </a:p>
        </p:txBody>
      </p:sp>
      <p:sp>
        <p:nvSpPr>
          <p:cNvPr id="3" name="Date Placeholder 2">
            <a:extLst>
              <a:ext uri="{FF2B5EF4-FFF2-40B4-BE49-F238E27FC236}">
                <a16:creationId xmlns:a16="http://schemas.microsoft.com/office/drawing/2014/main" id="{127C5C5B-28F4-1543-B81B-78054F20FE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Source Code Pro Medium" panose="020B0309030403020204" pitchFamily="49" charset="0"/>
              </a:defRPr>
            </a:lvl1pPr>
          </a:lstStyle>
          <a:p>
            <a:pPr>
              <a:defRPr/>
            </a:pPr>
            <a:fld id="{B9B25B39-9E45-364A-855F-E03BA4482D83}" type="datetimeFigureOut">
              <a:rPr lang="id-ID" smtClean="0"/>
              <a:pPr>
                <a:defRPr/>
              </a:pPr>
              <a:t>20/10/2022</a:t>
            </a:fld>
            <a:endParaRPr lang="id-ID" dirty="0"/>
          </a:p>
        </p:txBody>
      </p:sp>
      <p:sp>
        <p:nvSpPr>
          <p:cNvPr id="4" name="Slide Image Placeholder 3">
            <a:extLst>
              <a:ext uri="{FF2B5EF4-FFF2-40B4-BE49-F238E27FC236}">
                <a16:creationId xmlns:a16="http://schemas.microsoft.com/office/drawing/2014/main" id="{48D5D9B5-3932-7844-B925-48AEE46A203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dirty="0"/>
          </a:p>
        </p:txBody>
      </p:sp>
      <p:sp>
        <p:nvSpPr>
          <p:cNvPr id="5" name="Notes Placeholder 4">
            <a:extLst>
              <a:ext uri="{FF2B5EF4-FFF2-40B4-BE49-F238E27FC236}">
                <a16:creationId xmlns:a16="http://schemas.microsoft.com/office/drawing/2014/main" id="{6CF6F6DC-A9F1-7A48-AEDB-4C07D4C858E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id-ID" noProof="0" dirty="0"/>
          </a:p>
        </p:txBody>
      </p:sp>
      <p:sp>
        <p:nvSpPr>
          <p:cNvPr id="6" name="Footer Placeholder 5">
            <a:extLst>
              <a:ext uri="{FF2B5EF4-FFF2-40B4-BE49-F238E27FC236}">
                <a16:creationId xmlns:a16="http://schemas.microsoft.com/office/drawing/2014/main" id="{939EC237-B133-BF44-A4F0-3610CDCCCE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Source Code Pro Medium" panose="020B0309030403020204" pitchFamily="49" charset="0"/>
              </a:defRPr>
            </a:lvl1pPr>
          </a:lstStyle>
          <a:p>
            <a:pPr>
              <a:defRPr/>
            </a:pPr>
            <a:endParaRPr lang="id-ID" dirty="0"/>
          </a:p>
        </p:txBody>
      </p:sp>
      <p:sp>
        <p:nvSpPr>
          <p:cNvPr id="7" name="Slide Number Placeholder 6">
            <a:extLst>
              <a:ext uri="{FF2B5EF4-FFF2-40B4-BE49-F238E27FC236}">
                <a16:creationId xmlns:a16="http://schemas.microsoft.com/office/drawing/2014/main" id="{6C1CBC5B-0D00-484B-8187-FEFA23A349E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i="0">
                <a:latin typeface="Source Code Pro Medium" panose="020B0309030403020204" pitchFamily="49" charset="0"/>
              </a:defRPr>
            </a:lvl1pPr>
          </a:lstStyle>
          <a:p>
            <a:pPr>
              <a:defRPr/>
            </a:pPr>
            <a:fld id="{F343B05B-21B7-2548-8050-92AA2CFD6F5E}" type="slidenum">
              <a:rPr lang="id-ID" altLang="en-US" smtClean="0"/>
              <a:pPr>
                <a:defRPr/>
              </a:pPr>
              <a:t>‹#›</a:t>
            </a:fld>
            <a:endParaRPr lang="id-ID" altLang="en-US" dirty="0"/>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b="0" i="0" kern="1200">
        <a:solidFill>
          <a:schemeClr val="tx1"/>
        </a:solidFill>
        <a:latin typeface="Source Code Pro Medium" panose="020B0309030403020204" pitchFamily="49" charset="0"/>
        <a:ea typeface="+mn-ea"/>
        <a:cs typeface="+mn-cs"/>
      </a:defRPr>
    </a:lvl1pPr>
    <a:lvl2pPr marL="342900" algn="l" defTabSz="685800" rtl="0" eaLnBrk="0" fontAlgn="base" hangingPunct="0">
      <a:spcBef>
        <a:spcPct val="30000"/>
      </a:spcBef>
      <a:spcAft>
        <a:spcPct val="0"/>
      </a:spcAft>
      <a:defRPr sz="900" b="0" i="0" kern="1200">
        <a:solidFill>
          <a:schemeClr val="tx1"/>
        </a:solidFill>
        <a:latin typeface="Source Code Pro Medium" panose="020B0309030403020204" pitchFamily="49" charset="0"/>
        <a:ea typeface="+mn-ea"/>
        <a:cs typeface="+mn-cs"/>
      </a:defRPr>
    </a:lvl2pPr>
    <a:lvl3pPr marL="685800" algn="l" defTabSz="685800" rtl="0" eaLnBrk="0" fontAlgn="base" hangingPunct="0">
      <a:spcBef>
        <a:spcPct val="30000"/>
      </a:spcBef>
      <a:spcAft>
        <a:spcPct val="0"/>
      </a:spcAft>
      <a:defRPr sz="900" b="0" i="0" kern="1200">
        <a:solidFill>
          <a:schemeClr val="tx1"/>
        </a:solidFill>
        <a:latin typeface="Source Code Pro Medium" panose="020B0309030403020204" pitchFamily="49" charset="0"/>
        <a:ea typeface="+mn-ea"/>
        <a:cs typeface="+mn-cs"/>
      </a:defRPr>
    </a:lvl3pPr>
    <a:lvl4pPr marL="1028700" algn="l" defTabSz="685800" rtl="0" eaLnBrk="0" fontAlgn="base" hangingPunct="0">
      <a:spcBef>
        <a:spcPct val="30000"/>
      </a:spcBef>
      <a:spcAft>
        <a:spcPct val="0"/>
      </a:spcAft>
      <a:defRPr sz="900" b="0" i="0" kern="1200">
        <a:solidFill>
          <a:schemeClr val="tx1"/>
        </a:solidFill>
        <a:latin typeface="Source Code Pro Medium" panose="020B0309030403020204" pitchFamily="49" charset="0"/>
        <a:ea typeface="+mn-ea"/>
        <a:cs typeface="+mn-cs"/>
      </a:defRPr>
    </a:lvl4pPr>
    <a:lvl5pPr marL="1371600" algn="l" defTabSz="685800" rtl="0" eaLnBrk="0" fontAlgn="base" hangingPunct="0">
      <a:spcBef>
        <a:spcPct val="30000"/>
      </a:spcBef>
      <a:spcAft>
        <a:spcPct val="0"/>
      </a:spcAft>
      <a:defRPr sz="900" b="0" i="0" kern="1200">
        <a:solidFill>
          <a:schemeClr val="tx1"/>
        </a:solidFill>
        <a:latin typeface="Source Code Pro Medium" panose="020B0309030403020204" pitchFamily="49"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43B05B-21B7-2548-8050-92AA2CFD6F5E}" type="slidenum">
              <a:rPr lang="id-ID" altLang="en-US" smtClean="0"/>
              <a:pPr>
                <a:defRPr/>
              </a:pPr>
              <a:t>1</a:t>
            </a:fld>
            <a:endParaRPr lang="id-ID" altLang="en-US" dirty="0"/>
          </a:p>
        </p:txBody>
      </p:sp>
    </p:spTree>
    <p:extLst>
      <p:ext uri="{BB962C8B-B14F-4D97-AF65-F5344CB8AC3E}">
        <p14:creationId xmlns:p14="http://schemas.microsoft.com/office/powerpoint/2010/main" val="81288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0" fontAlgn="base" latinLnBrk="0" hangingPunct="0">
              <a:lnSpc>
                <a:spcPct val="100000"/>
              </a:lnSpc>
              <a:spcBef>
                <a:spcPct val="30000"/>
              </a:spcBef>
              <a:spcAft>
                <a:spcPct val="0"/>
              </a:spcAft>
              <a:buClrTx/>
              <a:buSzTx/>
              <a:buFontTx/>
              <a:buNone/>
              <a:tabLst/>
              <a:defRPr/>
            </a:pPr>
            <a:r>
              <a:rPr lang="en-US" sz="900" dirty="0">
                <a:effectLst/>
                <a:highlight>
                  <a:srgbClr val="FFFF00"/>
                </a:highlight>
                <a:latin typeface="Calibri" panose="020F0502020204030204" pitchFamily="34" charset="0"/>
                <a:ea typeface="Calibri" panose="020F0502020204030204" pitchFamily="34" charset="0"/>
              </a:rPr>
              <a:t>The family share deduction is an amount that is deducted from the family’s total child care benefits, and is determined based on the family’s countable income and household size.  This amount may not be the amount the family has to pay out of pocket to their provider.  The family is responsible for any amount their provider charges that is not covered by the benefits they receive, in accordance with their agreement with their provider.</a:t>
            </a:r>
            <a:r>
              <a:rPr lang="en-US" sz="900" dirty="0">
                <a:effectLst/>
                <a:latin typeface="Calibri" panose="020F0502020204030204" pitchFamily="34" charset="0"/>
                <a:ea typeface="Calibri" panose="020F0502020204030204" pitchFamily="34" charset="0"/>
              </a:rPr>
              <a:t>  </a:t>
            </a:r>
          </a:p>
          <a:p>
            <a:pPr marL="0" marR="0" lvl="0" indent="0" algn="l" defTabSz="685800" rtl="0" eaLnBrk="0" fontAlgn="base" latinLnBrk="0" hangingPunct="0">
              <a:lnSpc>
                <a:spcPct val="100000"/>
              </a:lnSpc>
              <a:spcBef>
                <a:spcPct val="30000"/>
              </a:spcBef>
              <a:spcAft>
                <a:spcPct val="0"/>
              </a:spcAft>
              <a:buClrTx/>
              <a:buSzTx/>
              <a:buFontTx/>
              <a:buNone/>
              <a:tabLst/>
              <a:defRPr/>
            </a:pPr>
            <a:endParaRPr lang="en-US" sz="900" dirty="0">
              <a:effectLst/>
              <a:latin typeface="Calibri" panose="020F0502020204030204" pitchFamily="34" charset="0"/>
              <a:ea typeface="Calibri" panose="020F0502020204030204" pitchFamily="34" charset="0"/>
            </a:endParaRPr>
          </a:p>
          <a:p>
            <a:pPr marL="0" marR="0" lvl="0" indent="0" algn="l" defTabSz="685800" rtl="0" eaLnBrk="0" fontAlgn="base" latinLnBrk="0" hangingPunct="0">
              <a:lnSpc>
                <a:spcPct val="100000"/>
              </a:lnSpc>
              <a:spcBef>
                <a:spcPct val="30000"/>
              </a:spcBef>
              <a:spcAft>
                <a:spcPct val="0"/>
              </a:spcAft>
              <a:buClrTx/>
              <a:buSzTx/>
              <a:buFontTx/>
              <a:buNone/>
              <a:tabLst/>
              <a:defRPr/>
            </a:pPr>
            <a:r>
              <a:rPr lang="en-US" dirty="0">
                <a:solidFill>
                  <a:schemeClr val="bg1">
                    <a:lumMod val="50000"/>
                  </a:schemeClr>
                </a:solidFill>
                <a:latin typeface="Gotham Narrow Medium"/>
              </a:rPr>
              <a:t>These amounts are 85% of the State Median Income (SMI), and CCDF requirements do not allow eligibility for families with incomes above 85% of the SMI. </a:t>
            </a:r>
          </a:p>
          <a:p>
            <a:pPr marL="0" marR="0" lvl="0" indent="0" algn="l" defTabSz="685800" rtl="0" eaLnBrk="0" fontAlgn="base" latinLnBrk="0" hangingPunct="0">
              <a:lnSpc>
                <a:spcPct val="100000"/>
              </a:lnSpc>
              <a:spcBef>
                <a:spcPct val="30000"/>
              </a:spcBef>
              <a:spcAft>
                <a:spcPct val="0"/>
              </a:spcAft>
              <a:buClrTx/>
              <a:buSzTx/>
              <a:buFontTx/>
              <a:buNone/>
              <a:tabLst/>
              <a:defRPr/>
            </a:pPr>
            <a:endParaRPr lang="en-US" sz="800" dirty="0">
              <a:solidFill>
                <a:schemeClr val="bg1">
                  <a:lumMod val="50000"/>
                </a:schemeClr>
              </a:solidFill>
              <a:latin typeface="Gotham Narrow Medium"/>
            </a:endParaRPr>
          </a:p>
          <a:p>
            <a:pPr marL="0" marR="0" lvl="0" indent="0" algn="l" defTabSz="6858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rPr>
              <a:t>The figures shown for households size 7 and larger, the income is less than 250% of the FPL, as that would exceed the federal maximum of 85% of SMI. </a:t>
            </a:r>
            <a:endParaRPr lang="en-US" sz="800" dirty="0">
              <a:solidFill>
                <a:schemeClr val="bg1">
                  <a:lumMod val="50000"/>
                </a:schemeClr>
              </a:solidFill>
              <a:latin typeface="Gotham Narrow Medium"/>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343B05B-21B7-2548-8050-92AA2CFD6F5E}" type="slidenum">
              <a:rPr lang="id-ID" altLang="en-US" smtClean="0"/>
              <a:pPr>
                <a:defRPr/>
              </a:pPr>
              <a:t>5</a:t>
            </a:fld>
            <a:endParaRPr lang="id-ID" altLang="en-US" dirty="0"/>
          </a:p>
        </p:txBody>
      </p:sp>
    </p:spTree>
    <p:extLst>
      <p:ext uri="{BB962C8B-B14F-4D97-AF65-F5344CB8AC3E}">
        <p14:creationId xmlns:p14="http://schemas.microsoft.com/office/powerpoint/2010/main" val="375050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 new maximum rates are set based on the 85th percentile of the latest Market Rate Survey for all age groups. This means that 85 out of 100 child care providers that were part of the market rate analysis in Kansas charged the maximum rate allowed by DCF or less</a:t>
            </a:r>
            <a:endParaRPr lang="en-US" dirty="0"/>
          </a:p>
        </p:txBody>
      </p:sp>
      <p:sp>
        <p:nvSpPr>
          <p:cNvPr id="4" name="Slide Number Placeholder 3"/>
          <p:cNvSpPr>
            <a:spLocks noGrp="1"/>
          </p:cNvSpPr>
          <p:nvPr>
            <p:ph type="sldNum" sz="quarter" idx="5"/>
          </p:nvPr>
        </p:nvSpPr>
        <p:spPr/>
        <p:txBody>
          <a:bodyPr/>
          <a:lstStyle/>
          <a:p>
            <a:pPr>
              <a:defRPr/>
            </a:pPr>
            <a:fld id="{F343B05B-21B7-2548-8050-92AA2CFD6F5E}" type="slidenum">
              <a:rPr lang="id-ID" altLang="en-US" smtClean="0"/>
              <a:pPr>
                <a:defRPr/>
              </a:pPr>
              <a:t>6</a:t>
            </a:fld>
            <a:endParaRPr lang="id-ID" altLang="en-US" dirty="0"/>
          </a:p>
        </p:txBody>
      </p:sp>
    </p:spTree>
    <p:extLst>
      <p:ext uri="{BB962C8B-B14F-4D97-AF65-F5344CB8AC3E}">
        <p14:creationId xmlns:p14="http://schemas.microsoft.com/office/powerpoint/2010/main" val="316055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E9EB9EB-DBC6-8A4F-9B9B-2DA380BEEB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94B4D7EA-4DF3-0E4D-A9AE-F0DB50B572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staff directory can be found on the Kansas Quality </a:t>
            </a:r>
            <a:r>
              <a:rPr lang="en-US" altLang="en-US"/>
              <a:t>Network website: https://ksqualitynetwork.org/provider/new-provider/</a:t>
            </a:r>
            <a:endParaRPr lang="en-US" altLang="en-US" dirty="0"/>
          </a:p>
        </p:txBody>
      </p:sp>
      <p:sp>
        <p:nvSpPr>
          <p:cNvPr id="20483" name="Slide Number Placeholder 3">
            <a:extLst>
              <a:ext uri="{FF2B5EF4-FFF2-40B4-BE49-F238E27FC236}">
                <a16:creationId xmlns:a16="http://schemas.microsoft.com/office/drawing/2014/main" id="{6D822DA7-6D49-B944-8062-D27A450601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58AEC07-9AE8-D942-8D07-C16C97245D35}" type="slidenum">
              <a:rPr lang="id-ID" altLang="en-US" smtClean="0">
                <a:latin typeface="Source Code Pro Medium" panose="020B0309030403020204" pitchFamily="49" charset="0"/>
              </a:rPr>
              <a:pPr/>
              <a:t>14</a:t>
            </a:fld>
            <a:endParaRPr lang="id-ID" altLang="en-US" dirty="0">
              <a:latin typeface="Source Code Pro Medium" panose="020B0309030403020204" pitchFamily="4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AF89CD-85D7-BF44-8CFE-10A00EAE90BC}"/>
              </a:ext>
            </a:extLst>
          </p:cNvPr>
          <p:cNvSpPr>
            <a:spLocks noGrp="1"/>
          </p:cNvSpPr>
          <p:nvPr>
            <p:ph type="dt" sz="half" idx="10"/>
          </p:nvPr>
        </p:nvSpPr>
        <p:spPr/>
        <p:txBody>
          <a:bodyPr/>
          <a:lstStyle>
            <a:lvl1pPr>
              <a:defRPr/>
            </a:lvl1pPr>
          </a:lstStyle>
          <a:p>
            <a:pPr>
              <a:defRPr/>
            </a:pPr>
            <a:fld id="{43000A1F-9ECD-714A-8846-D9CD74499D87}" type="datetimeFigureOut">
              <a:rPr lang="en-US"/>
              <a:pPr>
                <a:defRPr/>
              </a:pPr>
              <a:t>10/20/2022</a:t>
            </a:fld>
            <a:endParaRPr lang="en-US"/>
          </a:p>
        </p:txBody>
      </p:sp>
      <p:sp>
        <p:nvSpPr>
          <p:cNvPr id="5" name="Footer Placeholder 4">
            <a:extLst>
              <a:ext uri="{FF2B5EF4-FFF2-40B4-BE49-F238E27FC236}">
                <a16:creationId xmlns:a16="http://schemas.microsoft.com/office/drawing/2014/main" id="{B87ED3D8-7DCA-714A-9663-D61DB7C9F1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2DF9A-934B-204A-A9F8-5B203EBE0C46}"/>
              </a:ext>
            </a:extLst>
          </p:cNvPr>
          <p:cNvSpPr>
            <a:spLocks noGrp="1"/>
          </p:cNvSpPr>
          <p:nvPr>
            <p:ph type="sldNum" sz="quarter" idx="12"/>
          </p:nvPr>
        </p:nvSpPr>
        <p:spPr/>
        <p:txBody>
          <a:bodyPr/>
          <a:lstStyle>
            <a:lvl1pPr>
              <a:defRPr/>
            </a:lvl1pPr>
          </a:lstStyle>
          <a:p>
            <a:pPr>
              <a:defRPr/>
            </a:pPr>
            <a:fld id="{C2FF4B4E-EF03-E345-80E6-06782AEB1C8C}" type="slidenum">
              <a:rPr lang="en-US" altLang="en-US"/>
              <a:pPr>
                <a:defRPr/>
              </a:pPr>
              <a:t>‹#›</a:t>
            </a:fld>
            <a:endParaRPr lang="en-US" altLang="en-US"/>
          </a:p>
        </p:txBody>
      </p:sp>
    </p:spTree>
    <p:extLst>
      <p:ext uri="{BB962C8B-B14F-4D97-AF65-F5344CB8AC3E}">
        <p14:creationId xmlns:p14="http://schemas.microsoft.com/office/powerpoint/2010/main" val="89275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639ADB-A4C8-844E-8515-E7D93147C2D4}"/>
              </a:ext>
            </a:extLst>
          </p:cNvPr>
          <p:cNvSpPr>
            <a:spLocks noGrp="1"/>
          </p:cNvSpPr>
          <p:nvPr>
            <p:ph type="dt" sz="half" idx="10"/>
          </p:nvPr>
        </p:nvSpPr>
        <p:spPr/>
        <p:txBody>
          <a:bodyPr/>
          <a:lstStyle>
            <a:lvl1pPr>
              <a:defRPr/>
            </a:lvl1pPr>
          </a:lstStyle>
          <a:p>
            <a:pPr>
              <a:defRPr/>
            </a:pPr>
            <a:fld id="{B9AFA680-F470-624E-B20B-99B0D4F4C091}" type="datetimeFigureOut">
              <a:rPr lang="en-US"/>
              <a:pPr>
                <a:defRPr/>
              </a:pPr>
              <a:t>10/20/2022</a:t>
            </a:fld>
            <a:endParaRPr lang="en-US"/>
          </a:p>
        </p:txBody>
      </p:sp>
      <p:sp>
        <p:nvSpPr>
          <p:cNvPr id="5" name="Footer Placeholder 4">
            <a:extLst>
              <a:ext uri="{FF2B5EF4-FFF2-40B4-BE49-F238E27FC236}">
                <a16:creationId xmlns:a16="http://schemas.microsoft.com/office/drawing/2014/main" id="{DA3A4E77-BDDC-224C-B4F4-7030E44B9A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F6FC76-F6D4-D248-8FBD-49153829277E}"/>
              </a:ext>
            </a:extLst>
          </p:cNvPr>
          <p:cNvSpPr>
            <a:spLocks noGrp="1"/>
          </p:cNvSpPr>
          <p:nvPr>
            <p:ph type="sldNum" sz="quarter" idx="12"/>
          </p:nvPr>
        </p:nvSpPr>
        <p:spPr/>
        <p:txBody>
          <a:bodyPr/>
          <a:lstStyle>
            <a:lvl1pPr>
              <a:defRPr/>
            </a:lvl1pPr>
          </a:lstStyle>
          <a:p>
            <a:pPr>
              <a:defRPr/>
            </a:pPr>
            <a:fld id="{47501B41-A79F-B449-84BC-4580DD75AC79}" type="slidenum">
              <a:rPr lang="en-US" altLang="en-US"/>
              <a:pPr>
                <a:defRPr/>
              </a:pPr>
              <a:t>‹#›</a:t>
            </a:fld>
            <a:endParaRPr lang="en-US" altLang="en-US"/>
          </a:p>
        </p:txBody>
      </p:sp>
    </p:spTree>
    <p:extLst>
      <p:ext uri="{BB962C8B-B14F-4D97-AF65-F5344CB8AC3E}">
        <p14:creationId xmlns:p14="http://schemas.microsoft.com/office/powerpoint/2010/main" val="73208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AD3FBF-0661-F94B-96BF-5E3492D00D29}"/>
              </a:ext>
            </a:extLst>
          </p:cNvPr>
          <p:cNvSpPr>
            <a:spLocks noGrp="1"/>
          </p:cNvSpPr>
          <p:nvPr>
            <p:ph type="dt" sz="half" idx="10"/>
          </p:nvPr>
        </p:nvSpPr>
        <p:spPr/>
        <p:txBody>
          <a:bodyPr/>
          <a:lstStyle>
            <a:lvl1pPr>
              <a:defRPr/>
            </a:lvl1pPr>
          </a:lstStyle>
          <a:p>
            <a:pPr>
              <a:defRPr/>
            </a:pPr>
            <a:fld id="{179D0EAD-7D08-CC46-94FE-F577AD9CE96F}" type="datetimeFigureOut">
              <a:rPr lang="en-US"/>
              <a:pPr>
                <a:defRPr/>
              </a:pPr>
              <a:t>10/20/2022</a:t>
            </a:fld>
            <a:endParaRPr lang="en-US"/>
          </a:p>
        </p:txBody>
      </p:sp>
      <p:sp>
        <p:nvSpPr>
          <p:cNvPr id="5" name="Footer Placeholder 4">
            <a:extLst>
              <a:ext uri="{FF2B5EF4-FFF2-40B4-BE49-F238E27FC236}">
                <a16:creationId xmlns:a16="http://schemas.microsoft.com/office/drawing/2014/main" id="{DA350A6C-A194-8246-AECD-F303F1A5D1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8E1AF0-F7B2-2B4C-81D4-3E7911B3C7BF}"/>
              </a:ext>
            </a:extLst>
          </p:cNvPr>
          <p:cNvSpPr>
            <a:spLocks noGrp="1"/>
          </p:cNvSpPr>
          <p:nvPr>
            <p:ph type="sldNum" sz="quarter" idx="12"/>
          </p:nvPr>
        </p:nvSpPr>
        <p:spPr/>
        <p:txBody>
          <a:bodyPr/>
          <a:lstStyle>
            <a:lvl1pPr>
              <a:defRPr/>
            </a:lvl1pPr>
          </a:lstStyle>
          <a:p>
            <a:pPr>
              <a:defRPr/>
            </a:pPr>
            <a:fld id="{72D4E8BA-5C4D-9A49-9B31-6836123C8565}" type="slidenum">
              <a:rPr lang="en-US" altLang="en-US"/>
              <a:pPr>
                <a:defRPr/>
              </a:pPr>
              <a:t>‹#›</a:t>
            </a:fld>
            <a:endParaRPr lang="en-US" altLang="en-US"/>
          </a:p>
        </p:txBody>
      </p:sp>
    </p:spTree>
    <p:extLst>
      <p:ext uri="{BB962C8B-B14F-4D97-AF65-F5344CB8AC3E}">
        <p14:creationId xmlns:p14="http://schemas.microsoft.com/office/powerpoint/2010/main" val="376810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rtlCol="0">
            <a:normAutofit/>
          </a:bodyPr>
          <a:lstStyle/>
          <a:p>
            <a:pPr lvl="0"/>
            <a:endParaRPr lang="id-ID" noProof="0"/>
          </a:p>
        </p:txBody>
      </p:sp>
    </p:spTree>
    <p:extLst>
      <p:ext uri="{BB962C8B-B14F-4D97-AF65-F5344CB8AC3E}">
        <p14:creationId xmlns:p14="http://schemas.microsoft.com/office/powerpoint/2010/main" val="261129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2286000"/>
          </a:xfrm>
          <a:prstGeom prst="rect">
            <a:avLst/>
          </a:prstGeom>
        </p:spPr>
        <p:txBody>
          <a:bodyPr rtlCol="0">
            <a:normAutofit/>
          </a:bodyPr>
          <a:lstStyle/>
          <a:p>
            <a:pPr lvl="0"/>
            <a:endParaRPr lang="id-ID" noProof="0"/>
          </a:p>
        </p:txBody>
      </p:sp>
    </p:spTree>
    <p:extLst>
      <p:ext uri="{BB962C8B-B14F-4D97-AF65-F5344CB8AC3E}">
        <p14:creationId xmlns:p14="http://schemas.microsoft.com/office/powerpoint/2010/main" val="172513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0" y="0"/>
            <a:ext cx="4567918" cy="5143500"/>
          </a:xfrm>
          <a:prstGeom prst="rect">
            <a:avLst/>
          </a:prstGeom>
        </p:spPr>
        <p:txBody>
          <a:bodyPr rtlCol="0">
            <a:normAutofit/>
          </a:bodyPr>
          <a:lstStyle/>
          <a:p>
            <a:pPr lvl="0"/>
            <a:endParaRPr lang="id-ID" noProof="0"/>
          </a:p>
        </p:txBody>
      </p:sp>
    </p:spTree>
    <p:extLst>
      <p:ext uri="{BB962C8B-B14F-4D97-AF65-F5344CB8AC3E}">
        <p14:creationId xmlns:p14="http://schemas.microsoft.com/office/powerpoint/2010/main" val="2314406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9144000" cy="2227681"/>
          </a:xfrm>
          <a:prstGeom prst="rect">
            <a:avLst/>
          </a:prstGeom>
        </p:spPr>
        <p:txBody>
          <a:bodyPr rtlCol="0">
            <a:normAutofit/>
          </a:bodyPr>
          <a:lstStyle/>
          <a:p>
            <a:pPr lvl="0"/>
            <a:endParaRPr lang="id-ID" noProof="0"/>
          </a:p>
        </p:txBody>
      </p:sp>
    </p:spTree>
    <p:extLst>
      <p:ext uri="{BB962C8B-B14F-4D97-AF65-F5344CB8AC3E}">
        <p14:creationId xmlns:p14="http://schemas.microsoft.com/office/powerpoint/2010/main" val="1957162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Vertical Titl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4571999" cy="4533900"/>
          </a:xfrm>
          <a:prstGeom prst="rect">
            <a:avLst/>
          </a:prstGeom>
        </p:spPr>
        <p:txBody>
          <a:bodyPr rtlCol="0">
            <a:normAutofit/>
          </a:bodyPr>
          <a:lstStyle/>
          <a:p>
            <a:pPr lvl="0"/>
            <a:endParaRPr lang="id-ID" noProof="0"/>
          </a:p>
        </p:txBody>
      </p:sp>
    </p:spTree>
    <p:extLst>
      <p:ext uri="{BB962C8B-B14F-4D97-AF65-F5344CB8AC3E}">
        <p14:creationId xmlns:p14="http://schemas.microsoft.com/office/powerpoint/2010/main" val="2041005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1"/>
            <a:ext cx="4572000" cy="5143500"/>
          </a:xfrm>
          <a:prstGeom prst="rect">
            <a:avLst/>
          </a:prstGeom>
        </p:spPr>
        <p:txBody>
          <a:bodyPr rtlCol="0">
            <a:normAutofit/>
          </a:bodyPr>
          <a:lstStyle/>
          <a:p>
            <a:pPr lvl="0"/>
            <a:endParaRPr lang="id-ID" noProof="0"/>
          </a:p>
        </p:txBody>
      </p:sp>
    </p:spTree>
    <p:extLst>
      <p:ext uri="{BB962C8B-B14F-4D97-AF65-F5344CB8AC3E}">
        <p14:creationId xmlns:p14="http://schemas.microsoft.com/office/powerpoint/2010/main" val="2982743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Picture Placeholder 2"/>
          <p:cNvSpPr>
            <a:spLocks noGrp="1"/>
          </p:cNvSpPr>
          <p:nvPr>
            <p:ph type="pic" sz="quarter" idx="14"/>
          </p:nvPr>
        </p:nvSpPr>
        <p:spPr>
          <a:xfrm>
            <a:off x="4572000" y="0"/>
            <a:ext cx="4572000" cy="4322990"/>
          </a:xfrm>
          <a:prstGeom prst="rect">
            <a:avLst/>
          </a:prstGeom>
        </p:spPr>
        <p:txBody>
          <a:bodyPr rtlCol="0">
            <a:normAutofit/>
          </a:bodyPr>
          <a:lstStyle/>
          <a:p>
            <a:pPr lvl="0"/>
            <a:endParaRPr lang="id-ID" noProof="0"/>
          </a:p>
        </p:txBody>
      </p:sp>
    </p:spTree>
    <p:extLst>
      <p:ext uri="{BB962C8B-B14F-4D97-AF65-F5344CB8AC3E}">
        <p14:creationId xmlns:p14="http://schemas.microsoft.com/office/powerpoint/2010/main" val="2192711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and Two Images">
    <p:spTree>
      <p:nvGrpSpPr>
        <p:cNvPr id="1" name=""/>
        <p:cNvGrpSpPr/>
        <p:nvPr/>
      </p:nvGrpSpPr>
      <p:grpSpPr>
        <a:xfrm>
          <a:off x="0" y="0"/>
          <a:ext cx="0" cy="0"/>
          <a:chOff x="0" y="0"/>
          <a:chExt cx="0" cy="0"/>
        </a:xfrm>
      </p:grpSpPr>
      <p:pic>
        <p:nvPicPr>
          <p:cNvPr id="24" name="Content Placeholder 3">
            <a:extLst>
              <a:ext uri="{FF2B5EF4-FFF2-40B4-BE49-F238E27FC236}">
                <a16:creationId xmlns:a16="http://schemas.microsoft.com/office/drawing/2014/main" id="{49EEFA79-91AD-4ADA-842F-13BFEC11083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48" y="961"/>
            <a:ext cx="9142290" cy="5142539"/>
          </a:xfrm>
          <a:prstGeom prst="rect">
            <a:avLst/>
          </a:prstGeom>
        </p:spPr>
      </p:pic>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881853" y="190137"/>
            <a:ext cx="1056407" cy="633845"/>
          </a:xfrm>
          <a:prstGeom prst="rect">
            <a:avLst/>
          </a:prstGeom>
        </p:spPr>
      </p:pic>
      <p:sp>
        <p:nvSpPr>
          <p:cNvPr id="2" name="Title 1">
            <a:extLst>
              <a:ext uri="{FF2B5EF4-FFF2-40B4-BE49-F238E27FC236}">
                <a16:creationId xmlns:a16="http://schemas.microsoft.com/office/drawing/2014/main" id="{3FE1B68E-C936-44DF-ACD5-F597B14DE443}"/>
              </a:ext>
            </a:extLst>
          </p:cNvPr>
          <p:cNvSpPr>
            <a:spLocks noGrp="1"/>
          </p:cNvSpPr>
          <p:nvPr>
            <p:ph type="title" hasCustomPrompt="1"/>
          </p:nvPr>
        </p:nvSpPr>
        <p:spPr>
          <a:xfrm>
            <a:off x="628650" y="623455"/>
            <a:ext cx="7886700" cy="644561"/>
          </a:xfrm>
        </p:spPr>
        <p:txBody>
          <a:bodyPr>
            <a:normAutofit/>
          </a:bodyPr>
          <a:lstStyle>
            <a:lvl1pPr>
              <a:defRPr sz="3750"/>
            </a:lvl1pPr>
          </a:lstStyle>
          <a:p>
            <a:r>
              <a:rPr lang="en-US" dirty="0"/>
              <a:t>Slide Title</a:t>
            </a:r>
          </a:p>
        </p:txBody>
      </p:sp>
      <p:sp>
        <p:nvSpPr>
          <p:cNvPr id="8" name="Rectangle 7">
            <a:extLst>
              <a:ext uri="{FF2B5EF4-FFF2-40B4-BE49-F238E27FC236}">
                <a16:creationId xmlns:a16="http://schemas.microsoft.com/office/drawing/2014/main" id="{1037E68D-CF8B-41D6-9676-6C28A25419CE}"/>
              </a:ext>
            </a:extLst>
          </p:cNvPr>
          <p:cNvSpPr/>
          <p:nvPr userDrawn="1"/>
        </p:nvSpPr>
        <p:spPr>
          <a:xfrm>
            <a:off x="0" y="4765964"/>
            <a:ext cx="548640" cy="2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161059" y="4765964"/>
            <a:ext cx="344632" cy="200891"/>
          </a:xfrm>
        </p:spPr>
        <p:txBody>
          <a:bodyPr/>
          <a:lstStyle>
            <a:lvl1pPr>
              <a:defRPr>
                <a:solidFill>
                  <a:schemeClr val="bg2"/>
                </a:solidFill>
              </a:defRPr>
            </a:lvl1pPr>
          </a:lstStyle>
          <a:p>
            <a:fld id="{FBBAA8E0-8B8B-41A8-81B0-B768A1E1C974}" type="slidenum">
              <a:rPr lang="en-US" smtClean="0"/>
              <a:pPr/>
              <a:t>‹#›</a:t>
            </a:fld>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628650" y="1453754"/>
            <a:ext cx="3409950" cy="1196182"/>
          </a:xfrm>
        </p:spPr>
        <p:txBody>
          <a:bodyPr>
            <a:noAutofit/>
          </a:bodyPr>
          <a:lstStyle>
            <a:lvl1pPr marL="0" indent="0">
              <a:buFontTx/>
              <a:buNone/>
              <a:defRPr sz="1350"/>
            </a:lvl1pPr>
          </a:lstStyle>
          <a:p>
            <a:r>
              <a:rPr lang="en-US" sz="1500" dirty="0"/>
              <a:t>A slide for two images or one large image. </a:t>
            </a:r>
            <a:r>
              <a:rPr lang="en-US" sz="1500" i="1" u="heavy" dirty="0">
                <a:uFill>
                  <a:solidFill>
                    <a:schemeClr val="tx1"/>
                  </a:solidFill>
                </a:uFill>
              </a:rPr>
              <a:t>Visual content</a:t>
            </a:r>
            <a:r>
              <a:rPr lang="en-US" sz="1500" i="1" dirty="0">
                <a:uFill>
                  <a:solidFill>
                    <a:schemeClr val="tx1"/>
                  </a:solidFill>
                </a:uFill>
              </a:rPr>
              <a:t> </a:t>
            </a:r>
            <a:r>
              <a:rPr lang="en-US" sz="1500" dirty="0"/>
              <a:t>is very important for all presentations, and will always be more memorable than just text on a slide.</a:t>
            </a:r>
          </a:p>
        </p:txBody>
      </p:sp>
      <p:sp>
        <p:nvSpPr>
          <p:cNvPr id="4" name="Text Placeholder 3">
            <a:extLst>
              <a:ext uri="{FF2B5EF4-FFF2-40B4-BE49-F238E27FC236}">
                <a16:creationId xmlns:a16="http://schemas.microsoft.com/office/drawing/2014/main" id="{0482C106-AC95-487F-A32A-9660924EDDF5}"/>
              </a:ext>
            </a:extLst>
          </p:cNvPr>
          <p:cNvSpPr>
            <a:spLocks noGrp="1"/>
          </p:cNvSpPr>
          <p:nvPr>
            <p:ph type="body" sz="quarter" idx="22" hasCustomPrompt="1"/>
          </p:nvPr>
        </p:nvSpPr>
        <p:spPr>
          <a:xfrm>
            <a:off x="628650" y="2743200"/>
            <a:ext cx="3409950" cy="1608535"/>
          </a:xfrm>
        </p:spPr>
        <p:txBody>
          <a:bodyPr/>
          <a:lstStyle>
            <a:lvl1pPr marL="266700" indent="-257175">
              <a:spcBef>
                <a:spcPts val="0"/>
              </a:spcBef>
              <a:spcAft>
                <a:spcPts val="225"/>
              </a:spcAft>
              <a:buFont typeface="+mj-lt"/>
              <a:buAutoNum type="arabicPeriod"/>
              <a:defRPr/>
            </a:lvl1pPr>
          </a:lstStyle>
          <a:p>
            <a:r>
              <a:rPr lang="en-US" sz="1200" dirty="0"/>
              <a:t>Need more room? Handouts are a great way to expand on what is on your slide, and they can be given at the beginning or the end of the presentation. You can also link to online resources!</a:t>
            </a:r>
          </a:p>
        </p:txBody>
      </p:sp>
      <p:sp>
        <p:nvSpPr>
          <p:cNvPr id="17" name="Picture Placeholder 2">
            <a:extLst>
              <a:ext uri="{FF2B5EF4-FFF2-40B4-BE49-F238E27FC236}">
                <a16:creationId xmlns:a16="http://schemas.microsoft.com/office/drawing/2014/main" id="{F6C6516B-C60D-4FB6-93B3-CDD6E4C24580}"/>
              </a:ext>
            </a:extLst>
          </p:cNvPr>
          <p:cNvSpPr>
            <a:spLocks noGrp="1"/>
          </p:cNvSpPr>
          <p:nvPr>
            <p:ph type="pic" sz="quarter" idx="16"/>
          </p:nvPr>
        </p:nvSpPr>
        <p:spPr>
          <a:xfrm>
            <a:off x="4216402" y="1453754"/>
            <a:ext cx="2150531" cy="2897981"/>
          </a:xfrm>
          <a:ln w="38100">
            <a:solidFill>
              <a:schemeClr val="accent2"/>
            </a:solidFill>
          </a:ln>
        </p:spPr>
      </p:sp>
      <p:sp>
        <p:nvSpPr>
          <p:cNvPr id="18" name="Picture Placeholder 4">
            <a:extLst>
              <a:ext uri="{FF2B5EF4-FFF2-40B4-BE49-F238E27FC236}">
                <a16:creationId xmlns:a16="http://schemas.microsoft.com/office/drawing/2014/main" id="{22CDC61C-2AB5-457F-A967-652D59B01DBC}"/>
              </a:ext>
            </a:extLst>
          </p:cNvPr>
          <p:cNvSpPr>
            <a:spLocks noGrp="1"/>
          </p:cNvSpPr>
          <p:nvPr>
            <p:ph type="pic" sz="quarter" idx="18"/>
          </p:nvPr>
        </p:nvSpPr>
        <p:spPr>
          <a:xfrm>
            <a:off x="6646334" y="1453753"/>
            <a:ext cx="2150531" cy="2897981"/>
          </a:xfrm>
          <a:ln w="38100">
            <a:solidFill>
              <a:schemeClr val="accent2"/>
            </a:solidFill>
          </a:ln>
        </p:spPr>
      </p:sp>
    </p:spTree>
    <p:extLst>
      <p:ext uri="{BB962C8B-B14F-4D97-AF65-F5344CB8AC3E}">
        <p14:creationId xmlns:p14="http://schemas.microsoft.com/office/powerpoint/2010/main" val="56221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C7E9AA-69AD-0043-9FF0-095F4C92A33B}"/>
              </a:ext>
            </a:extLst>
          </p:cNvPr>
          <p:cNvSpPr>
            <a:spLocks noGrp="1"/>
          </p:cNvSpPr>
          <p:nvPr>
            <p:ph type="dt" sz="half" idx="10"/>
          </p:nvPr>
        </p:nvSpPr>
        <p:spPr/>
        <p:txBody>
          <a:bodyPr/>
          <a:lstStyle>
            <a:lvl1pPr>
              <a:defRPr/>
            </a:lvl1pPr>
          </a:lstStyle>
          <a:p>
            <a:pPr>
              <a:defRPr/>
            </a:pPr>
            <a:fld id="{043F40EB-6246-F649-B1AB-EA76AD8EDC4D}" type="datetimeFigureOut">
              <a:rPr lang="en-US"/>
              <a:pPr>
                <a:defRPr/>
              </a:pPr>
              <a:t>10/20/2022</a:t>
            </a:fld>
            <a:endParaRPr lang="en-US"/>
          </a:p>
        </p:txBody>
      </p:sp>
      <p:sp>
        <p:nvSpPr>
          <p:cNvPr id="5" name="Footer Placeholder 4">
            <a:extLst>
              <a:ext uri="{FF2B5EF4-FFF2-40B4-BE49-F238E27FC236}">
                <a16:creationId xmlns:a16="http://schemas.microsoft.com/office/drawing/2014/main" id="{BE6F55B9-BC5B-C24C-B40E-04F45FD2A6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8CD955-FD07-A54B-A227-6472303E2E3B}"/>
              </a:ext>
            </a:extLst>
          </p:cNvPr>
          <p:cNvSpPr>
            <a:spLocks noGrp="1"/>
          </p:cNvSpPr>
          <p:nvPr>
            <p:ph type="sldNum" sz="quarter" idx="12"/>
          </p:nvPr>
        </p:nvSpPr>
        <p:spPr/>
        <p:txBody>
          <a:bodyPr/>
          <a:lstStyle>
            <a:lvl1pPr>
              <a:defRPr/>
            </a:lvl1pPr>
          </a:lstStyle>
          <a:p>
            <a:pPr>
              <a:defRPr/>
            </a:pPr>
            <a:fld id="{41680B18-6438-D743-A04A-9330EA4FC497}" type="slidenum">
              <a:rPr lang="en-US" altLang="en-US"/>
              <a:pPr>
                <a:defRPr/>
              </a:pPr>
              <a:t>‹#›</a:t>
            </a:fld>
            <a:endParaRPr lang="en-US" altLang="en-US"/>
          </a:p>
        </p:txBody>
      </p:sp>
    </p:spTree>
    <p:extLst>
      <p:ext uri="{BB962C8B-B14F-4D97-AF65-F5344CB8AC3E}">
        <p14:creationId xmlns:p14="http://schemas.microsoft.com/office/powerpoint/2010/main" val="189864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B80663-056B-F849-A27D-9FE3997C7FEA}"/>
              </a:ext>
            </a:extLst>
          </p:cNvPr>
          <p:cNvSpPr>
            <a:spLocks noGrp="1"/>
          </p:cNvSpPr>
          <p:nvPr>
            <p:ph type="dt" sz="half" idx="10"/>
          </p:nvPr>
        </p:nvSpPr>
        <p:spPr/>
        <p:txBody>
          <a:bodyPr/>
          <a:lstStyle>
            <a:lvl1pPr>
              <a:defRPr/>
            </a:lvl1pPr>
          </a:lstStyle>
          <a:p>
            <a:pPr>
              <a:defRPr/>
            </a:pPr>
            <a:fld id="{0814BCBD-909C-F94B-BC05-2858E295B79F}" type="datetimeFigureOut">
              <a:rPr lang="en-US"/>
              <a:pPr>
                <a:defRPr/>
              </a:pPr>
              <a:t>10/20/2022</a:t>
            </a:fld>
            <a:endParaRPr lang="en-US"/>
          </a:p>
        </p:txBody>
      </p:sp>
      <p:sp>
        <p:nvSpPr>
          <p:cNvPr id="5" name="Footer Placeholder 4">
            <a:extLst>
              <a:ext uri="{FF2B5EF4-FFF2-40B4-BE49-F238E27FC236}">
                <a16:creationId xmlns:a16="http://schemas.microsoft.com/office/drawing/2014/main" id="{4EA5DB1F-3D16-E547-9DBF-36C053DA79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31DDF4-93E3-A047-B169-2F1A1CBB7503}"/>
              </a:ext>
            </a:extLst>
          </p:cNvPr>
          <p:cNvSpPr>
            <a:spLocks noGrp="1"/>
          </p:cNvSpPr>
          <p:nvPr>
            <p:ph type="sldNum" sz="quarter" idx="12"/>
          </p:nvPr>
        </p:nvSpPr>
        <p:spPr/>
        <p:txBody>
          <a:bodyPr/>
          <a:lstStyle>
            <a:lvl1pPr>
              <a:defRPr/>
            </a:lvl1pPr>
          </a:lstStyle>
          <a:p>
            <a:pPr>
              <a:defRPr/>
            </a:pPr>
            <a:fld id="{E9D28CD6-03D8-334A-B65A-BB75054B6784}" type="slidenum">
              <a:rPr lang="en-US" altLang="en-US"/>
              <a:pPr>
                <a:defRPr/>
              </a:pPr>
              <a:t>‹#›</a:t>
            </a:fld>
            <a:endParaRPr lang="en-US" altLang="en-US"/>
          </a:p>
        </p:txBody>
      </p:sp>
    </p:spTree>
    <p:extLst>
      <p:ext uri="{BB962C8B-B14F-4D97-AF65-F5344CB8AC3E}">
        <p14:creationId xmlns:p14="http://schemas.microsoft.com/office/powerpoint/2010/main" val="176266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E28D94-419A-A344-837C-C73D35439409}"/>
              </a:ext>
            </a:extLst>
          </p:cNvPr>
          <p:cNvSpPr>
            <a:spLocks noGrp="1"/>
          </p:cNvSpPr>
          <p:nvPr>
            <p:ph type="dt" sz="half" idx="10"/>
          </p:nvPr>
        </p:nvSpPr>
        <p:spPr/>
        <p:txBody>
          <a:bodyPr/>
          <a:lstStyle>
            <a:lvl1pPr>
              <a:defRPr/>
            </a:lvl1pPr>
          </a:lstStyle>
          <a:p>
            <a:pPr>
              <a:defRPr/>
            </a:pPr>
            <a:fld id="{DE825206-A828-F544-B97C-4F3F0C197286}" type="datetimeFigureOut">
              <a:rPr lang="en-US"/>
              <a:pPr>
                <a:defRPr/>
              </a:pPr>
              <a:t>10/20/2022</a:t>
            </a:fld>
            <a:endParaRPr lang="en-US"/>
          </a:p>
        </p:txBody>
      </p:sp>
      <p:sp>
        <p:nvSpPr>
          <p:cNvPr id="6" name="Footer Placeholder 4">
            <a:extLst>
              <a:ext uri="{FF2B5EF4-FFF2-40B4-BE49-F238E27FC236}">
                <a16:creationId xmlns:a16="http://schemas.microsoft.com/office/drawing/2014/main" id="{9905F583-50AF-994F-9869-F680757ACF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02BB8E-9892-3043-AED5-644D0BC565BB}"/>
              </a:ext>
            </a:extLst>
          </p:cNvPr>
          <p:cNvSpPr>
            <a:spLocks noGrp="1"/>
          </p:cNvSpPr>
          <p:nvPr>
            <p:ph type="sldNum" sz="quarter" idx="12"/>
          </p:nvPr>
        </p:nvSpPr>
        <p:spPr/>
        <p:txBody>
          <a:bodyPr/>
          <a:lstStyle>
            <a:lvl1pPr>
              <a:defRPr/>
            </a:lvl1pPr>
          </a:lstStyle>
          <a:p>
            <a:pPr>
              <a:defRPr/>
            </a:pPr>
            <a:fld id="{19A08259-3F86-E243-8494-AA2D70BAB422}" type="slidenum">
              <a:rPr lang="en-US" altLang="en-US"/>
              <a:pPr>
                <a:defRPr/>
              </a:pPr>
              <a:t>‹#›</a:t>
            </a:fld>
            <a:endParaRPr lang="en-US" altLang="en-US"/>
          </a:p>
        </p:txBody>
      </p:sp>
    </p:spTree>
    <p:extLst>
      <p:ext uri="{BB962C8B-B14F-4D97-AF65-F5344CB8AC3E}">
        <p14:creationId xmlns:p14="http://schemas.microsoft.com/office/powerpoint/2010/main" val="288357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9FFE11-B469-C74A-A8D3-B6317B6FB270}"/>
              </a:ext>
            </a:extLst>
          </p:cNvPr>
          <p:cNvSpPr>
            <a:spLocks noGrp="1"/>
          </p:cNvSpPr>
          <p:nvPr>
            <p:ph type="dt" sz="half" idx="10"/>
          </p:nvPr>
        </p:nvSpPr>
        <p:spPr/>
        <p:txBody>
          <a:bodyPr/>
          <a:lstStyle>
            <a:lvl1pPr>
              <a:defRPr/>
            </a:lvl1pPr>
          </a:lstStyle>
          <a:p>
            <a:pPr>
              <a:defRPr/>
            </a:pPr>
            <a:fld id="{A96F9093-13C6-3442-8410-93242B740CCC}" type="datetimeFigureOut">
              <a:rPr lang="en-US"/>
              <a:pPr>
                <a:defRPr/>
              </a:pPr>
              <a:t>10/20/2022</a:t>
            </a:fld>
            <a:endParaRPr lang="en-US"/>
          </a:p>
        </p:txBody>
      </p:sp>
      <p:sp>
        <p:nvSpPr>
          <p:cNvPr id="8" name="Footer Placeholder 4">
            <a:extLst>
              <a:ext uri="{FF2B5EF4-FFF2-40B4-BE49-F238E27FC236}">
                <a16:creationId xmlns:a16="http://schemas.microsoft.com/office/drawing/2014/main" id="{F1B691F6-114A-B547-AABB-D5A529BFA4D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C292F86-A4E2-F743-8A21-E8FA4E23811B}"/>
              </a:ext>
            </a:extLst>
          </p:cNvPr>
          <p:cNvSpPr>
            <a:spLocks noGrp="1"/>
          </p:cNvSpPr>
          <p:nvPr>
            <p:ph type="sldNum" sz="quarter" idx="12"/>
          </p:nvPr>
        </p:nvSpPr>
        <p:spPr/>
        <p:txBody>
          <a:bodyPr/>
          <a:lstStyle>
            <a:lvl1pPr>
              <a:defRPr/>
            </a:lvl1pPr>
          </a:lstStyle>
          <a:p>
            <a:pPr>
              <a:defRPr/>
            </a:pPr>
            <a:fld id="{328001AE-AB9D-EF4D-BCB0-BC768B467082}" type="slidenum">
              <a:rPr lang="en-US" altLang="en-US"/>
              <a:pPr>
                <a:defRPr/>
              </a:pPr>
              <a:t>‹#›</a:t>
            </a:fld>
            <a:endParaRPr lang="en-US" altLang="en-US"/>
          </a:p>
        </p:txBody>
      </p:sp>
    </p:spTree>
    <p:extLst>
      <p:ext uri="{BB962C8B-B14F-4D97-AF65-F5344CB8AC3E}">
        <p14:creationId xmlns:p14="http://schemas.microsoft.com/office/powerpoint/2010/main" val="170560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37AF819-6351-934B-905A-29E5F2FE8A57}"/>
              </a:ext>
            </a:extLst>
          </p:cNvPr>
          <p:cNvSpPr>
            <a:spLocks noGrp="1"/>
          </p:cNvSpPr>
          <p:nvPr>
            <p:ph type="dt" sz="half" idx="10"/>
          </p:nvPr>
        </p:nvSpPr>
        <p:spPr/>
        <p:txBody>
          <a:bodyPr/>
          <a:lstStyle>
            <a:lvl1pPr>
              <a:defRPr/>
            </a:lvl1pPr>
          </a:lstStyle>
          <a:p>
            <a:pPr>
              <a:defRPr/>
            </a:pPr>
            <a:fld id="{554E3083-23E0-9F46-8A92-82B300AEF240}" type="datetimeFigureOut">
              <a:rPr lang="en-US"/>
              <a:pPr>
                <a:defRPr/>
              </a:pPr>
              <a:t>10/20/2022</a:t>
            </a:fld>
            <a:endParaRPr lang="en-US"/>
          </a:p>
        </p:txBody>
      </p:sp>
      <p:sp>
        <p:nvSpPr>
          <p:cNvPr id="4" name="Footer Placeholder 4">
            <a:extLst>
              <a:ext uri="{FF2B5EF4-FFF2-40B4-BE49-F238E27FC236}">
                <a16:creationId xmlns:a16="http://schemas.microsoft.com/office/drawing/2014/main" id="{4225BCFC-F76A-A24A-85B0-45A18C0C1A9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B551797-2F25-5B4E-A4A3-B7F9EE705F4A}"/>
              </a:ext>
            </a:extLst>
          </p:cNvPr>
          <p:cNvSpPr>
            <a:spLocks noGrp="1"/>
          </p:cNvSpPr>
          <p:nvPr>
            <p:ph type="sldNum" sz="quarter" idx="12"/>
          </p:nvPr>
        </p:nvSpPr>
        <p:spPr/>
        <p:txBody>
          <a:bodyPr/>
          <a:lstStyle>
            <a:lvl1pPr>
              <a:defRPr/>
            </a:lvl1pPr>
          </a:lstStyle>
          <a:p>
            <a:pPr>
              <a:defRPr/>
            </a:pPr>
            <a:fld id="{F0FA4F03-AB92-E34F-BE7E-FD9DBBF12A1D}" type="slidenum">
              <a:rPr lang="en-US" altLang="en-US"/>
              <a:pPr>
                <a:defRPr/>
              </a:pPr>
              <a:t>‹#›</a:t>
            </a:fld>
            <a:endParaRPr lang="en-US" altLang="en-US"/>
          </a:p>
        </p:txBody>
      </p:sp>
    </p:spTree>
    <p:extLst>
      <p:ext uri="{BB962C8B-B14F-4D97-AF65-F5344CB8AC3E}">
        <p14:creationId xmlns:p14="http://schemas.microsoft.com/office/powerpoint/2010/main" val="12022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37B5C4-36C2-C743-A83B-137A60508F60}"/>
              </a:ext>
            </a:extLst>
          </p:cNvPr>
          <p:cNvSpPr>
            <a:spLocks noGrp="1"/>
          </p:cNvSpPr>
          <p:nvPr>
            <p:ph type="dt" sz="half" idx="10"/>
          </p:nvPr>
        </p:nvSpPr>
        <p:spPr/>
        <p:txBody>
          <a:bodyPr/>
          <a:lstStyle>
            <a:lvl1pPr>
              <a:defRPr/>
            </a:lvl1pPr>
          </a:lstStyle>
          <a:p>
            <a:pPr>
              <a:defRPr/>
            </a:pPr>
            <a:fld id="{9804649A-4DFA-CE45-ABCC-EB209BE294D5}" type="datetimeFigureOut">
              <a:rPr lang="en-US"/>
              <a:pPr>
                <a:defRPr/>
              </a:pPr>
              <a:t>10/20/2022</a:t>
            </a:fld>
            <a:endParaRPr lang="en-US"/>
          </a:p>
        </p:txBody>
      </p:sp>
      <p:sp>
        <p:nvSpPr>
          <p:cNvPr id="3" name="Footer Placeholder 4">
            <a:extLst>
              <a:ext uri="{FF2B5EF4-FFF2-40B4-BE49-F238E27FC236}">
                <a16:creationId xmlns:a16="http://schemas.microsoft.com/office/drawing/2014/main" id="{3A772E94-825D-4D40-80CF-A16E50D6112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586666-F462-BE40-923C-EB5A71F53CE5}"/>
              </a:ext>
            </a:extLst>
          </p:cNvPr>
          <p:cNvSpPr>
            <a:spLocks noGrp="1"/>
          </p:cNvSpPr>
          <p:nvPr>
            <p:ph type="sldNum" sz="quarter" idx="12"/>
          </p:nvPr>
        </p:nvSpPr>
        <p:spPr/>
        <p:txBody>
          <a:bodyPr/>
          <a:lstStyle>
            <a:lvl1pPr>
              <a:defRPr/>
            </a:lvl1pPr>
          </a:lstStyle>
          <a:p>
            <a:pPr>
              <a:defRPr/>
            </a:pPr>
            <a:fld id="{DDD60A66-579F-8E42-8D87-A91D6D47670E}" type="slidenum">
              <a:rPr lang="en-US" altLang="en-US"/>
              <a:pPr>
                <a:defRPr/>
              </a:pPr>
              <a:t>‹#›</a:t>
            </a:fld>
            <a:endParaRPr lang="en-US" altLang="en-US"/>
          </a:p>
        </p:txBody>
      </p:sp>
    </p:spTree>
    <p:extLst>
      <p:ext uri="{BB962C8B-B14F-4D97-AF65-F5344CB8AC3E}">
        <p14:creationId xmlns:p14="http://schemas.microsoft.com/office/powerpoint/2010/main" val="137346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E1595B7-4AB3-294F-A22A-862EA25126D4}"/>
              </a:ext>
            </a:extLst>
          </p:cNvPr>
          <p:cNvSpPr>
            <a:spLocks noGrp="1"/>
          </p:cNvSpPr>
          <p:nvPr>
            <p:ph type="dt" sz="half" idx="10"/>
          </p:nvPr>
        </p:nvSpPr>
        <p:spPr/>
        <p:txBody>
          <a:bodyPr/>
          <a:lstStyle>
            <a:lvl1pPr>
              <a:defRPr/>
            </a:lvl1pPr>
          </a:lstStyle>
          <a:p>
            <a:pPr>
              <a:defRPr/>
            </a:pPr>
            <a:fld id="{2F1CD4A1-6308-9D40-9A05-81045DDC85DD}" type="datetimeFigureOut">
              <a:rPr lang="en-US"/>
              <a:pPr>
                <a:defRPr/>
              </a:pPr>
              <a:t>10/20/2022</a:t>
            </a:fld>
            <a:endParaRPr lang="en-US"/>
          </a:p>
        </p:txBody>
      </p:sp>
      <p:sp>
        <p:nvSpPr>
          <p:cNvPr id="6" name="Footer Placeholder 4">
            <a:extLst>
              <a:ext uri="{FF2B5EF4-FFF2-40B4-BE49-F238E27FC236}">
                <a16:creationId xmlns:a16="http://schemas.microsoft.com/office/drawing/2014/main" id="{F9287DA8-4EB4-3B45-B8F9-C0EA8BDD5B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2D6C60-7C53-CC4C-88F6-9F0D6F538031}"/>
              </a:ext>
            </a:extLst>
          </p:cNvPr>
          <p:cNvSpPr>
            <a:spLocks noGrp="1"/>
          </p:cNvSpPr>
          <p:nvPr>
            <p:ph type="sldNum" sz="quarter" idx="12"/>
          </p:nvPr>
        </p:nvSpPr>
        <p:spPr/>
        <p:txBody>
          <a:bodyPr/>
          <a:lstStyle>
            <a:lvl1pPr>
              <a:defRPr/>
            </a:lvl1pPr>
          </a:lstStyle>
          <a:p>
            <a:pPr>
              <a:defRPr/>
            </a:pPr>
            <a:fld id="{2288EFCB-A29F-FB43-9129-DB562ECC4152}" type="slidenum">
              <a:rPr lang="en-US" altLang="en-US"/>
              <a:pPr>
                <a:defRPr/>
              </a:pPr>
              <a:t>‹#›</a:t>
            </a:fld>
            <a:endParaRPr lang="en-US" altLang="en-US"/>
          </a:p>
        </p:txBody>
      </p:sp>
    </p:spTree>
    <p:extLst>
      <p:ext uri="{BB962C8B-B14F-4D97-AF65-F5344CB8AC3E}">
        <p14:creationId xmlns:p14="http://schemas.microsoft.com/office/powerpoint/2010/main" val="217020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F4D9700-F56C-B04F-8C28-5C6FA6C489D4}"/>
              </a:ext>
            </a:extLst>
          </p:cNvPr>
          <p:cNvSpPr>
            <a:spLocks noGrp="1"/>
          </p:cNvSpPr>
          <p:nvPr>
            <p:ph type="dt" sz="half" idx="10"/>
          </p:nvPr>
        </p:nvSpPr>
        <p:spPr/>
        <p:txBody>
          <a:bodyPr/>
          <a:lstStyle>
            <a:lvl1pPr>
              <a:defRPr/>
            </a:lvl1pPr>
          </a:lstStyle>
          <a:p>
            <a:pPr>
              <a:defRPr/>
            </a:pPr>
            <a:fld id="{58F8F141-0F70-6745-9DAD-CBDA674D7352}" type="datetimeFigureOut">
              <a:rPr lang="en-US"/>
              <a:pPr>
                <a:defRPr/>
              </a:pPr>
              <a:t>10/20/2022</a:t>
            </a:fld>
            <a:endParaRPr lang="en-US"/>
          </a:p>
        </p:txBody>
      </p:sp>
      <p:sp>
        <p:nvSpPr>
          <p:cNvPr id="6" name="Footer Placeholder 4">
            <a:extLst>
              <a:ext uri="{FF2B5EF4-FFF2-40B4-BE49-F238E27FC236}">
                <a16:creationId xmlns:a16="http://schemas.microsoft.com/office/drawing/2014/main" id="{EE96CCDB-9F34-B944-90FD-5499C577D3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FA49E6-2BA7-2A46-BB86-6F5E0A4B3323}"/>
              </a:ext>
            </a:extLst>
          </p:cNvPr>
          <p:cNvSpPr>
            <a:spLocks noGrp="1"/>
          </p:cNvSpPr>
          <p:nvPr>
            <p:ph type="sldNum" sz="quarter" idx="12"/>
          </p:nvPr>
        </p:nvSpPr>
        <p:spPr/>
        <p:txBody>
          <a:bodyPr/>
          <a:lstStyle>
            <a:lvl1pPr>
              <a:defRPr/>
            </a:lvl1pPr>
          </a:lstStyle>
          <a:p>
            <a:pPr>
              <a:defRPr/>
            </a:pPr>
            <a:fld id="{8CFC7654-1EBA-374E-901B-84363892621F}" type="slidenum">
              <a:rPr lang="en-US" altLang="en-US"/>
              <a:pPr>
                <a:defRPr/>
              </a:pPr>
              <a:t>‹#›</a:t>
            </a:fld>
            <a:endParaRPr lang="en-US" altLang="en-US"/>
          </a:p>
        </p:txBody>
      </p:sp>
    </p:spTree>
    <p:extLst>
      <p:ext uri="{BB962C8B-B14F-4D97-AF65-F5344CB8AC3E}">
        <p14:creationId xmlns:p14="http://schemas.microsoft.com/office/powerpoint/2010/main" val="114965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CB463C0-8368-7C4F-9FEC-619C127EDBDE}"/>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7BFBF47-33E2-8E48-8AEB-AD99DEA56D1A}"/>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758D9D45-BE8E-EC4D-AEA6-F38F732E2D0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b="0" i="0">
                <a:solidFill>
                  <a:schemeClr val="tx1">
                    <a:tint val="75000"/>
                  </a:schemeClr>
                </a:solidFill>
                <a:latin typeface="Source Code Pro Medium" panose="020B0309030403020204" pitchFamily="49" charset="0"/>
              </a:defRPr>
            </a:lvl1pPr>
          </a:lstStyle>
          <a:p>
            <a:pPr>
              <a:defRPr/>
            </a:pPr>
            <a:fld id="{F9841CAB-57D2-7A48-91ED-3B3F5D65D62E}" type="datetimeFigureOut">
              <a:rPr lang="en-US" smtClean="0"/>
              <a:pPr>
                <a:defRPr/>
              </a:pPr>
              <a:t>10/20/2022</a:t>
            </a:fld>
            <a:endParaRPr lang="en-US" dirty="0"/>
          </a:p>
        </p:txBody>
      </p:sp>
      <p:sp>
        <p:nvSpPr>
          <p:cNvPr id="5" name="Footer Placeholder 4">
            <a:extLst>
              <a:ext uri="{FF2B5EF4-FFF2-40B4-BE49-F238E27FC236}">
                <a16:creationId xmlns:a16="http://schemas.microsoft.com/office/drawing/2014/main" id="{0FB6909C-8BCE-1A44-929C-3974DC71C6D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b="0" i="0">
                <a:solidFill>
                  <a:schemeClr val="tx1">
                    <a:tint val="75000"/>
                  </a:schemeClr>
                </a:solidFill>
                <a:latin typeface="Source Code Pro Medium" panose="020B0309030403020204" pitchFamily="49" charset="0"/>
              </a:defRPr>
            </a:lvl1pPr>
          </a:lstStyle>
          <a:p>
            <a:pPr>
              <a:defRPr/>
            </a:pPr>
            <a:endParaRPr lang="en-US" dirty="0"/>
          </a:p>
        </p:txBody>
      </p:sp>
      <p:sp>
        <p:nvSpPr>
          <p:cNvPr id="6" name="Slide Number Placeholder 5">
            <a:extLst>
              <a:ext uri="{FF2B5EF4-FFF2-40B4-BE49-F238E27FC236}">
                <a16:creationId xmlns:a16="http://schemas.microsoft.com/office/drawing/2014/main" id="{BEC91B8E-8430-554E-AC16-69611D6CB12F}"/>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i="0">
                <a:solidFill>
                  <a:srgbClr val="898989"/>
                </a:solidFill>
                <a:latin typeface="Source Code Pro Medium" panose="020B0309030403020204" pitchFamily="49" charset="0"/>
              </a:defRPr>
            </a:lvl1pPr>
          </a:lstStyle>
          <a:p>
            <a:pPr>
              <a:defRPr/>
            </a:pPr>
            <a:fld id="{68BB599E-AFA8-3F43-8BC7-E666179EE6BE}"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90" r:id="rId15"/>
    <p:sldLayoutId id="2147483991" r:id="rId16"/>
    <p:sldLayoutId id="2147483992" r:id="rId17"/>
    <p:sldLayoutId id="2147483993" r:id="rId18"/>
    <p:sldLayoutId id="2147483995" r:id="rId19"/>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b="0" i="0" kern="1200">
          <a:solidFill>
            <a:schemeClr val="tx1"/>
          </a:solidFill>
          <a:latin typeface="Source Code Pro Medium" panose="020B0309030403020204" pitchFamily="49" charset="0"/>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0" i="0" kern="1200">
          <a:solidFill>
            <a:schemeClr val="tx1"/>
          </a:solidFill>
          <a:latin typeface="Source Code Pro Medium" panose="020B0309030403020204" pitchFamily="49"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b="0" i="0" kern="1200">
          <a:solidFill>
            <a:schemeClr val="tx1"/>
          </a:solidFill>
          <a:latin typeface="Source Code Pro Medium" panose="020B0309030403020204" pitchFamily="49"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b="0" i="0" kern="1200">
          <a:solidFill>
            <a:schemeClr val="tx1"/>
          </a:solidFill>
          <a:latin typeface="Source Code Pro Medium" panose="020B0309030403020204" pitchFamily="49"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b="0" i="0" kern="1200">
          <a:solidFill>
            <a:schemeClr val="tx1"/>
          </a:solidFill>
          <a:latin typeface="Source Code Pro Medium" panose="020B0309030403020204" pitchFamily="49"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https://claris.kdhe.state.ks.us:8443/claris/public/publicAccess.3mv" TargetMode="External"/><Relationship Id="rId2" Type="http://schemas.openxmlformats.org/officeDocument/2006/relationships/hyperlink" Target="http://www.dcf.ks.gov/"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ksqualitynetwork.org/provider/new-provider/"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hyperlink" Target="http://content.dcf.ks.gov/ees/keesm/appendix/ES1655Final.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8521EB-A27D-484D-84D2-91A33440B9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2814" b="21582"/>
          <a:stretch/>
        </p:blipFill>
        <p:spPr>
          <a:xfrm>
            <a:off x="1" y="-9523"/>
            <a:ext cx="9143999" cy="3998693"/>
          </a:xfrm>
          <a:prstGeom prst="rect">
            <a:avLst/>
          </a:prstGeom>
        </p:spPr>
      </p:pic>
      <p:sp>
        <p:nvSpPr>
          <p:cNvPr id="7" name="Rectangle 6">
            <a:extLst>
              <a:ext uri="{FF2B5EF4-FFF2-40B4-BE49-F238E27FC236}">
                <a16:creationId xmlns:a16="http://schemas.microsoft.com/office/drawing/2014/main" id="{C155EFC0-5C6F-FD49-A2C8-4D627AF0858A}"/>
              </a:ext>
            </a:extLst>
          </p:cNvPr>
          <p:cNvSpPr/>
          <p:nvPr/>
        </p:nvSpPr>
        <p:spPr>
          <a:xfrm>
            <a:off x="0" y="3869531"/>
            <a:ext cx="9144000" cy="1292225"/>
          </a:xfrm>
          <a:prstGeom prst="rect">
            <a:avLst/>
          </a:prstGeom>
          <a:solidFill>
            <a:srgbClr val="C6E6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latin typeface="Source Code Pro Medium" panose="020B0309030403020204" pitchFamily="49" charset="0"/>
            </a:endParaRPr>
          </a:p>
        </p:txBody>
      </p:sp>
      <p:pic>
        <p:nvPicPr>
          <p:cNvPr id="15366" name="Picture 4">
            <a:extLst>
              <a:ext uri="{FF2B5EF4-FFF2-40B4-BE49-F238E27FC236}">
                <a16:creationId xmlns:a16="http://schemas.microsoft.com/office/drawing/2014/main" id="{73943245-B7F9-DA40-9111-FF3D83DC342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42225" y="4159250"/>
            <a:ext cx="10604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941AE56-A577-7A43-96BB-BCBFE47F30CC}"/>
              </a:ext>
            </a:extLst>
          </p:cNvPr>
          <p:cNvSpPr txBox="1">
            <a:spLocks noChangeArrowheads="1"/>
          </p:cNvSpPr>
          <p:nvPr/>
        </p:nvSpPr>
        <p:spPr bwMode="auto">
          <a:xfrm>
            <a:off x="335598" y="3840185"/>
            <a:ext cx="65950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Child Care Assistance and Provider Enrollment</a:t>
            </a:r>
            <a:endParaRPr lang="id-ID"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9" name="Straight Connector 8">
            <a:extLst>
              <a:ext uri="{FF2B5EF4-FFF2-40B4-BE49-F238E27FC236}">
                <a16:creationId xmlns:a16="http://schemas.microsoft.com/office/drawing/2014/main" id="{9361C59C-7848-E14A-A2E1-C7BC5E4BE875}"/>
              </a:ext>
            </a:extLst>
          </p:cNvPr>
          <p:cNvCxnSpPr>
            <a:cxnSpLocks/>
          </p:cNvCxnSpPr>
          <p:nvPr/>
        </p:nvCxnSpPr>
        <p:spPr>
          <a:xfrm>
            <a:off x="437199" y="4730840"/>
            <a:ext cx="6262704" cy="23331"/>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BB21633-DF33-334E-8F7C-3F6722F40AD6}"/>
              </a:ext>
            </a:extLst>
          </p:cNvPr>
          <p:cNvSpPr txBox="1"/>
          <p:nvPr/>
        </p:nvSpPr>
        <p:spPr>
          <a:xfrm>
            <a:off x="335598" y="4701959"/>
            <a:ext cx="1981200" cy="340158"/>
          </a:xfrm>
          <a:prstGeom prst="rect">
            <a:avLst/>
          </a:prstGeom>
          <a:noFill/>
        </p:spPr>
        <p:txBody>
          <a:bodyPr>
            <a:spAutoFit/>
          </a:bodyPr>
          <a:lstStyle/>
          <a:p>
            <a:pPr eaLnBrk="1" fontAlgn="auto" hangingPunct="1">
              <a:lnSpc>
                <a:spcPct val="150000"/>
              </a:lnSpc>
              <a:spcBef>
                <a:spcPts val="0"/>
              </a:spcBef>
              <a:spcAft>
                <a:spcPts val="0"/>
              </a:spcAft>
              <a:defRPr/>
            </a:pPr>
            <a:r>
              <a:rPr lang="en-US" sz="1200" dirty="0">
                <a:solidFill>
                  <a:srgbClr val="3C5480"/>
                </a:solidFill>
                <a:latin typeface="Source Code Pro Medium" panose="020B0309030403020204" pitchFamily="49" charset="0"/>
                <a:ea typeface="Source Code Pro Medium" panose="020B0309030403020204" pitchFamily="49" charset="0"/>
              </a:rPr>
              <a:t>October 2022</a:t>
            </a:r>
            <a:endParaRPr lang="id-ID" sz="1200" dirty="0">
              <a:solidFill>
                <a:srgbClr val="3C5480"/>
              </a:solidFill>
              <a:latin typeface="Source Code Pro Medium" panose="020B0309030403020204" pitchFamily="49" charset="0"/>
              <a:ea typeface="Source Code Pro Medium" panose="020B0309030403020204" pitchFamily="49" charset="0"/>
            </a:endParaRPr>
          </a:p>
        </p:txBody>
      </p:sp>
    </p:spTree>
    <p:extLst>
      <p:ext uri="{BB962C8B-B14F-4D97-AF65-F5344CB8AC3E}">
        <p14:creationId xmlns:p14="http://schemas.microsoft.com/office/powerpoint/2010/main" val="4282093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A4DF2E7-2047-E143-B8ED-71CEFB6F0EC1}"/>
              </a:ext>
            </a:extLst>
          </p:cNvPr>
          <p:cNvSpPr/>
          <p:nvPr/>
        </p:nvSpPr>
        <p:spPr>
          <a:xfrm>
            <a:off x="0" y="0"/>
            <a:ext cx="9144000" cy="2227263"/>
          </a:xfrm>
          <a:prstGeom prst="rect">
            <a:avLst/>
          </a:prstGeom>
          <a:solidFill>
            <a:srgbClr val="C5E6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latin typeface="Source Code Pro Medium" panose="020B0309030403020204" pitchFamily="49" charset="0"/>
            </a:endParaRPr>
          </a:p>
        </p:txBody>
      </p:sp>
      <p:sp>
        <p:nvSpPr>
          <p:cNvPr id="10" name="TextBox 9">
            <a:extLst>
              <a:ext uri="{FF2B5EF4-FFF2-40B4-BE49-F238E27FC236}">
                <a16:creationId xmlns:a16="http://schemas.microsoft.com/office/drawing/2014/main" id="{926FE086-4D54-7C4F-84B1-A747373DAE5C}"/>
              </a:ext>
            </a:extLst>
          </p:cNvPr>
          <p:cNvSpPr txBox="1"/>
          <p:nvPr/>
        </p:nvSpPr>
        <p:spPr>
          <a:xfrm>
            <a:off x="1695743" y="1320453"/>
            <a:ext cx="5752515" cy="792140"/>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1600" dirty="0">
                <a:solidFill>
                  <a:srgbClr val="3C5480"/>
                </a:solidFill>
                <a:latin typeface="Source Code Pro Medium" panose="020B0309030403020204" pitchFamily="49" charset="0"/>
                <a:ea typeface="Source Code Pro Medium" panose="020B0309030403020204" pitchFamily="49" charset="0"/>
              </a:rPr>
              <a:t>An application to be a DCF Child Care Provider can be filed:</a:t>
            </a:r>
            <a:endParaRPr lang="id-ID" sz="1600" dirty="0">
              <a:solidFill>
                <a:srgbClr val="3C5480"/>
              </a:solidFill>
              <a:latin typeface="Source Code Pro Medium" panose="020B0309030403020204" pitchFamily="49" charset="0"/>
              <a:ea typeface="Source Code Pro Medium" panose="020B0309030403020204" pitchFamily="49" charset="0"/>
            </a:endParaRPr>
          </a:p>
        </p:txBody>
      </p:sp>
      <p:grpSp>
        <p:nvGrpSpPr>
          <p:cNvPr id="31749" name="Group 1">
            <a:extLst>
              <a:ext uri="{FF2B5EF4-FFF2-40B4-BE49-F238E27FC236}">
                <a16:creationId xmlns:a16="http://schemas.microsoft.com/office/drawing/2014/main" id="{13F77129-E1DB-CA4E-A13F-E2CC4C57F117}"/>
              </a:ext>
            </a:extLst>
          </p:cNvPr>
          <p:cNvGrpSpPr>
            <a:grpSpLocks/>
          </p:cNvGrpSpPr>
          <p:nvPr/>
        </p:nvGrpSpPr>
        <p:grpSpPr bwMode="auto">
          <a:xfrm>
            <a:off x="760413" y="2816226"/>
            <a:ext cx="7623175" cy="1716688"/>
            <a:chOff x="482599" y="2816225"/>
            <a:chExt cx="7624171" cy="1715992"/>
          </a:xfrm>
        </p:grpSpPr>
        <p:sp>
          <p:nvSpPr>
            <p:cNvPr id="29" name="TextBox 28">
              <a:extLst>
                <a:ext uri="{FF2B5EF4-FFF2-40B4-BE49-F238E27FC236}">
                  <a16:creationId xmlns:a16="http://schemas.microsoft.com/office/drawing/2014/main" id="{CBA3693E-AB1A-9842-A8E9-B0480D91F141}"/>
                </a:ext>
              </a:extLst>
            </p:cNvPr>
            <p:cNvSpPr txBox="1"/>
            <p:nvPr/>
          </p:nvSpPr>
          <p:spPr>
            <a:xfrm>
              <a:off x="482599" y="2816225"/>
              <a:ext cx="3597745" cy="1715992"/>
            </a:xfrm>
            <a:prstGeom prst="rect">
              <a:avLst/>
            </a:prstGeom>
            <a:noFill/>
          </p:spPr>
          <p:txBody>
            <a:bodyPr>
              <a:spAutoFit/>
            </a:bodyPr>
            <a:lstStyle/>
            <a:p>
              <a:pPr marL="228600" indent="-228600" eaLnBrk="1" fontAlgn="auto" hangingPunct="1">
                <a:lnSpc>
                  <a:spcPct val="150000"/>
                </a:lnSpc>
                <a:spcBef>
                  <a:spcPts val="0"/>
                </a:spcBef>
                <a:spcAft>
                  <a:spcPts val="0"/>
                </a:spcAft>
                <a:buFont typeface="+mj-lt"/>
                <a:buAutoNum type="arabicPeriod"/>
                <a:defRPr/>
              </a:pPr>
              <a:r>
                <a:rPr lang="en-US" sz="1200" b="1" dirty="0">
                  <a:solidFill>
                    <a:schemeClr val="bg1">
                      <a:lumMod val="50000"/>
                    </a:schemeClr>
                  </a:solidFill>
                  <a:latin typeface="Gotham Narrow Medium" pitchFamily="2" charset="0"/>
                </a:rPr>
                <a:t>By requesting a paper application</a:t>
              </a:r>
            </a:p>
            <a:p>
              <a:pPr eaLnBrk="1" fontAlgn="auto" hangingPunct="1">
                <a:lnSpc>
                  <a:spcPct val="150000"/>
                </a:lnSpc>
                <a:spcBef>
                  <a:spcPts val="0"/>
                </a:spcBef>
                <a:spcAft>
                  <a:spcPts val="0"/>
                </a:spcAft>
                <a:defRPr/>
              </a:pPr>
              <a:r>
                <a:rPr lang="en-US" sz="1200" dirty="0">
                  <a:solidFill>
                    <a:schemeClr val="bg1">
                      <a:lumMod val="50000"/>
                    </a:schemeClr>
                  </a:solidFill>
                  <a:latin typeface="Gotham Narrow Medium" pitchFamily="2" charset="0"/>
                </a:rPr>
                <a:t>Paper application can also be downloaded from the Kansas Department for Children and Families website, </a:t>
              </a:r>
              <a:r>
                <a:rPr lang="en-US" sz="1200" dirty="0">
                  <a:solidFill>
                    <a:schemeClr val="bg1">
                      <a:lumMod val="50000"/>
                    </a:schemeClr>
                  </a:solidFill>
                  <a:latin typeface="Gotham Narrow Medium" pitchFamily="2" charset="0"/>
                  <a:hlinkClick r:id="rId2"/>
                </a:rPr>
                <a:t>www.DCF.KS.gov</a:t>
              </a:r>
              <a:r>
                <a:rPr lang="en-US" sz="1200" dirty="0">
                  <a:solidFill>
                    <a:schemeClr val="bg1">
                      <a:lumMod val="50000"/>
                    </a:schemeClr>
                  </a:solidFill>
                  <a:latin typeface="Gotham Narrow Medium" pitchFamily="2" charset="0"/>
                </a:rPr>
                <a:t>.</a:t>
              </a:r>
            </a:p>
            <a:p>
              <a:pPr marL="228600" indent="-228600" eaLnBrk="1" fontAlgn="auto" hangingPunct="1">
                <a:lnSpc>
                  <a:spcPct val="150000"/>
                </a:lnSpc>
                <a:spcBef>
                  <a:spcPts val="0"/>
                </a:spcBef>
                <a:spcAft>
                  <a:spcPts val="0"/>
                </a:spcAft>
                <a:buFont typeface="+mj-lt"/>
                <a:buAutoNum type="arabicPeriod" startAt="2"/>
                <a:defRPr/>
              </a:pPr>
              <a:r>
                <a:rPr lang="en-US" sz="1200" b="1" dirty="0">
                  <a:solidFill>
                    <a:schemeClr val="bg1">
                      <a:lumMod val="50000"/>
                    </a:schemeClr>
                  </a:solidFill>
                  <a:latin typeface="Gotham Narrow Medium" pitchFamily="2" charset="0"/>
                </a:rPr>
                <a:t>By calling your child care provider enrollment specialist for your county. </a:t>
              </a:r>
            </a:p>
          </p:txBody>
        </p:sp>
        <p:sp>
          <p:nvSpPr>
            <p:cNvPr id="8" name="TextBox 7">
              <a:extLst>
                <a:ext uri="{FF2B5EF4-FFF2-40B4-BE49-F238E27FC236}">
                  <a16:creationId xmlns:a16="http://schemas.microsoft.com/office/drawing/2014/main" id="{774F38CC-6216-8E47-8EF7-601FA9311677}"/>
                </a:ext>
              </a:extLst>
            </p:cNvPr>
            <p:cNvSpPr txBox="1"/>
            <p:nvPr/>
          </p:nvSpPr>
          <p:spPr>
            <a:xfrm>
              <a:off x="4509025" y="2816225"/>
              <a:ext cx="3597745" cy="1162220"/>
            </a:xfrm>
            <a:prstGeom prst="rect">
              <a:avLst/>
            </a:prstGeom>
            <a:noFill/>
          </p:spPr>
          <p:txBody>
            <a:bodyPr>
              <a:spAutoFit/>
            </a:bodyPr>
            <a:lstStyle/>
            <a:p>
              <a:pPr marL="228600" indent="-228600" eaLnBrk="1" fontAlgn="auto" hangingPunct="1">
                <a:lnSpc>
                  <a:spcPct val="150000"/>
                </a:lnSpc>
                <a:spcBef>
                  <a:spcPts val="0"/>
                </a:spcBef>
                <a:spcAft>
                  <a:spcPts val="0"/>
                </a:spcAft>
                <a:buFont typeface="+mj-lt"/>
                <a:buAutoNum type="arabicPeriod" startAt="3"/>
                <a:defRPr/>
              </a:pPr>
              <a:r>
                <a:rPr lang="en-US" sz="1200" b="1" dirty="0">
                  <a:solidFill>
                    <a:schemeClr val="bg1">
                      <a:lumMod val="50000"/>
                    </a:schemeClr>
                  </a:solidFill>
                  <a:latin typeface="Gotham Narrow Medium" pitchFamily="2" charset="0"/>
                </a:rPr>
                <a:t>The Licensed Child Care Provider Application is online at:</a:t>
              </a:r>
            </a:p>
            <a:p>
              <a:pPr lvl="1" eaLnBrk="1" fontAlgn="auto" hangingPunct="1">
                <a:lnSpc>
                  <a:spcPct val="150000"/>
                </a:lnSpc>
                <a:spcBef>
                  <a:spcPts val="0"/>
                </a:spcBef>
                <a:spcAft>
                  <a:spcPts val="0"/>
                </a:spcAft>
                <a:defRPr/>
              </a:pPr>
              <a:r>
                <a:rPr lang="en-US" sz="1200" dirty="0">
                  <a:solidFill>
                    <a:schemeClr val="bg1">
                      <a:lumMod val="50000"/>
                    </a:schemeClr>
                  </a:solidFill>
                  <a:latin typeface="Gotham Narrow Medium" pitchFamily="2" charset="0"/>
                  <a:hlinkClick r:id="rId3"/>
                </a:rPr>
                <a:t>https://claris.kdhe.state.ks.us:8443/claris/public/publicAccess.3mv</a:t>
              </a:r>
              <a:endParaRPr lang="en-US" sz="1200" dirty="0">
                <a:solidFill>
                  <a:schemeClr val="bg1">
                    <a:lumMod val="50000"/>
                  </a:schemeClr>
                </a:solidFill>
                <a:latin typeface="Gotham Narrow Medium" pitchFamily="2" charset="0"/>
              </a:endParaRPr>
            </a:p>
          </p:txBody>
        </p:sp>
      </p:grpSp>
      <p:sp>
        <p:nvSpPr>
          <p:cNvPr id="11" name="Rounded Rectangle 10">
            <a:extLst>
              <a:ext uri="{FF2B5EF4-FFF2-40B4-BE49-F238E27FC236}">
                <a16:creationId xmlns:a16="http://schemas.microsoft.com/office/drawing/2014/main" id="{14C19BFC-AE22-B84C-AEAB-4C3238997375}"/>
              </a:ext>
            </a:extLst>
          </p:cNvPr>
          <p:cNvSpPr/>
          <p:nvPr/>
        </p:nvSpPr>
        <p:spPr>
          <a:xfrm>
            <a:off x="3545840" y="637912"/>
            <a:ext cx="2052320" cy="556186"/>
          </a:xfrm>
          <a:prstGeom prst="roundRect">
            <a:avLst>
              <a:gd name="adj" fmla="val 50000"/>
            </a:avLst>
          </a:prstGeom>
          <a:noFill/>
          <a:ln w="22225">
            <a:solidFill>
              <a:srgbClr val="F485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2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To Enroll</a:t>
            </a:r>
            <a:endParaRPr lang="id-ID" altLang="en-US" sz="22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spTree>
    <p:extLst>
      <p:ext uri="{BB962C8B-B14F-4D97-AF65-F5344CB8AC3E}">
        <p14:creationId xmlns:p14="http://schemas.microsoft.com/office/powerpoint/2010/main" val="3678730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Placeholder 2">
            <a:extLst>
              <a:ext uri="{FF2B5EF4-FFF2-40B4-BE49-F238E27FC236}">
                <a16:creationId xmlns:a16="http://schemas.microsoft.com/office/drawing/2014/main" id="{2BF4BEB2-6EFA-AF45-A920-6E081B1107A1}"/>
              </a:ext>
            </a:extLst>
          </p:cNvPr>
          <p:cNvPicPr>
            <a:picLocks noGrp="1" noChangeAspect="1" noChangeArrowheads="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1638" r="21638"/>
          <a:stretch>
            <a:fillRect/>
          </a:stretch>
        </p:blipFill>
        <p:spPr>
          <a:xfrm>
            <a:off x="4572000" y="7"/>
            <a:ext cx="4572000" cy="5143493"/>
          </a:xfrm>
        </p:spPr>
      </p:pic>
      <p:sp>
        <p:nvSpPr>
          <p:cNvPr id="7" name="TextBox 6">
            <a:extLst>
              <a:ext uri="{FF2B5EF4-FFF2-40B4-BE49-F238E27FC236}">
                <a16:creationId xmlns:a16="http://schemas.microsoft.com/office/drawing/2014/main" id="{F13CB9A0-844D-5848-B090-E21D116B3FB1}"/>
              </a:ext>
            </a:extLst>
          </p:cNvPr>
          <p:cNvSpPr txBox="1"/>
          <p:nvPr/>
        </p:nvSpPr>
        <p:spPr>
          <a:xfrm>
            <a:off x="620078" y="1795977"/>
            <a:ext cx="3883852" cy="3084883"/>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050" b="1" dirty="0">
                <a:solidFill>
                  <a:schemeClr val="tx1">
                    <a:lumMod val="50000"/>
                    <a:lumOff val="50000"/>
                  </a:schemeClr>
                </a:solidFill>
                <a:latin typeface="Gotham Narrow Medium" pitchFamily="2" charset="0"/>
              </a:rPr>
              <a:t>Once the application is received</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Background checks are completed on </a:t>
            </a:r>
            <a:r>
              <a:rPr lang="en-US" sz="1000" b="1" dirty="0">
                <a:solidFill>
                  <a:schemeClr val="tx1">
                    <a:lumMod val="50000"/>
                    <a:lumOff val="50000"/>
                  </a:schemeClr>
                </a:solidFill>
                <a:latin typeface="Gotham Narrow Medium" pitchFamily="2" charset="0"/>
              </a:rPr>
              <a:t>everyone in the home 10 years of age or older</a:t>
            </a:r>
          </a:p>
          <a:p>
            <a:pPr eaLnBrk="1" fontAlgn="auto" hangingPunct="1">
              <a:lnSpc>
                <a:spcPct val="150000"/>
              </a:lnSpc>
              <a:spcBef>
                <a:spcPts val="0"/>
              </a:spcBef>
              <a:spcAft>
                <a:spcPts val="0"/>
              </a:spcAft>
              <a:defRPr/>
            </a:pPr>
            <a:r>
              <a:rPr lang="en-US" sz="1050" b="1" dirty="0">
                <a:solidFill>
                  <a:schemeClr val="tx1">
                    <a:lumMod val="50000"/>
                    <a:lumOff val="50000"/>
                  </a:schemeClr>
                </a:solidFill>
                <a:latin typeface="Gotham Narrow Medium" pitchFamily="2" charset="0"/>
              </a:rPr>
              <a:t>Systems checked:</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Child Abuse/Neglect Registry</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Adult Abuse/Neglect Registry</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KASPER – Kansas Adult Supervised Population Electronic Registry</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KEES System</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Sexual Offender (Kansas and National)</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National Excluded Parties</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Work Number</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00" dirty="0">
                <a:solidFill>
                  <a:schemeClr val="tx1">
                    <a:lumMod val="50000"/>
                    <a:lumOff val="50000"/>
                  </a:schemeClr>
                </a:solidFill>
                <a:latin typeface="Gotham Narrow Medium" pitchFamily="2" charset="0"/>
              </a:rPr>
              <a:t>BARI/BASI</a:t>
            </a:r>
          </a:p>
        </p:txBody>
      </p:sp>
      <p:sp>
        <p:nvSpPr>
          <p:cNvPr id="27654" name="TextBox 1">
            <a:extLst>
              <a:ext uri="{FF2B5EF4-FFF2-40B4-BE49-F238E27FC236}">
                <a16:creationId xmlns:a16="http://schemas.microsoft.com/office/drawing/2014/main" id="{53CDF043-4E68-FF44-BC50-1AEE06ACB39A}"/>
              </a:ext>
            </a:extLst>
          </p:cNvPr>
          <p:cNvSpPr txBox="1">
            <a:spLocks noChangeArrowheads="1"/>
          </p:cNvSpPr>
          <p:nvPr/>
        </p:nvSpPr>
        <p:spPr bwMode="auto">
          <a:xfrm>
            <a:off x="5662801" y="2289175"/>
            <a:ext cx="2390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latin typeface="Source Code Pro Medium" panose="020B0309030403020204" pitchFamily="49" charset="0"/>
              </a:rPr>
              <a:t>PLACE PHOTO HERE</a:t>
            </a:r>
          </a:p>
        </p:txBody>
      </p:sp>
      <p:sp>
        <p:nvSpPr>
          <p:cNvPr id="12" name="TextBox 11">
            <a:extLst>
              <a:ext uri="{FF2B5EF4-FFF2-40B4-BE49-F238E27FC236}">
                <a16:creationId xmlns:a16="http://schemas.microsoft.com/office/drawing/2014/main" id="{F09ECE17-8711-0545-97ED-B888C4C63AEC}"/>
              </a:ext>
            </a:extLst>
          </p:cNvPr>
          <p:cNvSpPr txBox="1">
            <a:spLocks noChangeArrowheads="1"/>
          </p:cNvSpPr>
          <p:nvPr/>
        </p:nvSpPr>
        <p:spPr bwMode="auto">
          <a:xfrm>
            <a:off x="620078" y="968186"/>
            <a:ext cx="39519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Child Care Provider</a:t>
            </a:r>
            <a:endParaRPr lang="id-ID"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13" name="Straight Connector 12">
            <a:extLst>
              <a:ext uri="{FF2B5EF4-FFF2-40B4-BE49-F238E27FC236}">
                <a16:creationId xmlns:a16="http://schemas.microsoft.com/office/drawing/2014/main" id="{1247B7F1-516A-E649-8E37-D6A6864889B0}"/>
              </a:ext>
            </a:extLst>
          </p:cNvPr>
          <p:cNvCxnSpPr>
            <a:cxnSpLocks/>
          </p:cNvCxnSpPr>
          <p:nvPr/>
        </p:nvCxnSpPr>
        <p:spPr>
          <a:xfrm>
            <a:off x="721678" y="1445240"/>
            <a:ext cx="3364800"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142D6D-1635-9840-8839-124155843E39}"/>
              </a:ext>
            </a:extLst>
          </p:cNvPr>
          <p:cNvSpPr txBox="1"/>
          <p:nvPr/>
        </p:nvSpPr>
        <p:spPr>
          <a:xfrm>
            <a:off x="620078" y="1455819"/>
            <a:ext cx="1981200" cy="340158"/>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dirty="0">
                <a:solidFill>
                  <a:srgbClr val="3C5480"/>
                </a:solidFill>
                <a:latin typeface="Source Code Pro Medium" panose="020B0309030403020204" pitchFamily="49" charset="0"/>
                <a:ea typeface="Source Code Pro Medium" panose="020B0309030403020204" pitchFamily="49" charset="0"/>
              </a:rPr>
              <a:t>Enrollment Process</a:t>
            </a:r>
            <a:endParaRPr lang="id-ID" sz="1200" dirty="0">
              <a:solidFill>
                <a:srgbClr val="3C5480"/>
              </a:solidFill>
              <a:latin typeface="Source Code Pro Medium" panose="020B0309030403020204" pitchFamily="49" charset="0"/>
              <a:ea typeface="Source Code Pro Medium" panose="020B0309030403020204" pitchFamily="49" charset="0"/>
            </a:endParaRPr>
          </a:p>
        </p:txBody>
      </p:sp>
      <p:sp>
        <p:nvSpPr>
          <p:cNvPr id="8" name="Rectangle 7">
            <a:extLst>
              <a:ext uri="{FF2B5EF4-FFF2-40B4-BE49-F238E27FC236}">
                <a16:creationId xmlns:a16="http://schemas.microsoft.com/office/drawing/2014/main" id="{80855396-6528-4D8D-A05B-FDBA9B138F26}"/>
              </a:ext>
            </a:extLst>
          </p:cNvPr>
          <p:cNvSpPr/>
          <p:nvPr/>
        </p:nvSpPr>
        <p:spPr>
          <a:xfrm>
            <a:off x="4571999" y="-11092"/>
            <a:ext cx="4572001" cy="5154591"/>
          </a:xfrm>
          <a:prstGeom prst="rect">
            <a:avLst/>
          </a:prstGeom>
          <a:solidFill>
            <a:srgbClr val="3C5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latin typeface="Source Code Pro Medium" panose="020B0309030403020204" pitchFamily="49" charset="0"/>
            </a:endParaRPr>
          </a:p>
        </p:txBody>
      </p:sp>
      <p:grpSp>
        <p:nvGrpSpPr>
          <p:cNvPr id="3" name="Group 2">
            <a:extLst>
              <a:ext uri="{FF2B5EF4-FFF2-40B4-BE49-F238E27FC236}">
                <a16:creationId xmlns:a16="http://schemas.microsoft.com/office/drawing/2014/main" id="{34AE34FF-8565-4E04-B2FA-60C37446D7D4}"/>
              </a:ext>
            </a:extLst>
          </p:cNvPr>
          <p:cNvGrpSpPr/>
          <p:nvPr/>
        </p:nvGrpSpPr>
        <p:grpSpPr>
          <a:xfrm>
            <a:off x="5197473" y="1084604"/>
            <a:ext cx="3557394" cy="2974292"/>
            <a:chOff x="5197473" y="1445240"/>
            <a:chExt cx="3557394" cy="2974292"/>
          </a:xfrm>
        </p:grpSpPr>
        <p:sp>
          <p:nvSpPr>
            <p:cNvPr id="9" name="TextBox 8">
              <a:extLst>
                <a:ext uri="{FF2B5EF4-FFF2-40B4-BE49-F238E27FC236}">
                  <a16:creationId xmlns:a16="http://schemas.microsoft.com/office/drawing/2014/main" id="{FC1F4C4B-1827-4232-B624-218191C2FBA8}"/>
                </a:ext>
              </a:extLst>
            </p:cNvPr>
            <p:cNvSpPr txBox="1"/>
            <p:nvPr/>
          </p:nvSpPr>
          <p:spPr>
            <a:xfrm>
              <a:off x="5197473" y="1871847"/>
              <a:ext cx="3489325" cy="2547685"/>
            </a:xfrm>
            <a:prstGeom prst="rect">
              <a:avLst/>
            </a:prstGeom>
            <a:noFill/>
          </p:spPr>
          <p:txBody>
            <a:bodyPr>
              <a:spAutoFit/>
            </a:bodyPr>
            <a:lstStyle/>
            <a:p>
              <a:pPr marL="171450" indent="-171450" eaLnBrk="1" fontAlgn="auto" hangingPunct="1">
                <a:lnSpc>
                  <a:spcPct val="150000"/>
                </a:lnSpc>
                <a:spcBef>
                  <a:spcPts val="0"/>
                </a:spcBef>
                <a:spcAft>
                  <a:spcPts val="0"/>
                </a:spcAft>
                <a:buFont typeface="Arial" panose="020B0604020202020204" pitchFamily="34" charset="0"/>
                <a:buChar char="•"/>
                <a:defRPr/>
              </a:pPr>
              <a:r>
                <a:rPr lang="en-US" sz="1200" dirty="0">
                  <a:solidFill>
                    <a:schemeClr val="bg1"/>
                  </a:solidFill>
                  <a:latin typeface="Gotham Narrow Medium" pitchFamily="2" charset="0"/>
                </a:rPr>
                <a:t>Each individual must be cleared before approval for payment begins.  </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200" dirty="0">
                  <a:solidFill>
                    <a:schemeClr val="bg1"/>
                  </a:solidFill>
                  <a:latin typeface="Gotham Narrow Medium" pitchFamily="2" charset="0"/>
                </a:rPr>
                <a:t>A provider is not eligible to be approved or a household member’s name appears in the Child Abuse-Neglect Registry, the Adult Abuse, Neglect or Exploitation Registry or the Kansas Adult Supervised Population Electronic Repository (KASPER), or if anyone in the home or facility has felony convictions.</a:t>
              </a:r>
            </a:p>
          </p:txBody>
        </p:sp>
        <p:sp>
          <p:nvSpPr>
            <p:cNvPr id="10" name="TextBox 9">
              <a:extLst>
                <a:ext uri="{FF2B5EF4-FFF2-40B4-BE49-F238E27FC236}">
                  <a16:creationId xmlns:a16="http://schemas.microsoft.com/office/drawing/2014/main" id="{5F7796BB-F799-408A-ACD4-1BE5576BD44A}"/>
                </a:ext>
              </a:extLst>
            </p:cNvPr>
            <p:cNvSpPr txBox="1"/>
            <p:nvPr/>
          </p:nvSpPr>
          <p:spPr>
            <a:xfrm>
              <a:off x="5197474" y="1445240"/>
              <a:ext cx="3557393" cy="369332"/>
            </a:xfrm>
            <a:prstGeom prst="rect">
              <a:avLst/>
            </a:prstGeom>
            <a:noFill/>
          </p:spPr>
          <p:txBody>
            <a:bodyPr wrap="square">
              <a:spAutoFit/>
            </a:bodyPr>
            <a:lstStyle/>
            <a:p>
              <a:pPr eaLnBrk="1" fontAlgn="auto" hangingPunct="1">
                <a:spcBef>
                  <a:spcPts val="0"/>
                </a:spcBef>
                <a:spcAft>
                  <a:spcPts val="0"/>
                </a:spcAft>
                <a:defRPr/>
              </a:pPr>
              <a:r>
                <a:rPr lang="en-US" b="1" dirty="0">
                  <a:solidFill>
                    <a:srgbClr val="C5E6DF"/>
                  </a:solidFill>
                  <a:latin typeface="Source Code Pro" panose="020B0309030403020204" pitchFamily="49" charset="0"/>
                  <a:ea typeface="Source Code Pro" panose="020B0309030403020204" pitchFamily="49" charset="0"/>
                </a:rPr>
                <a:t>Please note:</a:t>
              </a:r>
              <a:endParaRPr lang="id-ID" b="1" dirty="0">
                <a:solidFill>
                  <a:srgbClr val="C5E6DF"/>
                </a:solidFill>
                <a:latin typeface="Source Code Pro" panose="020B0309030403020204" pitchFamily="49" charset="0"/>
                <a:ea typeface="Source Code Pro" panose="020B0309030403020204" pitchFamily="49" charset="0"/>
              </a:endParaRPr>
            </a:p>
          </p:txBody>
        </p:sp>
      </p:grpSp>
    </p:spTree>
    <p:extLst>
      <p:ext uri="{BB962C8B-B14F-4D97-AF65-F5344CB8AC3E}">
        <p14:creationId xmlns:p14="http://schemas.microsoft.com/office/powerpoint/2010/main" val="585286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Placeholder 2">
            <a:extLst>
              <a:ext uri="{FF2B5EF4-FFF2-40B4-BE49-F238E27FC236}">
                <a16:creationId xmlns:a16="http://schemas.microsoft.com/office/drawing/2014/main" id="{2BF4BEB2-6EFA-AF45-A920-6E081B1107A1}"/>
              </a:ext>
            </a:extLst>
          </p:cNvPr>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a:ext>
            </a:extLst>
          </a:blip>
          <a:srcRect l="5145" r="5967"/>
          <a:stretch/>
        </p:blipFill>
        <p:spPr>
          <a:xfrm>
            <a:off x="0" y="0"/>
            <a:ext cx="4572000" cy="5143500"/>
          </a:xfrm>
        </p:spPr>
      </p:pic>
      <p:sp>
        <p:nvSpPr>
          <p:cNvPr id="7" name="TextBox 6">
            <a:extLst>
              <a:ext uri="{FF2B5EF4-FFF2-40B4-BE49-F238E27FC236}">
                <a16:creationId xmlns:a16="http://schemas.microsoft.com/office/drawing/2014/main" id="{F13CB9A0-844D-5848-B090-E21D116B3FB1}"/>
              </a:ext>
            </a:extLst>
          </p:cNvPr>
          <p:cNvSpPr txBox="1"/>
          <p:nvPr/>
        </p:nvSpPr>
        <p:spPr>
          <a:xfrm>
            <a:off x="5049837" y="1806042"/>
            <a:ext cx="3988654" cy="3210238"/>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050" b="1" dirty="0">
                <a:solidFill>
                  <a:schemeClr val="tx1">
                    <a:lumMod val="50000"/>
                    <a:lumOff val="50000"/>
                  </a:schemeClr>
                </a:solidFill>
                <a:latin typeface="Gotham Narrow Medium" pitchFamily="2" charset="0"/>
              </a:rPr>
              <a:t>How Payment is Made</a:t>
            </a:r>
          </a:p>
          <a:p>
            <a:pPr eaLnBrk="1" fontAlgn="auto" hangingPunct="1">
              <a:lnSpc>
                <a:spcPct val="150000"/>
              </a:lnSpc>
              <a:spcBef>
                <a:spcPts val="0"/>
              </a:spcBef>
              <a:spcAft>
                <a:spcPts val="0"/>
              </a:spcAft>
              <a:defRPr/>
            </a:pPr>
            <a:r>
              <a:rPr lang="en-US" sz="1050" dirty="0">
                <a:solidFill>
                  <a:schemeClr val="tx1">
                    <a:lumMod val="50000"/>
                    <a:lumOff val="50000"/>
                  </a:schemeClr>
                </a:solidFill>
                <a:latin typeface="Gotham Narrow Medium" pitchFamily="2" charset="0"/>
              </a:rPr>
              <a:t>After approval by the DCF enrollment staff, the provider is given a Provider ID#. This number begins with a “B”, “C” or “E” followed by 6 digits. The provider will also receive an enrollment packet from the FIS Contractor. Confidential Banking Information is provided by the Provider to FIS. At that time the provider is also offered the option of renting a POS (Point of Sale) machine.</a:t>
            </a:r>
          </a:p>
          <a:p>
            <a:pPr eaLnBrk="1" fontAlgn="auto" hangingPunct="1">
              <a:lnSpc>
                <a:spcPct val="150000"/>
              </a:lnSpc>
              <a:spcBef>
                <a:spcPts val="0"/>
              </a:spcBef>
              <a:spcAft>
                <a:spcPts val="0"/>
              </a:spcAft>
              <a:defRPr/>
            </a:pPr>
            <a:r>
              <a:rPr lang="en-US" sz="1050" b="1" dirty="0">
                <a:solidFill>
                  <a:schemeClr val="tx1">
                    <a:lumMod val="50000"/>
                    <a:lumOff val="50000"/>
                  </a:schemeClr>
                </a:solidFill>
                <a:latin typeface="Gotham Narrow Medium" pitchFamily="2" charset="0"/>
              </a:rPr>
              <a:t>Once provider has enrolled with FIS, the parent can transfer the money 24 hours a day by:</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50" dirty="0">
                <a:solidFill>
                  <a:schemeClr val="tx1">
                    <a:lumMod val="50000"/>
                    <a:lumOff val="50000"/>
                  </a:schemeClr>
                </a:solidFill>
                <a:latin typeface="Gotham Narrow Medium" pitchFamily="2" charset="0"/>
              </a:rPr>
              <a:t>Calling 1-800-997-6666</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50" dirty="0">
                <a:solidFill>
                  <a:schemeClr val="tx1">
                    <a:lumMod val="50000"/>
                    <a:lumOff val="50000"/>
                  </a:schemeClr>
                </a:solidFill>
                <a:latin typeface="Gotham Narrow Medium" pitchFamily="2" charset="0"/>
              </a:rPr>
              <a:t>Using the Provider’s POS machine</a:t>
            </a:r>
          </a:p>
          <a:p>
            <a:pPr marL="171450" indent="-171450" eaLnBrk="1" fontAlgn="auto" hangingPunct="1">
              <a:lnSpc>
                <a:spcPct val="150000"/>
              </a:lnSpc>
              <a:spcBef>
                <a:spcPts val="0"/>
              </a:spcBef>
              <a:spcAft>
                <a:spcPts val="0"/>
              </a:spcAft>
              <a:buFont typeface="Arial" panose="020B0604020202020204" pitchFamily="34" charset="0"/>
              <a:buChar char="•"/>
              <a:defRPr/>
            </a:pPr>
            <a:r>
              <a:rPr lang="en-US" sz="1050" dirty="0">
                <a:solidFill>
                  <a:schemeClr val="tx1">
                    <a:lumMod val="50000"/>
                    <a:lumOff val="50000"/>
                  </a:schemeClr>
                </a:solidFill>
                <a:latin typeface="Gotham Narrow Medium" pitchFamily="2" charset="0"/>
              </a:rPr>
              <a:t>Going online at www.ebtedge.com</a:t>
            </a:r>
          </a:p>
        </p:txBody>
      </p:sp>
      <p:sp>
        <p:nvSpPr>
          <p:cNvPr id="12" name="TextBox 11">
            <a:extLst>
              <a:ext uri="{FF2B5EF4-FFF2-40B4-BE49-F238E27FC236}">
                <a16:creationId xmlns:a16="http://schemas.microsoft.com/office/drawing/2014/main" id="{F09ECE17-8711-0545-97ED-B888C4C63AEC}"/>
              </a:ext>
            </a:extLst>
          </p:cNvPr>
          <p:cNvSpPr txBox="1">
            <a:spLocks noChangeArrowheads="1"/>
          </p:cNvSpPr>
          <p:nvPr/>
        </p:nvSpPr>
        <p:spPr bwMode="auto">
          <a:xfrm>
            <a:off x="5049837" y="968186"/>
            <a:ext cx="382712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Child Care Provider</a:t>
            </a:r>
            <a:endParaRPr lang="id-ID"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13" name="Straight Connector 12">
            <a:extLst>
              <a:ext uri="{FF2B5EF4-FFF2-40B4-BE49-F238E27FC236}">
                <a16:creationId xmlns:a16="http://schemas.microsoft.com/office/drawing/2014/main" id="{1247B7F1-516A-E649-8E37-D6A6864889B0}"/>
              </a:ext>
            </a:extLst>
          </p:cNvPr>
          <p:cNvCxnSpPr>
            <a:cxnSpLocks/>
          </p:cNvCxnSpPr>
          <p:nvPr/>
        </p:nvCxnSpPr>
        <p:spPr>
          <a:xfrm>
            <a:off x="5151438" y="1445240"/>
            <a:ext cx="3377567"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142D6D-1635-9840-8839-124155843E39}"/>
              </a:ext>
            </a:extLst>
          </p:cNvPr>
          <p:cNvSpPr txBox="1"/>
          <p:nvPr/>
        </p:nvSpPr>
        <p:spPr>
          <a:xfrm>
            <a:off x="5049838" y="1455819"/>
            <a:ext cx="2989848" cy="339645"/>
          </a:xfrm>
          <a:prstGeom prst="rect">
            <a:avLst/>
          </a:prstGeom>
          <a:noFill/>
        </p:spPr>
        <p:txBody>
          <a:bodyPr wrap="square">
            <a:spAutoFit/>
          </a:bodyPr>
          <a:lstStyle/>
          <a:p>
            <a:pPr eaLnBrk="1" fontAlgn="auto" hangingPunct="1">
              <a:lnSpc>
                <a:spcPct val="150000"/>
              </a:lnSpc>
              <a:spcBef>
                <a:spcPts val="0"/>
              </a:spcBef>
              <a:spcAft>
                <a:spcPts val="0"/>
              </a:spcAft>
              <a:defRPr/>
            </a:pPr>
            <a:r>
              <a:rPr lang="en-US" sz="1200" dirty="0">
                <a:solidFill>
                  <a:srgbClr val="3C5480"/>
                </a:solidFill>
                <a:latin typeface="Source Code Pro Medium" panose="020B0309030403020204" pitchFamily="49" charset="0"/>
                <a:ea typeface="Source Code Pro Medium" panose="020B0309030403020204" pitchFamily="49" charset="0"/>
              </a:rPr>
              <a:t>Enrollment Process (Continued)</a:t>
            </a:r>
            <a:endParaRPr lang="id-ID" sz="1200" dirty="0">
              <a:solidFill>
                <a:srgbClr val="3C5480"/>
              </a:solidFill>
              <a:latin typeface="Source Code Pro Medium" panose="020B0309030403020204" pitchFamily="49" charset="0"/>
              <a:ea typeface="Source Code Pro Medium" panose="020B0309030403020204" pitchFamily="49" charset="0"/>
            </a:endParaRPr>
          </a:p>
        </p:txBody>
      </p:sp>
    </p:spTree>
    <p:extLst>
      <p:ext uri="{BB962C8B-B14F-4D97-AF65-F5344CB8AC3E}">
        <p14:creationId xmlns:p14="http://schemas.microsoft.com/office/powerpoint/2010/main" val="363742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Placeholder 4">
            <a:extLst>
              <a:ext uri="{FF2B5EF4-FFF2-40B4-BE49-F238E27FC236}">
                <a16:creationId xmlns:a16="http://schemas.microsoft.com/office/drawing/2014/main" id="{DF914D23-3B96-C743-BB82-05D87881E6C9}"/>
              </a:ext>
            </a:extLst>
          </p:cNvPr>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a:ext>
            </a:extLst>
          </a:blip>
          <a:srcRect l="5556" r="5556"/>
          <a:stretch/>
        </p:blipFill>
        <p:spPr>
          <a:xfrm>
            <a:off x="4572000" y="-1"/>
            <a:ext cx="4572000" cy="5143501"/>
          </a:xfrm>
        </p:spPr>
      </p:pic>
      <p:sp>
        <p:nvSpPr>
          <p:cNvPr id="7" name="TextBox 6">
            <a:extLst>
              <a:ext uri="{FF2B5EF4-FFF2-40B4-BE49-F238E27FC236}">
                <a16:creationId xmlns:a16="http://schemas.microsoft.com/office/drawing/2014/main" id="{D471CAC7-9103-E54F-B287-4D96E12D60B7}"/>
              </a:ext>
            </a:extLst>
          </p:cNvPr>
          <p:cNvSpPr txBox="1">
            <a:spLocks noChangeArrowheads="1"/>
          </p:cNvSpPr>
          <p:nvPr/>
        </p:nvSpPr>
        <p:spPr bwMode="auto">
          <a:xfrm>
            <a:off x="1219141" y="1879252"/>
            <a:ext cx="24076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Questions?</a:t>
            </a:r>
            <a:endParaRPr lang="id-ID" altLang="en-US" sz="28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8" name="Straight Connector 7">
            <a:extLst>
              <a:ext uri="{FF2B5EF4-FFF2-40B4-BE49-F238E27FC236}">
                <a16:creationId xmlns:a16="http://schemas.microsoft.com/office/drawing/2014/main" id="{4E939524-2DA7-F048-80BE-B095151E9A4A}"/>
              </a:ext>
            </a:extLst>
          </p:cNvPr>
          <p:cNvCxnSpPr>
            <a:cxnSpLocks/>
          </p:cNvCxnSpPr>
          <p:nvPr/>
        </p:nvCxnSpPr>
        <p:spPr>
          <a:xfrm>
            <a:off x="1553671" y="2402472"/>
            <a:ext cx="1586039"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96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176F1F-C329-2340-96E1-EBC5E4087FEB}"/>
              </a:ext>
            </a:extLst>
          </p:cNvPr>
          <p:cNvSpPr/>
          <p:nvPr/>
        </p:nvSpPr>
        <p:spPr>
          <a:xfrm>
            <a:off x="0" y="-11113"/>
            <a:ext cx="9144000" cy="5154613"/>
          </a:xfrm>
          <a:prstGeom prst="rect">
            <a:avLst/>
          </a:prstGeom>
          <a:solidFill>
            <a:srgbClr val="C5E6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ource Code Pro Medium" panose="020B0309030403020204" pitchFamily="49" charset="0"/>
            </a:endParaRPr>
          </a:p>
        </p:txBody>
      </p:sp>
      <p:grpSp>
        <p:nvGrpSpPr>
          <p:cNvPr id="19458" name="Group 1">
            <a:extLst>
              <a:ext uri="{FF2B5EF4-FFF2-40B4-BE49-F238E27FC236}">
                <a16:creationId xmlns:a16="http://schemas.microsoft.com/office/drawing/2014/main" id="{DBB8DACE-A7F5-3C48-A79F-CCDCBB293C26}"/>
              </a:ext>
            </a:extLst>
          </p:cNvPr>
          <p:cNvGrpSpPr>
            <a:grpSpLocks/>
          </p:cNvGrpSpPr>
          <p:nvPr/>
        </p:nvGrpSpPr>
        <p:grpSpPr bwMode="auto">
          <a:xfrm>
            <a:off x="822308" y="1991100"/>
            <a:ext cx="7499384" cy="2162546"/>
            <a:chOff x="822309" y="1705453"/>
            <a:chExt cx="7499383" cy="2160406"/>
          </a:xfrm>
        </p:grpSpPr>
        <p:sp>
          <p:nvSpPr>
            <p:cNvPr id="19460" name="TextBox 8">
              <a:extLst>
                <a:ext uri="{FF2B5EF4-FFF2-40B4-BE49-F238E27FC236}">
                  <a16:creationId xmlns:a16="http://schemas.microsoft.com/office/drawing/2014/main" id="{D4042123-06B8-1745-9B9E-EAF34BF85C24}"/>
                </a:ext>
              </a:extLst>
            </p:cNvPr>
            <p:cNvSpPr txBox="1">
              <a:spLocks noChangeArrowheads="1"/>
            </p:cNvSpPr>
            <p:nvPr/>
          </p:nvSpPr>
          <p:spPr bwMode="auto">
            <a:xfrm>
              <a:off x="1567657" y="1705453"/>
              <a:ext cx="6008687" cy="47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Thank you!</a:t>
              </a:r>
              <a:endParaRPr lang="id-ID"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sp>
          <p:nvSpPr>
            <p:cNvPr id="19462" name="TextBox 15">
              <a:extLst>
                <a:ext uri="{FF2B5EF4-FFF2-40B4-BE49-F238E27FC236}">
                  <a16:creationId xmlns:a16="http://schemas.microsoft.com/office/drawing/2014/main" id="{4C239177-439B-5D43-912F-15BEB3F7F218}"/>
                </a:ext>
              </a:extLst>
            </p:cNvPr>
            <p:cNvSpPr txBox="1">
              <a:spLocks noChangeArrowheads="1"/>
            </p:cNvSpPr>
            <p:nvPr/>
          </p:nvSpPr>
          <p:spPr bwMode="auto">
            <a:xfrm>
              <a:off x="822309" y="2203268"/>
              <a:ext cx="7499383" cy="166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1400" dirty="0">
                  <a:solidFill>
                    <a:srgbClr val="3C5480"/>
                  </a:solidFill>
                  <a:latin typeface="Gotham Narrow Medium" pitchFamily="2" charset="0"/>
                  <a:cs typeface="Calibri" panose="020F0502020204030204" pitchFamily="34" charset="0"/>
                </a:rPr>
                <a:t>For additional information, contact the Child Care Provider Enrollment unit.</a:t>
              </a:r>
            </a:p>
            <a:p>
              <a:pPr algn="ctr" eaLnBrk="1" hangingPunct="1">
                <a:lnSpc>
                  <a:spcPct val="150000"/>
                </a:lnSpc>
              </a:pPr>
              <a:r>
                <a:rPr lang="en-US" altLang="en-US" sz="1400" dirty="0">
                  <a:solidFill>
                    <a:srgbClr val="3C5480"/>
                  </a:solidFill>
                  <a:latin typeface="Gotham Narrow Medium" pitchFamily="2" charset="0"/>
                  <a:cs typeface="Calibri" panose="020F0502020204030204" pitchFamily="34" charset="0"/>
                </a:rPr>
                <a:t>A directory can be found at: </a:t>
              </a:r>
            </a:p>
            <a:p>
              <a:pPr algn="ctr" eaLnBrk="1" hangingPunct="1">
                <a:lnSpc>
                  <a:spcPct val="150000"/>
                </a:lnSpc>
              </a:pPr>
              <a:r>
                <a:rPr lang="en-US" altLang="en-US" sz="1400" dirty="0">
                  <a:solidFill>
                    <a:srgbClr val="3C5480"/>
                  </a:solidFill>
                  <a:latin typeface="Gotham Narrow Medium" pitchFamily="2" charset="0"/>
                  <a:cs typeface="Calibri" panose="020F0502020204030204" pitchFamily="34" charset="0"/>
                  <a:hlinkClick r:id="rId3"/>
                </a:rPr>
                <a:t>https://ksqualitynetwork.org/provider/new-provider/</a:t>
              </a:r>
              <a:endParaRPr lang="en-US" altLang="en-US" sz="1400" dirty="0">
                <a:solidFill>
                  <a:srgbClr val="3C5480"/>
                </a:solidFill>
                <a:latin typeface="Gotham Narrow Medium" pitchFamily="2" charset="0"/>
                <a:cs typeface="Calibri" panose="020F0502020204030204" pitchFamily="34" charset="0"/>
              </a:endParaRPr>
            </a:p>
            <a:p>
              <a:pPr algn="ctr" eaLnBrk="1" hangingPunct="1">
                <a:lnSpc>
                  <a:spcPct val="150000"/>
                </a:lnSpc>
              </a:pPr>
              <a:r>
                <a:rPr lang="en-US" altLang="en-US" sz="1400" dirty="0">
                  <a:solidFill>
                    <a:srgbClr val="3C5480"/>
                  </a:solidFill>
                  <a:latin typeface="Gotham Narrow Medium" pitchFamily="2" charset="0"/>
                  <a:cs typeface="Calibri" panose="020F0502020204030204" pitchFamily="34" charset="0"/>
                </a:rPr>
                <a:t>Child Care Provider Handbook: </a:t>
              </a:r>
              <a:r>
                <a:rPr lang="en-US" altLang="en-US" sz="1400" dirty="0">
                  <a:solidFill>
                    <a:srgbClr val="3C5480"/>
                  </a:solidFill>
                  <a:latin typeface="Gotham Narrow Medium" pitchFamily="2" charset="0"/>
                  <a:cs typeface="Calibri" panose="020F0502020204030204" pitchFamily="34" charset="0"/>
                  <a:hlinkClick r:id="rId4">
                    <a:extLst>
                      <a:ext uri="{A12FA001-AC4F-418D-AE19-62706E023703}">
                        <ahyp:hlinkClr xmlns:ahyp="http://schemas.microsoft.com/office/drawing/2018/hyperlinkcolor" val="tx"/>
                      </a:ext>
                    </a:extLst>
                  </a:hlinkClick>
                </a:rPr>
                <a:t>http://content.dcf.ks.gov/ees/keesm/appendix/ES1655Final.pdf</a:t>
              </a:r>
              <a:endParaRPr lang="id-ID" altLang="en-US" sz="1400" dirty="0">
                <a:solidFill>
                  <a:srgbClr val="3C5480"/>
                </a:solidFill>
                <a:latin typeface="Gotham Narrow Medium" pitchFamily="2" charset="0"/>
                <a:cs typeface="Calibri" panose="020F0502020204030204" pitchFamily="34" charset="0"/>
              </a:endParaRPr>
            </a:p>
          </p:txBody>
        </p:sp>
      </p:grpSp>
      <p:pic>
        <p:nvPicPr>
          <p:cNvPr id="12" name="Picture 4">
            <a:extLst>
              <a:ext uri="{FF2B5EF4-FFF2-40B4-BE49-F238E27FC236}">
                <a16:creationId xmlns:a16="http://schemas.microsoft.com/office/drawing/2014/main" id="{878FE78B-88A1-1346-840C-EF6ACE13617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05627" y="4153646"/>
            <a:ext cx="932747" cy="6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F0FB3D7A-92FE-8947-BBF6-82BA711B412F}"/>
              </a:ext>
            </a:extLst>
          </p:cNvPr>
          <p:cNvCxnSpPr>
            <a:cxnSpLocks/>
          </p:cNvCxnSpPr>
          <p:nvPr/>
        </p:nvCxnSpPr>
        <p:spPr>
          <a:xfrm>
            <a:off x="3525520" y="2439204"/>
            <a:ext cx="2133600"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5EFC0-5C6F-FD49-A2C8-4D627AF0858A}"/>
              </a:ext>
            </a:extLst>
          </p:cNvPr>
          <p:cNvSpPr/>
          <p:nvPr/>
        </p:nvSpPr>
        <p:spPr>
          <a:xfrm>
            <a:off x="0" y="1"/>
            <a:ext cx="9144000" cy="5143500"/>
          </a:xfrm>
          <a:prstGeom prst="rect">
            <a:avLst/>
          </a:prstGeom>
          <a:solidFill>
            <a:srgbClr val="F485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latin typeface="Source Code Pro Medium" panose="020B0309030403020204" pitchFamily="49" charset="0"/>
            </a:endParaRPr>
          </a:p>
        </p:txBody>
      </p:sp>
      <p:pic>
        <p:nvPicPr>
          <p:cNvPr id="4" name="Picture 3" descr="Text&#10;&#10;Description automatically generated with low confidence">
            <a:extLst>
              <a:ext uri="{FF2B5EF4-FFF2-40B4-BE49-F238E27FC236}">
                <a16:creationId xmlns:a16="http://schemas.microsoft.com/office/drawing/2014/main" id="{C8890AAF-2DC9-B248-AFA9-C386D3AA85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82" y="0"/>
            <a:ext cx="9137836" cy="5143500"/>
          </a:xfrm>
          <a:prstGeom prst="rect">
            <a:avLst/>
          </a:prstGeom>
        </p:spPr>
      </p:pic>
      <p:sp>
        <p:nvSpPr>
          <p:cNvPr id="11" name="TextBox 10">
            <a:extLst>
              <a:ext uri="{FF2B5EF4-FFF2-40B4-BE49-F238E27FC236}">
                <a16:creationId xmlns:a16="http://schemas.microsoft.com/office/drawing/2014/main" id="{C8E45E51-7C60-4F45-BC7B-C712305D5B5D}"/>
              </a:ext>
            </a:extLst>
          </p:cNvPr>
          <p:cNvSpPr txBox="1">
            <a:spLocks noChangeArrowheads="1"/>
          </p:cNvSpPr>
          <p:nvPr/>
        </p:nvSpPr>
        <p:spPr bwMode="auto">
          <a:xfrm>
            <a:off x="2497238" y="2066561"/>
            <a:ext cx="421915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500" b="1" dirty="0">
                <a:solidFill>
                  <a:schemeClr val="bg1"/>
                </a:solidFill>
                <a:latin typeface="Source Code Pro" panose="020B0309030403020204" pitchFamily="49" charset="0"/>
                <a:ea typeface="Source Code Pro" panose="020B0309030403020204" pitchFamily="49" charset="0"/>
                <a:cs typeface="Roboto Light" panose="020F0302020204030204" pitchFamily="34" charset="0"/>
              </a:rPr>
              <a:t>Changes to Program</a:t>
            </a:r>
            <a:endParaRPr lang="id-ID" altLang="en-US" sz="2500" b="1" dirty="0">
              <a:solidFill>
                <a:schemeClr val="bg1"/>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13" name="Straight Connector 12">
            <a:extLst>
              <a:ext uri="{FF2B5EF4-FFF2-40B4-BE49-F238E27FC236}">
                <a16:creationId xmlns:a16="http://schemas.microsoft.com/office/drawing/2014/main" id="{63687707-A01C-F345-9839-1D2835943ED4}"/>
              </a:ext>
            </a:extLst>
          </p:cNvPr>
          <p:cNvCxnSpPr>
            <a:cxnSpLocks/>
          </p:cNvCxnSpPr>
          <p:nvPr/>
        </p:nvCxnSpPr>
        <p:spPr>
          <a:xfrm>
            <a:off x="3911600" y="3017858"/>
            <a:ext cx="1320800" cy="0"/>
          </a:xfrm>
          <a:prstGeom prst="line">
            <a:avLst/>
          </a:prstGeom>
          <a:ln w="22225">
            <a:solidFill>
              <a:srgbClr val="C5E6DF"/>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2615F6B1-41EC-3F4F-9F94-7E5304254BD4}"/>
              </a:ext>
            </a:extLst>
          </p:cNvPr>
          <p:cNvSpPr/>
          <p:nvPr/>
        </p:nvSpPr>
        <p:spPr>
          <a:xfrm>
            <a:off x="2582594" y="2026995"/>
            <a:ext cx="3978812" cy="556186"/>
          </a:xfrm>
          <a:prstGeom prst="roundRect">
            <a:avLst>
              <a:gd name="adj" fmla="val 50000"/>
            </a:avLst>
          </a:prstGeom>
          <a:noFill/>
          <a:ln w="22225">
            <a:solidFill>
              <a:srgbClr val="C5E6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Placeholder 2">
            <a:extLst>
              <a:ext uri="{FF2B5EF4-FFF2-40B4-BE49-F238E27FC236}">
                <a16:creationId xmlns:a16="http://schemas.microsoft.com/office/drawing/2014/main" id="{2BF4BEB2-6EFA-AF45-A920-6E081B1107A1}"/>
              </a:ext>
            </a:extLst>
          </p:cNvPr>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a:ext>
            </a:extLst>
          </a:blip>
          <a:srcRect t="4970" b="4970"/>
          <a:stretch/>
        </p:blipFill>
        <p:spPr>
          <a:xfrm>
            <a:off x="4572000" y="7"/>
            <a:ext cx="4568918" cy="5143493"/>
          </a:xfrm>
        </p:spPr>
      </p:pic>
      <p:pic>
        <p:nvPicPr>
          <p:cNvPr id="6" name="Picture 5" descr="Text&#10;&#10;Description automatically generated">
            <a:extLst>
              <a:ext uri="{FF2B5EF4-FFF2-40B4-BE49-F238E27FC236}">
                <a16:creationId xmlns:a16="http://schemas.microsoft.com/office/drawing/2014/main" id="{03D23D92-1644-B549-8909-B2A1C610A0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82" y="0"/>
            <a:ext cx="9137836" cy="5143500"/>
          </a:xfrm>
          <a:prstGeom prst="rect">
            <a:avLst/>
          </a:prstGeom>
        </p:spPr>
      </p:pic>
      <p:sp>
        <p:nvSpPr>
          <p:cNvPr id="7" name="TextBox 6">
            <a:extLst>
              <a:ext uri="{FF2B5EF4-FFF2-40B4-BE49-F238E27FC236}">
                <a16:creationId xmlns:a16="http://schemas.microsoft.com/office/drawing/2014/main" id="{F13CB9A0-844D-5848-B090-E21D116B3FB1}"/>
              </a:ext>
            </a:extLst>
          </p:cNvPr>
          <p:cNvSpPr txBox="1"/>
          <p:nvPr/>
        </p:nvSpPr>
        <p:spPr>
          <a:xfrm>
            <a:off x="538798" y="1592263"/>
            <a:ext cx="3435350" cy="2113399"/>
          </a:xfrm>
          <a:prstGeom prst="rect">
            <a:avLst/>
          </a:prstGeom>
          <a:noFill/>
        </p:spPr>
        <p:txBody>
          <a:bodyPr>
            <a:spAutoFit/>
          </a:bodyPr>
          <a:lstStyle/>
          <a:p>
            <a:pPr eaLnBrk="1" fontAlgn="auto" hangingPunct="1">
              <a:lnSpc>
                <a:spcPct val="150000"/>
              </a:lnSpc>
              <a:spcBef>
                <a:spcPts val="0"/>
              </a:spcBef>
              <a:spcAft>
                <a:spcPts val="0"/>
              </a:spcAft>
              <a:defRPr/>
            </a:pPr>
            <a:r>
              <a:rPr lang="en-US" dirty="0">
                <a:solidFill>
                  <a:schemeClr val="tx1">
                    <a:lumMod val="50000"/>
                    <a:lumOff val="50000"/>
                  </a:schemeClr>
                </a:solidFill>
                <a:latin typeface="Gotham Narrow Medium" pitchFamily="2" charset="0"/>
              </a:rPr>
              <a:t>Parents whose children receive subsidy benefits have the option to choose the type of childcare provider they want to use. </a:t>
            </a:r>
          </a:p>
        </p:txBody>
      </p:sp>
      <p:sp>
        <p:nvSpPr>
          <p:cNvPr id="12" name="TextBox 11">
            <a:extLst>
              <a:ext uri="{FF2B5EF4-FFF2-40B4-BE49-F238E27FC236}">
                <a16:creationId xmlns:a16="http://schemas.microsoft.com/office/drawing/2014/main" id="{F09ECE17-8711-0545-97ED-B888C4C63AEC}"/>
              </a:ext>
            </a:extLst>
          </p:cNvPr>
          <p:cNvSpPr txBox="1">
            <a:spLocks noChangeArrowheads="1"/>
          </p:cNvSpPr>
          <p:nvPr/>
        </p:nvSpPr>
        <p:spPr bwMode="auto">
          <a:xfrm>
            <a:off x="538798" y="191354"/>
            <a:ext cx="37742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Child Care Assistance</a:t>
            </a:r>
            <a:endParaRPr lang="id-ID" altLang="en-US" sz="25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13" name="Straight Connector 12">
            <a:extLst>
              <a:ext uri="{FF2B5EF4-FFF2-40B4-BE49-F238E27FC236}">
                <a16:creationId xmlns:a16="http://schemas.microsoft.com/office/drawing/2014/main" id="{1247B7F1-516A-E649-8E37-D6A6864889B0}"/>
              </a:ext>
            </a:extLst>
          </p:cNvPr>
          <p:cNvCxnSpPr>
            <a:cxnSpLocks/>
          </p:cNvCxnSpPr>
          <p:nvPr/>
        </p:nvCxnSpPr>
        <p:spPr>
          <a:xfrm>
            <a:off x="640398" y="1053128"/>
            <a:ext cx="3146675"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481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162EB77-5AB4-1549-93A4-E4E7C1BE2CFD}"/>
              </a:ext>
            </a:extLst>
          </p:cNvPr>
          <p:cNvSpPr txBox="1"/>
          <p:nvPr/>
        </p:nvSpPr>
        <p:spPr>
          <a:xfrm>
            <a:off x="5049838" y="1547517"/>
            <a:ext cx="3795224" cy="2864567"/>
          </a:xfrm>
          <a:prstGeom prst="rect">
            <a:avLst/>
          </a:prstGeom>
          <a:noFill/>
        </p:spPr>
        <p:txBody>
          <a:bodyPr wrap="square">
            <a:spAutoFit/>
          </a:bodyPr>
          <a:lstStyle/>
          <a:p>
            <a:pPr eaLnBrk="1" fontAlgn="auto" hangingPunct="1">
              <a:lnSpc>
                <a:spcPct val="150000"/>
              </a:lnSpc>
              <a:spcBef>
                <a:spcPts val="0"/>
              </a:spcBef>
              <a:spcAft>
                <a:spcPts val="0"/>
              </a:spcAft>
              <a:defRPr/>
            </a:pPr>
            <a:r>
              <a:rPr lang="en-US" dirty="0">
                <a:solidFill>
                  <a:schemeClr val="bg1">
                    <a:lumMod val="50000"/>
                  </a:schemeClr>
                </a:solidFill>
                <a:latin typeface="Gotham Narrow Medium" pitchFamily="2" charset="0"/>
              </a:rPr>
              <a:t>If income is below these maximums and the family is otherwise eligible, a family share deduction may be assigned based on family size and income amount </a:t>
            </a:r>
          </a:p>
          <a:p>
            <a:pPr eaLnBrk="1" fontAlgn="auto" hangingPunct="1">
              <a:lnSpc>
                <a:spcPct val="150000"/>
              </a:lnSpc>
              <a:spcBef>
                <a:spcPts val="0"/>
              </a:spcBef>
              <a:spcAft>
                <a:spcPts val="0"/>
              </a:spcAft>
              <a:defRPr/>
            </a:pPr>
            <a:endParaRPr lang="en-US" dirty="0">
              <a:solidFill>
                <a:schemeClr val="bg1">
                  <a:lumMod val="50000"/>
                </a:schemeClr>
              </a:solidFill>
              <a:latin typeface="Gotham Narrow Medium" pitchFamily="2" charset="0"/>
            </a:endParaRPr>
          </a:p>
          <a:p>
            <a:pPr eaLnBrk="1" fontAlgn="auto" hangingPunct="1">
              <a:lnSpc>
                <a:spcPct val="150000"/>
              </a:lnSpc>
              <a:spcBef>
                <a:spcPts val="0"/>
              </a:spcBef>
              <a:spcAft>
                <a:spcPts val="0"/>
              </a:spcAft>
              <a:defRPr/>
            </a:pPr>
            <a:endParaRPr lang="en-US" sz="1400" dirty="0">
              <a:solidFill>
                <a:schemeClr val="bg1">
                  <a:lumMod val="50000"/>
                </a:schemeClr>
              </a:solidFill>
              <a:latin typeface="Gotham Narrow Medium" pitchFamily="2" charset="0"/>
            </a:endParaRPr>
          </a:p>
        </p:txBody>
      </p:sp>
      <p:sp>
        <p:nvSpPr>
          <p:cNvPr id="22" name="Rectangle 21">
            <a:extLst>
              <a:ext uri="{FF2B5EF4-FFF2-40B4-BE49-F238E27FC236}">
                <a16:creationId xmlns:a16="http://schemas.microsoft.com/office/drawing/2014/main" id="{33296148-727A-8947-B3DF-787D01AA095F}"/>
              </a:ext>
            </a:extLst>
          </p:cNvPr>
          <p:cNvSpPr/>
          <p:nvPr/>
        </p:nvSpPr>
        <p:spPr>
          <a:xfrm>
            <a:off x="-4763" y="0"/>
            <a:ext cx="4572001" cy="5143500"/>
          </a:xfrm>
          <a:prstGeom prst="rect">
            <a:avLst/>
          </a:prstGeom>
          <a:solidFill>
            <a:srgbClr val="3C5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latin typeface="Source Code Pro Medium" panose="020B0309030403020204" pitchFamily="49" charset="0"/>
            </a:endParaRPr>
          </a:p>
        </p:txBody>
      </p:sp>
      <p:sp>
        <p:nvSpPr>
          <p:cNvPr id="11" name="TextBox 10">
            <a:extLst>
              <a:ext uri="{FF2B5EF4-FFF2-40B4-BE49-F238E27FC236}">
                <a16:creationId xmlns:a16="http://schemas.microsoft.com/office/drawing/2014/main" id="{DE955CBC-AA0B-444B-8F01-1DBEF0FC9650}"/>
              </a:ext>
            </a:extLst>
          </p:cNvPr>
          <p:cNvSpPr txBox="1">
            <a:spLocks noChangeArrowheads="1"/>
          </p:cNvSpPr>
          <p:nvPr/>
        </p:nvSpPr>
        <p:spPr bwMode="auto">
          <a:xfrm>
            <a:off x="5049838" y="576074"/>
            <a:ext cx="355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Update: Maximum Monthly Income</a:t>
            </a:r>
            <a:endParaRPr lang="id-ID" altLang="en-US" sz="20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12" name="Straight Connector 11">
            <a:extLst>
              <a:ext uri="{FF2B5EF4-FFF2-40B4-BE49-F238E27FC236}">
                <a16:creationId xmlns:a16="http://schemas.microsoft.com/office/drawing/2014/main" id="{CB8FB419-1CFF-B649-9DA7-8A98D7A916DC}"/>
              </a:ext>
            </a:extLst>
          </p:cNvPr>
          <p:cNvCxnSpPr>
            <a:cxnSpLocks/>
          </p:cNvCxnSpPr>
          <p:nvPr/>
        </p:nvCxnSpPr>
        <p:spPr>
          <a:xfrm>
            <a:off x="5151438" y="1329653"/>
            <a:ext cx="2295842"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graphicFrame>
        <p:nvGraphicFramePr>
          <p:cNvPr id="9" name="Table 10">
            <a:extLst>
              <a:ext uri="{FF2B5EF4-FFF2-40B4-BE49-F238E27FC236}">
                <a16:creationId xmlns:a16="http://schemas.microsoft.com/office/drawing/2014/main" id="{14328559-F48D-431A-9735-B4C87645CFEE}"/>
              </a:ext>
            </a:extLst>
          </p:cNvPr>
          <p:cNvGraphicFramePr>
            <a:graphicFrameLocks/>
          </p:cNvGraphicFramePr>
          <p:nvPr>
            <p:extLst>
              <p:ext uri="{D42A27DB-BD31-4B8C-83A1-F6EECF244321}">
                <p14:modId xmlns:p14="http://schemas.microsoft.com/office/powerpoint/2010/main" val="2684179172"/>
              </p:ext>
            </p:extLst>
          </p:nvPr>
        </p:nvGraphicFramePr>
        <p:xfrm>
          <a:off x="0" y="0"/>
          <a:ext cx="4567240" cy="4412084"/>
        </p:xfrm>
        <a:graphic>
          <a:graphicData uri="http://schemas.openxmlformats.org/drawingml/2006/table">
            <a:tbl>
              <a:tblPr firstRow="1" bandRow="1">
                <a:tableStyleId>{5C22544A-7EE6-4342-B048-85BDC9FD1C3A}</a:tableStyleId>
              </a:tblPr>
              <a:tblGrid>
                <a:gridCol w="921434">
                  <a:extLst>
                    <a:ext uri="{9D8B030D-6E8A-4147-A177-3AD203B41FA5}">
                      <a16:colId xmlns:a16="http://schemas.microsoft.com/office/drawing/2014/main" val="2314230797"/>
                    </a:ext>
                  </a:extLst>
                </a:gridCol>
                <a:gridCol w="1362186">
                  <a:extLst>
                    <a:ext uri="{9D8B030D-6E8A-4147-A177-3AD203B41FA5}">
                      <a16:colId xmlns:a16="http://schemas.microsoft.com/office/drawing/2014/main" val="501221913"/>
                    </a:ext>
                  </a:extLst>
                </a:gridCol>
                <a:gridCol w="776103">
                  <a:extLst>
                    <a:ext uri="{9D8B030D-6E8A-4147-A177-3AD203B41FA5}">
                      <a16:colId xmlns:a16="http://schemas.microsoft.com/office/drawing/2014/main" val="126041611"/>
                    </a:ext>
                  </a:extLst>
                </a:gridCol>
                <a:gridCol w="1507517">
                  <a:extLst>
                    <a:ext uri="{9D8B030D-6E8A-4147-A177-3AD203B41FA5}">
                      <a16:colId xmlns:a16="http://schemas.microsoft.com/office/drawing/2014/main" val="818938261"/>
                    </a:ext>
                  </a:extLst>
                </a:gridCol>
              </a:tblGrid>
              <a:tr h="1575582">
                <a:tc>
                  <a:txBody>
                    <a:bodyPr/>
                    <a:lstStyle/>
                    <a:p>
                      <a:pPr marL="0" indent="0" algn="ctr">
                        <a:lnSpc>
                          <a:spcPct val="100000"/>
                        </a:lnSpc>
                        <a:spcBef>
                          <a:spcPts val="1160"/>
                        </a:spcBef>
                      </a:pPr>
                      <a:r>
                        <a:rPr lang="en-US" sz="1600" b="1" spc="10" dirty="0">
                          <a:solidFill>
                            <a:srgbClr val="3C5480"/>
                          </a:solidFill>
                          <a:latin typeface="Source Code Pro Light" panose="020B0604020202020204" pitchFamily="49" charset="0"/>
                          <a:ea typeface="Source Code Pro Light" panose="020B0604020202020204" pitchFamily="49" charset="0"/>
                          <a:cs typeface="Bahnschrift Light"/>
                        </a:rPr>
                        <a:t>Family Size</a:t>
                      </a:r>
                      <a:endParaRPr sz="1600" b="1" dirty="0">
                        <a:solidFill>
                          <a:srgbClr val="3C5480"/>
                        </a:solidFill>
                        <a:latin typeface="Source Code Pro Light" panose="020B0604020202020204" pitchFamily="49" charset="0"/>
                        <a:ea typeface="Source Code Pro Light" panose="020B0604020202020204" pitchFamily="49" charset="0"/>
                        <a:cs typeface="Bahnschrift Light"/>
                      </a:endParaRPr>
                    </a:p>
                  </a:txBody>
                  <a:tcPr marL="0" marR="0" marT="0" marB="0" anchor="ctr">
                    <a:solidFill>
                      <a:srgbClr val="C5E6DF"/>
                    </a:solidFill>
                  </a:tcPr>
                </a:tc>
                <a:tc>
                  <a:txBody>
                    <a:bodyPr/>
                    <a:lstStyle/>
                    <a:p>
                      <a:pPr marL="0" indent="0" algn="ctr">
                        <a:lnSpc>
                          <a:spcPct val="100000"/>
                        </a:lnSpc>
                        <a:spcBef>
                          <a:spcPts val="1160"/>
                        </a:spcBef>
                      </a:pPr>
                      <a:r>
                        <a:rPr lang="en-US" sz="1200" b="1" spc="10" dirty="0">
                          <a:solidFill>
                            <a:srgbClr val="3C5480"/>
                          </a:solidFill>
                          <a:latin typeface="Source Code Pro Light" panose="020B0409030403020204" pitchFamily="49" charset="0"/>
                          <a:ea typeface="Source Code Pro Light" panose="020B0409030403020204" pitchFamily="49" charset="0"/>
                          <a:cs typeface="Bahnschrift Light"/>
                        </a:rPr>
                        <a:t>Tier I: Initial Eligibility Determination </a:t>
                      </a:r>
                      <a:endParaRPr sz="1200" b="1" dirty="0">
                        <a:solidFill>
                          <a:srgbClr val="3C5480"/>
                        </a:solidFill>
                        <a:latin typeface="Source Code Pro Light" panose="020B0409030403020204" pitchFamily="49" charset="0"/>
                        <a:ea typeface="Source Code Pro Light" panose="020B0409030403020204" pitchFamily="49" charset="0"/>
                        <a:cs typeface="Bahnschrift Light"/>
                      </a:endParaRPr>
                    </a:p>
                  </a:txBody>
                  <a:tcPr marL="0" marR="0" marT="0" marB="0" anchor="ctr">
                    <a:solidFill>
                      <a:srgbClr val="C5E6DF"/>
                    </a:solidFill>
                  </a:tcPr>
                </a:tc>
                <a:tc>
                  <a:txBody>
                    <a:bodyPr/>
                    <a:lstStyle/>
                    <a:p>
                      <a:pPr marL="0" indent="0" algn="ctr">
                        <a:lnSpc>
                          <a:spcPct val="100000"/>
                        </a:lnSpc>
                        <a:spcBef>
                          <a:spcPts val="1160"/>
                        </a:spcBef>
                      </a:pPr>
                      <a:r>
                        <a:rPr lang="en-US" sz="1600" b="1" spc="10" dirty="0">
                          <a:solidFill>
                            <a:srgbClr val="3C5480"/>
                          </a:solidFill>
                          <a:latin typeface="Source Code Pro Light" panose="020B0409030403020204" pitchFamily="49" charset="0"/>
                          <a:ea typeface="Source Code Pro Light" panose="020B0409030403020204" pitchFamily="49" charset="0"/>
                          <a:cs typeface="Bahnschrift Light"/>
                        </a:rPr>
                        <a:t>Family Size</a:t>
                      </a:r>
                      <a:endParaRPr sz="1600" b="1" dirty="0">
                        <a:solidFill>
                          <a:srgbClr val="3C5480"/>
                        </a:solidFill>
                        <a:latin typeface="Source Code Pro Light" panose="020B0409030403020204" pitchFamily="49" charset="0"/>
                        <a:ea typeface="Source Code Pro Light" panose="020B0409030403020204" pitchFamily="49" charset="0"/>
                        <a:cs typeface="Bahnschrift Light"/>
                      </a:endParaRPr>
                    </a:p>
                  </a:txBody>
                  <a:tcPr marL="0" marR="0" marT="0" marB="0" anchor="ctr">
                    <a:solidFill>
                      <a:srgbClr val="C5E6DF"/>
                    </a:solidFill>
                  </a:tcPr>
                </a:tc>
                <a:tc>
                  <a:txBody>
                    <a:bodyPr/>
                    <a:lstStyle/>
                    <a:p>
                      <a:pPr marL="0" indent="0" algn="ctr">
                        <a:lnSpc>
                          <a:spcPct val="100000"/>
                        </a:lnSpc>
                        <a:spcBef>
                          <a:spcPts val="1160"/>
                        </a:spcBef>
                      </a:pPr>
                      <a:r>
                        <a:rPr lang="en-US" sz="1200" b="1" spc="10" dirty="0">
                          <a:solidFill>
                            <a:srgbClr val="3C5480"/>
                          </a:solidFill>
                          <a:latin typeface="Source Code Pro Light" panose="020B0409030403020204" pitchFamily="49" charset="0"/>
                          <a:ea typeface="Source Code Pro Light" panose="020B0409030403020204" pitchFamily="49" charset="0"/>
                          <a:cs typeface="Bahnschrift Light"/>
                        </a:rPr>
                        <a:t>Tier I: Initial Eligibility Determination </a:t>
                      </a:r>
                      <a:endParaRPr sz="1200" b="1" dirty="0">
                        <a:solidFill>
                          <a:srgbClr val="3C5480"/>
                        </a:solidFill>
                        <a:latin typeface="Source Code Pro Light" panose="020B0409030403020204" pitchFamily="49" charset="0"/>
                        <a:ea typeface="Source Code Pro Light" panose="020B0409030403020204" pitchFamily="49" charset="0"/>
                        <a:cs typeface="Bahnschrift Light"/>
                      </a:endParaRPr>
                    </a:p>
                  </a:txBody>
                  <a:tcPr marL="0" marR="0" marT="0" marB="0" anchor="ctr">
                    <a:solidFill>
                      <a:srgbClr val="C5E6DF"/>
                    </a:solidFill>
                  </a:tcPr>
                </a:tc>
                <a:extLst>
                  <a:ext uri="{0D108BD9-81ED-4DB2-BD59-A6C34878D82A}">
                    <a16:rowId xmlns:a16="http://schemas.microsoft.com/office/drawing/2014/main" val="2464520600"/>
                  </a:ext>
                </a:extLst>
              </a:tr>
              <a:tr h="748430">
                <a:tc>
                  <a:txBody>
                    <a:bodyPr/>
                    <a:lstStyle/>
                    <a:p>
                      <a:pPr algn="ctr">
                        <a:lnSpc>
                          <a:spcPct val="100000"/>
                        </a:lnSpc>
                        <a:spcBef>
                          <a:spcPts val="10"/>
                        </a:spcBef>
                      </a:pPr>
                      <a:endParaRPr sz="1800" dirty="0">
                        <a:latin typeface="Gotham Narrow Medium"/>
                        <a:cs typeface="Times New Roman"/>
                      </a:endParaRPr>
                    </a:p>
                    <a:p>
                      <a:pPr marL="156845" algn="ctr">
                        <a:lnSpc>
                          <a:spcPct val="100000"/>
                        </a:lnSpc>
                      </a:pPr>
                      <a:r>
                        <a:rPr lang="en-US" sz="2000" dirty="0">
                          <a:solidFill>
                            <a:srgbClr val="666666"/>
                          </a:solidFill>
                          <a:latin typeface="Gotham Narrow Medium"/>
                          <a:cs typeface="Times New Roman"/>
                        </a:rPr>
                        <a:t>2</a:t>
                      </a:r>
                      <a:endParaRPr sz="2000" dirty="0">
                        <a:latin typeface="Gotham Narrow Medium"/>
                        <a:cs typeface="Times New Roman"/>
                      </a:endParaRPr>
                    </a:p>
                  </a:txBody>
                  <a:tcPr marL="0" marR="0" marT="1270" marB="0">
                    <a:solidFill>
                      <a:srgbClr val="C5E6DF"/>
                    </a:solidFill>
                  </a:tcPr>
                </a:tc>
                <a:tc>
                  <a:txBody>
                    <a:bodyPr/>
                    <a:lstStyle/>
                    <a:p>
                      <a:pPr lvl="0" algn="ctr">
                        <a:lnSpc>
                          <a:spcPct val="100000"/>
                        </a:lnSpc>
                        <a:spcBef>
                          <a:spcPts val="10"/>
                        </a:spcBef>
                      </a:pPr>
                      <a:endParaRPr lang="en-US" sz="1800" dirty="0">
                        <a:latin typeface="Gotham Narrow Medium"/>
                        <a:cs typeface="Times New Roman"/>
                      </a:endParaRPr>
                    </a:p>
                    <a:p>
                      <a:pPr marL="156845" lvl="0" algn="ctr">
                        <a:lnSpc>
                          <a:spcPct val="100000"/>
                        </a:lnSpc>
                      </a:pPr>
                      <a:r>
                        <a:rPr lang="en-US" sz="2000" dirty="0">
                          <a:solidFill>
                            <a:srgbClr val="666666"/>
                          </a:solidFill>
                          <a:latin typeface="Gotham Narrow Medium"/>
                          <a:cs typeface="Times New Roman"/>
                        </a:rPr>
                        <a:t>$3,815</a:t>
                      </a:r>
                      <a:endParaRPr lang="en-US" sz="2000" dirty="0">
                        <a:latin typeface="Gotham Narrow Medium"/>
                        <a:cs typeface="Times New Roman"/>
                      </a:endParaRPr>
                    </a:p>
                  </a:txBody>
                  <a:tcPr marL="0" marR="0" marT="1270" marB="0">
                    <a:solidFill>
                      <a:srgbClr val="C5E6DF"/>
                    </a:solidFill>
                  </a:tcPr>
                </a:tc>
                <a:tc>
                  <a:txBody>
                    <a:bodyPr/>
                    <a:lstStyle/>
                    <a:p>
                      <a:pPr algn="ctr">
                        <a:lnSpc>
                          <a:spcPct val="100000"/>
                        </a:lnSpc>
                        <a:spcBef>
                          <a:spcPts val="10"/>
                        </a:spcBef>
                      </a:pPr>
                      <a:endParaRPr sz="1800" dirty="0">
                        <a:latin typeface="Gotham Narrow Medium"/>
                        <a:cs typeface="Times New Roman"/>
                      </a:endParaRPr>
                    </a:p>
                    <a:p>
                      <a:pPr marL="0" indent="0" algn="ctr">
                        <a:lnSpc>
                          <a:spcPct val="100000"/>
                        </a:lnSpc>
                      </a:pPr>
                      <a:r>
                        <a:rPr lang="en-US" sz="2000" dirty="0">
                          <a:solidFill>
                            <a:srgbClr val="666666"/>
                          </a:solidFill>
                          <a:latin typeface="Gotham Narrow Medium"/>
                          <a:cs typeface="Times New Roman"/>
                        </a:rPr>
                        <a:t>6</a:t>
                      </a:r>
                      <a:endParaRPr sz="2000" dirty="0">
                        <a:latin typeface="Gotham Narrow Medium"/>
                        <a:cs typeface="Times New Roman"/>
                      </a:endParaRPr>
                    </a:p>
                  </a:txBody>
                  <a:tcPr marL="0" marR="0" marT="1270" marB="0">
                    <a:solidFill>
                      <a:srgbClr val="C5E6DF"/>
                    </a:solidFill>
                  </a:tcPr>
                </a:tc>
                <a:tc>
                  <a:txBody>
                    <a:bodyPr/>
                    <a:lstStyle/>
                    <a:p>
                      <a:pPr algn="ctr">
                        <a:lnSpc>
                          <a:spcPct val="100000"/>
                        </a:lnSpc>
                        <a:spcBef>
                          <a:spcPts val="10"/>
                        </a:spcBef>
                      </a:pPr>
                      <a:endParaRPr lang="en-US" sz="1800" dirty="0">
                        <a:latin typeface="Gotham Narrow Medium"/>
                        <a:cs typeface="Times New Roman"/>
                      </a:endParaRPr>
                    </a:p>
                    <a:p>
                      <a:pPr marL="156845" algn="ctr">
                        <a:lnSpc>
                          <a:spcPct val="100000"/>
                        </a:lnSpc>
                      </a:pPr>
                      <a:r>
                        <a:rPr lang="en-US" sz="2000" dirty="0">
                          <a:solidFill>
                            <a:srgbClr val="666666"/>
                          </a:solidFill>
                          <a:latin typeface="Gotham Narrow Medium"/>
                          <a:cs typeface="Times New Roman"/>
                        </a:rPr>
                        <a:t>$7,748</a:t>
                      </a:r>
                      <a:endParaRPr lang="en-US" sz="2000" dirty="0">
                        <a:latin typeface="Gotham Narrow Medium"/>
                        <a:cs typeface="Times New Roman"/>
                      </a:endParaRPr>
                    </a:p>
                  </a:txBody>
                  <a:tcPr marL="0" marR="0" marT="1270" marB="0">
                    <a:solidFill>
                      <a:srgbClr val="C5E6DF"/>
                    </a:solidFill>
                  </a:tcPr>
                </a:tc>
                <a:extLst>
                  <a:ext uri="{0D108BD9-81ED-4DB2-BD59-A6C34878D82A}">
                    <a16:rowId xmlns:a16="http://schemas.microsoft.com/office/drawing/2014/main" val="1618686169"/>
                  </a:ext>
                </a:extLst>
              </a:tr>
              <a:tr h="696024">
                <a:tc>
                  <a:txBody>
                    <a:bodyPr/>
                    <a:lstStyle/>
                    <a:p>
                      <a:pPr marL="156845" algn="ctr">
                        <a:lnSpc>
                          <a:spcPct val="100000"/>
                        </a:lnSpc>
                        <a:spcBef>
                          <a:spcPts val="1850"/>
                        </a:spcBef>
                      </a:pPr>
                      <a:r>
                        <a:rPr lang="en-US" sz="2000" dirty="0">
                          <a:solidFill>
                            <a:srgbClr val="666666"/>
                          </a:solidFill>
                          <a:latin typeface="Gotham Narrow Medium"/>
                          <a:cs typeface="Times New Roman"/>
                        </a:rPr>
                        <a:t>3</a:t>
                      </a:r>
                      <a:endParaRPr sz="2000" dirty="0">
                        <a:latin typeface="Gotham Narrow Medium"/>
                        <a:cs typeface="Times New Roman"/>
                      </a:endParaRPr>
                    </a:p>
                  </a:txBody>
                  <a:tcPr marL="0" marR="0" marT="234950" marB="0">
                    <a:solidFill>
                      <a:srgbClr val="C5E6DF"/>
                    </a:solidFill>
                  </a:tcPr>
                </a:tc>
                <a:tc>
                  <a:txBody>
                    <a:bodyPr/>
                    <a:lstStyle/>
                    <a:p>
                      <a:pPr marL="156845" lvl="0" algn="ctr">
                        <a:lnSpc>
                          <a:spcPct val="100000"/>
                        </a:lnSpc>
                        <a:spcBef>
                          <a:spcPts val="1850"/>
                        </a:spcBef>
                      </a:pPr>
                      <a:r>
                        <a:rPr lang="en-US" sz="2000" dirty="0">
                          <a:solidFill>
                            <a:srgbClr val="666666"/>
                          </a:solidFill>
                          <a:latin typeface="Gotham Narrow Medium"/>
                          <a:cs typeface="Times New Roman"/>
                        </a:rPr>
                        <a:t>$4,798</a:t>
                      </a:r>
                      <a:endParaRPr sz="2000" dirty="0">
                        <a:latin typeface="Gotham Narrow Medium"/>
                        <a:cs typeface="Times New Roman"/>
                      </a:endParaRPr>
                    </a:p>
                  </a:txBody>
                  <a:tcPr marL="0" marR="0" marT="234950" marB="0">
                    <a:solidFill>
                      <a:srgbClr val="C5E6DF"/>
                    </a:solidFill>
                  </a:tcPr>
                </a:tc>
                <a:tc>
                  <a:txBody>
                    <a:bodyPr/>
                    <a:lstStyle/>
                    <a:p>
                      <a:pPr marL="0" indent="0" algn="ctr">
                        <a:lnSpc>
                          <a:spcPct val="100000"/>
                        </a:lnSpc>
                        <a:spcBef>
                          <a:spcPts val="1850"/>
                        </a:spcBef>
                      </a:pPr>
                      <a:r>
                        <a:rPr lang="en-US" sz="2000" dirty="0">
                          <a:solidFill>
                            <a:srgbClr val="666666"/>
                          </a:solidFill>
                          <a:latin typeface="Gotham Narrow Medium"/>
                          <a:cs typeface="Times New Roman"/>
                        </a:rPr>
                        <a:t>7</a:t>
                      </a:r>
                      <a:endParaRPr sz="2000" dirty="0">
                        <a:latin typeface="Gotham Narrow Medium"/>
                        <a:cs typeface="Times New Roman"/>
                      </a:endParaRPr>
                    </a:p>
                  </a:txBody>
                  <a:tcPr marL="0" marR="0" marT="234950" marB="0">
                    <a:solidFill>
                      <a:srgbClr val="C5E6DF"/>
                    </a:solidFill>
                  </a:tcPr>
                </a:tc>
                <a:tc>
                  <a:txBody>
                    <a:bodyPr/>
                    <a:lstStyle/>
                    <a:p>
                      <a:pPr marL="156845" algn="ctr">
                        <a:lnSpc>
                          <a:spcPct val="100000"/>
                        </a:lnSpc>
                        <a:spcBef>
                          <a:spcPts val="1850"/>
                        </a:spcBef>
                      </a:pPr>
                      <a:r>
                        <a:rPr lang="en-US" sz="2000" dirty="0">
                          <a:solidFill>
                            <a:srgbClr val="666666"/>
                          </a:solidFill>
                          <a:latin typeface="Gotham Narrow Medium"/>
                          <a:cs typeface="Times New Roman"/>
                        </a:rPr>
                        <a:t>$8,634*</a:t>
                      </a:r>
                      <a:endParaRPr sz="2000" dirty="0">
                        <a:latin typeface="Gotham Narrow Medium"/>
                        <a:cs typeface="Times New Roman"/>
                      </a:endParaRPr>
                    </a:p>
                  </a:txBody>
                  <a:tcPr marL="0" marR="0" marT="234950" marB="0">
                    <a:solidFill>
                      <a:srgbClr val="C5E6DF"/>
                    </a:solidFill>
                  </a:tcPr>
                </a:tc>
                <a:extLst>
                  <a:ext uri="{0D108BD9-81ED-4DB2-BD59-A6C34878D82A}">
                    <a16:rowId xmlns:a16="http://schemas.microsoft.com/office/drawing/2014/main" val="1701390793"/>
                  </a:ext>
                </a:extLst>
              </a:tr>
              <a:tr h="696024">
                <a:tc>
                  <a:txBody>
                    <a:bodyPr/>
                    <a:lstStyle/>
                    <a:p>
                      <a:pPr marL="156845" algn="ctr">
                        <a:lnSpc>
                          <a:spcPct val="100000"/>
                        </a:lnSpc>
                        <a:spcBef>
                          <a:spcPts val="1850"/>
                        </a:spcBef>
                      </a:pPr>
                      <a:r>
                        <a:rPr lang="en-US" sz="2000" dirty="0">
                          <a:solidFill>
                            <a:srgbClr val="666666"/>
                          </a:solidFill>
                          <a:latin typeface="Gotham Narrow Medium"/>
                          <a:cs typeface="Times New Roman"/>
                        </a:rPr>
                        <a:t>4</a:t>
                      </a:r>
                      <a:endParaRPr sz="2000" dirty="0">
                        <a:latin typeface="Gotham Narrow Medium"/>
                        <a:cs typeface="Times New Roman"/>
                      </a:endParaRPr>
                    </a:p>
                  </a:txBody>
                  <a:tcPr marL="0" marR="0" marT="234950" marB="0">
                    <a:solidFill>
                      <a:srgbClr val="C5E6DF"/>
                    </a:solidFill>
                  </a:tcPr>
                </a:tc>
                <a:tc>
                  <a:txBody>
                    <a:bodyPr/>
                    <a:lstStyle/>
                    <a:p>
                      <a:pPr marL="156845" lvl="0" algn="ctr">
                        <a:lnSpc>
                          <a:spcPct val="100000"/>
                        </a:lnSpc>
                        <a:spcBef>
                          <a:spcPts val="1850"/>
                        </a:spcBef>
                      </a:pPr>
                      <a:r>
                        <a:rPr lang="en-US" sz="2000" dirty="0">
                          <a:solidFill>
                            <a:srgbClr val="666666"/>
                          </a:solidFill>
                          <a:latin typeface="Gotham Narrow Medium"/>
                          <a:cs typeface="Times New Roman"/>
                        </a:rPr>
                        <a:t>$5,783</a:t>
                      </a:r>
                      <a:endParaRPr sz="2000" dirty="0">
                        <a:latin typeface="Gotham Narrow Medium"/>
                        <a:cs typeface="Times New Roman"/>
                      </a:endParaRPr>
                    </a:p>
                  </a:txBody>
                  <a:tcPr marL="0" marR="0" marT="234950" marB="0">
                    <a:solidFill>
                      <a:srgbClr val="C5E6DF"/>
                    </a:solidFill>
                  </a:tcPr>
                </a:tc>
                <a:tc>
                  <a:txBody>
                    <a:bodyPr/>
                    <a:lstStyle/>
                    <a:p>
                      <a:pPr marL="0" indent="0" algn="ctr">
                        <a:lnSpc>
                          <a:spcPct val="100000"/>
                        </a:lnSpc>
                        <a:spcBef>
                          <a:spcPts val="1850"/>
                        </a:spcBef>
                      </a:pPr>
                      <a:r>
                        <a:rPr lang="en-US" sz="2000" dirty="0">
                          <a:solidFill>
                            <a:srgbClr val="666666"/>
                          </a:solidFill>
                          <a:latin typeface="Gotham Narrow Medium"/>
                          <a:cs typeface="Times New Roman"/>
                        </a:rPr>
                        <a:t>8</a:t>
                      </a:r>
                      <a:endParaRPr sz="2000" dirty="0">
                        <a:latin typeface="Gotham Narrow Medium"/>
                        <a:cs typeface="Times New Roman"/>
                      </a:endParaRPr>
                    </a:p>
                  </a:txBody>
                  <a:tcPr marL="0" marR="0" marT="234950" marB="0">
                    <a:solidFill>
                      <a:srgbClr val="C5E6DF"/>
                    </a:solidFill>
                  </a:tcPr>
                </a:tc>
                <a:tc>
                  <a:txBody>
                    <a:bodyPr/>
                    <a:lstStyle/>
                    <a:p>
                      <a:pPr marL="156845" algn="ctr">
                        <a:lnSpc>
                          <a:spcPct val="100000"/>
                        </a:lnSpc>
                        <a:spcBef>
                          <a:spcPts val="1850"/>
                        </a:spcBef>
                      </a:pPr>
                      <a:r>
                        <a:rPr lang="en-US" sz="2000" dirty="0">
                          <a:solidFill>
                            <a:srgbClr val="666666"/>
                          </a:solidFill>
                          <a:latin typeface="Gotham Narrow Medium"/>
                          <a:cs typeface="Times New Roman"/>
                        </a:rPr>
                        <a:t>$8,825*</a:t>
                      </a:r>
                      <a:endParaRPr sz="2000" dirty="0">
                        <a:latin typeface="Gotham Narrow Medium"/>
                        <a:cs typeface="Times New Roman"/>
                      </a:endParaRPr>
                    </a:p>
                  </a:txBody>
                  <a:tcPr marL="0" marR="0" marT="234950" marB="0">
                    <a:solidFill>
                      <a:srgbClr val="C5E6DF"/>
                    </a:solidFill>
                  </a:tcPr>
                </a:tc>
                <a:extLst>
                  <a:ext uri="{0D108BD9-81ED-4DB2-BD59-A6C34878D82A}">
                    <a16:rowId xmlns:a16="http://schemas.microsoft.com/office/drawing/2014/main" val="3561372792"/>
                  </a:ext>
                </a:extLst>
              </a:tr>
              <a:tr h="696024">
                <a:tc>
                  <a:txBody>
                    <a:bodyPr/>
                    <a:lstStyle/>
                    <a:p>
                      <a:pPr marL="156845" algn="ctr">
                        <a:lnSpc>
                          <a:spcPct val="100000"/>
                        </a:lnSpc>
                        <a:spcBef>
                          <a:spcPts val="1850"/>
                        </a:spcBef>
                      </a:pPr>
                      <a:r>
                        <a:rPr lang="en-US" sz="2000" dirty="0">
                          <a:solidFill>
                            <a:srgbClr val="666666"/>
                          </a:solidFill>
                          <a:latin typeface="Gotham Narrow Medium"/>
                          <a:cs typeface="Times New Roman"/>
                        </a:rPr>
                        <a:t>5</a:t>
                      </a:r>
                      <a:endParaRPr sz="2000" dirty="0">
                        <a:latin typeface="Gotham Narrow Medium"/>
                        <a:cs typeface="Times New Roman"/>
                      </a:endParaRPr>
                    </a:p>
                  </a:txBody>
                  <a:tcPr marL="0" marR="0" marT="234950" marB="0">
                    <a:solidFill>
                      <a:srgbClr val="C5E6DF"/>
                    </a:solidFill>
                  </a:tcPr>
                </a:tc>
                <a:tc>
                  <a:txBody>
                    <a:bodyPr/>
                    <a:lstStyle/>
                    <a:p>
                      <a:pPr marL="156845" lvl="0" algn="ctr">
                        <a:lnSpc>
                          <a:spcPct val="100000"/>
                        </a:lnSpc>
                        <a:spcBef>
                          <a:spcPts val="1850"/>
                        </a:spcBef>
                      </a:pPr>
                      <a:r>
                        <a:rPr lang="en-US" sz="2000" dirty="0">
                          <a:solidFill>
                            <a:srgbClr val="666666"/>
                          </a:solidFill>
                          <a:latin typeface="Gotham Narrow Medium"/>
                          <a:cs typeface="Times New Roman"/>
                        </a:rPr>
                        <a:t>$6,765</a:t>
                      </a:r>
                      <a:endParaRPr sz="2000" dirty="0">
                        <a:latin typeface="Gotham Narrow Medium"/>
                        <a:cs typeface="Times New Roman"/>
                      </a:endParaRPr>
                    </a:p>
                  </a:txBody>
                  <a:tcPr marL="0" marR="0" marT="234950" marB="0">
                    <a:solidFill>
                      <a:srgbClr val="C5E6DF"/>
                    </a:solidFill>
                  </a:tcPr>
                </a:tc>
                <a:tc>
                  <a:txBody>
                    <a:bodyPr/>
                    <a:lstStyle/>
                    <a:p>
                      <a:pPr marL="0" indent="0" algn="ctr">
                        <a:lnSpc>
                          <a:spcPct val="100000"/>
                        </a:lnSpc>
                        <a:spcBef>
                          <a:spcPts val="1850"/>
                        </a:spcBef>
                      </a:pPr>
                      <a:r>
                        <a:rPr lang="en-US" sz="2000" dirty="0">
                          <a:solidFill>
                            <a:srgbClr val="666666"/>
                          </a:solidFill>
                          <a:latin typeface="Gotham Narrow Medium"/>
                          <a:cs typeface="Times New Roman"/>
                        </a:rPr>
                        <a:t>9</a:t>
                      </a:r>
                      <a:endParaRPr sz="2000" dirty="0">
                        <a:latin typeface="Gotham Narrow Medium"/>
                        <a:cs typeface="Times New Roman"/>
                      </a:endParaRPr>
                    </a:p>
                  </a:txBody>
                  <a:tcPr marL="0" marR="0" marT="234950" marB="0">
                    <a:solidFill>
                      <a:srgbClr val="C5E6DF"/>
                    </a:solidFill>
                  </a:tcPr>
                </a:tc>
                <a:tc>
                  <a:txBody>
                    <a:bodyPr/>
                    <a:lstStyle/>
                    <a:p>
                      <a:pPr marL="156845" algn="ctr">
                        <a:lnSpc>
                          <a:spcPct val="100000"/>
                        </a:lnSpc>
                        <a:spcBef>
                          <a:spcPts val="1850"/>
                        </a:spcBef>
                      </a:pPr>
                      <a:r>
                        <a:rPr lang="en-US" sz="2000" dirty="0">
                          <a:solidFill>
                            <a:srgbClr val="666666"/>
                          </a:solidFill>
                          <a:latin typeface="Gotham Narrow Medium"/>
                          <a:cs typeface="Times New Roman"/>
                        </a:rPr>
                        <a:t>$9,017*</a:t>
                      </a:r>
                      <a:endParaRPr sz="2000" dirty="0">
                        <a:latin typeface="Gotham Narrow Medium"/>
                        <a:cs typeface="Times New Roman"/>
                      </a:endParaRPr>
                    </a:p>
                  </a:txBody>
                  <a:tcPr marL="0" marR="0" marT="234950" marB="0">
                    <a:solidFill>
                      <a:srgbClr val="C5E6DF"/>
                    </a:solidFill>
                  </a:tcPr>
                </a:tc>
                <a:extLst>
                  <a:ext uri="{0D108BD9-81ED-4DB2-BD59-A6C34878D82A}">
                    <a16:rowId xmlns:a16="http://schemas.microsoft.com/office/drawing/2014/main" val="1466095025"/>
                  </a:ext>
                </a:extLst>
              </a:tr>
            </a:tbl>
          </a:graphicData>
        </a:graphic>
      </p:graphicFrame>
    </p:spTree>
    <p:extLst>
      <p:ext uri="{BB962C8B-B14F-4D97-AF65-F5344CB8AC3E}">
        <p14:creationId xmlns:p14="http://schemas.microsoft.com/office/powerpoint/2010/main" val="3416386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162EB77-5AB4-1549-93A4-E4E7C1BE2CFD}"/>
              </a:ext>
            </a:extLst>
          </p:cNvPr>
          <p:cNvSpPr txBox="1"/>
          <p:nvPr/>
        </p:nvSpPr>
        <p:spPr>
          <a:xfrm>
            <a:off x="4930226" y="1722799"/>
            <a:ext cx="3795224" cy="2528897"/>
          </a:xfrm>
          <a:prstGeom prst="rect">
            <a:avLst/>
          </a:prstGeom>
          <a:noFill/>
        </p:spPr>
        <p:txBody>
          <a:bodyPr wrap="square">
            <a:spAutoFit/>
          </a:bodyPr>
          <a:lstStyle/>
          <a:p>
            <a:pPr eaLnBrk="1" fontAlgn="auto" hangingPunct="1">
              <a:lnSpc>
                <a:spcPct val="150000"/>
              </a:lnSpc>
              <a:spcBef>
                <a:spcPts val="0"/>
              </a:spcBef>
              <a:spcAft>
                <a:spcPts val="0"/>
              </a:spcAft>
              <a:defRPr/>
            </a:pPr>
            <a:r>
              <a:rPr lang="en-US" dirty="0">
                <a:solidFill>
                  <a:schemeClr val="bg1">
                    <a:lumMod val="50000"/>
                  </a:schemeClr>
                </a:solidFill>
                <a:latin typeface="Gotham Narrow Medium" pitchFamily="2" charset="0"/>
              </a:rPr>
              <a:t>Family share deductions are no more than 3% of family income</a:t>
            </a:r>
          </a:p>
          <a:p>
            <a:pPr eaLnBrk="1" fontAlgn="auto" hangingPunct="1">
              <a:lnSpc>
                <a:spcPct val="150000"/>
              </a:lnSpc>
              <a:spcBef>
                <a:spcPts val="0"/>
              </a:spcBef>
              <a:spcAft>
                <a:spcPts val="0"/>
              </a:spcAft>
              <a:defRPr/>
            </a:pPr>
            <a:endParaRPr lang="en-US" dirty="0">
              <a:solidFill>
                <a:schemeClr val="bg1">
                  <a:lumMod val="50000"/>
                </a:schemeClr>
              </a:solidFill>
              <a:latin typeface="Gotham Narrow Medium" pitchFamily="2" charset="0"/>
            </a:endParaRPr>
          </a:p>
          <a:p>
            <a:pPr eaLnBrk="1" fontAlgn="auto" hangingPunct="1">
              <a:lnSpc>
                <a:spcPct val="150000"/>
              </a:lnSpc>
              <a:spcBef>
                <a:spcPts val="0"/>
              </a:spcBef>
              <a:spcAft>
                <a:spcPts val="0"/>
              </a:spcAft>
              <a:defRPr/>
            </a:pPr>
            <a:r>
              <a:rPr lang="en-US" dirty="0">
                <a:solidFill>
                  <a:schemeClr val="bg1">
                    <a:lumMod val="50000"/>
                  </a:schemeClr>
                </a:solidFill>
                <a:latin typeface="Gotham Narrow Medium" pitchFamily="2" charset="0"/>
              </a:rPr>
              <a:t>Income eligibility is equivalent to 250% FPL but cannot be more than 85% State Median Income</a:t>
            </a:r>
          </a:p>
        </p:txBody>
      </p:sp>
      <p:sp>
        <p:nvSpPr>
          <p:cNvPr id="22" name="Rectangle 21">
            <a:extLst>
              <a:ext uri="{FF2B5EF4-FFF2-40B4-BE49-F238E27FC236}">
                <a16:creationId xmlns:a16="http://schemas.microsoft.com/office/drawing/2014/main" id="{33296148-727A-8947-B3DF-787D01AA095F}"/>
              </a:ext>
            </a:extLst>
          </p:cNvPr>
          <p:cNvSpPr/>
          <p:nvPr/>
        </p:nvSpPr>
        <p:spPr>
          <a:xfrm>
            <a:off x="-4763" y="0"/>
            <a:ext cx="4572001" cy="5143500"/>
          </a:xfrm>
          <a:prstGeom prst="rect">
            <a:avLst/>
          </a:prstGeom>
          <a:solidFill>
            <a:srgbClr val="3C5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latin typeface="Source Code Pro Medium" panose="020B0309030403020204" pitchFamily="49" charset="0"/>
            </a:endParaRPr>
          </a:p>
        </p:txBody>
      </p:sp>
      <p:sp>
        <p:nvSpPr>
          <p:cNvPr id="11" name="TextBox 10">
            <a:extLst>
              <a:ext uri="{FF2B5EF4-FFF2-40B4-BE49-F238E27FC236}">
                <a16:creationId xmlns:a16="http://schemas.microsoft.com/office/drawing/2014/main" id="{DE955CBC-AA0B-444B-8F01-1DBEF0FC9650}"/>
              </a:ext>
            </a:extLst>
          </p:cNvPr>
          <p:cNvSpPr txBox="1">
            <a:spLocks noChangeArrowheads="1"/>
          </p:cNvSpPr>
          <p:nvPr/>
        </p:nvSpPr>
        <p:spPr bwMode="auto">
          <a:xfrm>
            <a:off x="5049838" y="576074"/>
            <a:ext cx="355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Update: Maximum Monthly Income</a:t>
            </a:r>
            <a:endParaRPr lang="id-ID" altLang="en-US" sz="20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12" name="Straight Connector 11">
            <a:extLst>
              <a:ext uri="{FF2B5EF4-FFF2-40B4-BE49-F238E27FC236}">
                <a16:creationId xmlns:a16="http://schemas.microsoft.com/office/drawing/2014/main" id="{CB8FB419-1CFF-B649-9DA7-8A98D7A916DC}"/>
              </a:ext>
            </a:extLst>
          </p:cNvPr>
          <p:cNvCxnSpPr>
            <a:cxnSpLocks/>
          </p:cNvCxnSpPr>
          <p:nvPr/>
        </p:nvCxnSpPr>
        <p:spPr>
          <a:xfrm>
            <a:off x="5151438" y="1329653"/>
            <a:ext cx="2295842"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graphicFrame>
        <p:nvGraphicFramePr>
          <p:cNvPr id="9" name="Table 10">
            <a:extLst>
              <a:ext uri="{FF2B5EF4-FFF2-40B4-BE49-F238E27FC236}">
                <a16:creationId xmlns:a16="http://schemas.microsoft.com/office/drawing/2014/main" id="{14328559-F48D-431A-9735-B4C87645CFEE}"/>
              </a:ext>
            </a:extLst>
          </p:cNvPr>
          <p:cNvGraphicFramePr>
            <a:graphicFrameLocks/>
          </p:cNvGraphicFramePr>
          <p:nvPr>
            <p:extLst>
              <p:ext uri="{D42A27DB-BD31-4B8C-83A1-F6EECF244321}">
                <p14:modId xmlns:p14="http://schemas.microsoft.com/office/powerpoint/2010/main" val="898282248"/>
              </p:ext>
            </p:extLst>
          </p:nvPr>
        </p:nvGraphicFramePr>
        <p:xfrm>
          <a:off x="0" y="0"/>
          <a:ext cx="4567240" cy="4412084"/>
        </p:xfrm>
        <a:graphic>
          <a:graphicData uri="http://schemas.openxmlformats.org/drawingml/2006/table">
            <a:tbl>
              <a:tblPr firstRow="1" bandRow="1">
                <a:tableStyleId>{5C22544A-7EE6-4342-B048-85BDC9FD1C3A}</a:tableStyleId>
              </a:tblPr>
              <a:tblGrid>
                <a:gridCol w="921434">
                  <a:extLst>
                    <a:ext uri="{9D8B030D-6E8A-4147-A177-3AD203B41FA5}">
                      <a16:colId xmlns:a16="http://schemas.microsoft.com/office/drawing/2014/main" val="2314230797"/>
                    </a:ext>
                  </a:extLst>
                </a:gridCol>
                <a:gridCol w="1362186">
                  <a:extLst>
                    <a:ext uri="{9D8B030D-6E8A-4147-A177-3AD203B41FA5}">
                      <a16:colId xmlns:a16="http://schemas.microsoft.com/office/drawing/2014/main" val="501221913"/>
                    </a:ext>
                  </a:extLst>
                </a:gridCol>
                <a:gridCol w="776103">
                  <a:extLst>
                    <a:ext uri="{9D8B030D-6E8A-4147-A177-3AD203B41FA5}">
                      <a16:colId xmlns:a16="http://schemas.microsoft.com/office/drawing/2014/main" val="126041611"/>
                    </a:ext>
                  </a:extLst>
                </a:gridCol>
                <a:gridCol w="1507517">
                  <a:extLst>
                    <a:ext uri="{9D8B030D-6E8A-4147-A177-3AD203B41FA5}">
                      <a16:colId xmlns:a16="http://schemas.microsoft.com/office/drawing/2014/main" val="818938261"/>
                    </a:ext>
                  </a:extLst>
                </a:gridCol>
              </a:tblGrid>
              <a:tr h="1575582">
                <a:tc>
                  <a:txBody>
                    <a:bodyPr/>
                    <a:lstStyle/>
                    <a:p>
                      <a:pPr marL="0" indent="0" algn="ctr">
                        <a:lnSpc>
                          <a:spcPct val="100000"/>
                        </a:lnSpc>
                        <a:spcBef>
                          <a:spcPts val="1160"/>
                        </a:spcBef>
                      </a:pPr>
                      <a:r>
                        <a:rPr lang="en-US" sz="1600" b="1" spc="10" dirty="0">
                          <a:solidFill>
                            <a:srgbClr val="3C5480"/>
                          </a:solidFill>
                          <a:latin typeface="Source Code Pro Light" panose="020B0409030403020204" pitchFamily="49" charset="0"/>
                          <a:ea typeface="Source Code Pro Light" panose="020B0409030403020204" pitchFamily="49" charset="0"/>
                          <a:cs typeface="Bahnschrift Light"/>
                        </a:rPr>
                        <a:t>Family Size</a:t>
                      </a:r>
                      <a:endParaRPr sz="1600" b="1" dirty="0">
                        <a:solidFill>
                          <a:srgbClr val="3C5480"/>
                        </a:solidFill>
                        <a:latin typeface="Source Code Pro Light" panose="020B0409030403020204" pitchFamily="49" charset="0"/>
                        <a:ea typeface="Source Code Pro Light" panose="020B0409030403020204" pitchFamily="49" charset="0"/>
                        <a:cs typeface="Bahnschrift Light"/>
                      </a:endParaRPr>
                    </a:p>
                  </a:txBody>
                  <a:tcPr marL="0" marR="0" marT="0" marB="0" anchor="ctr">
                    <a:solidFill>
                      <a:srgbClr val="C5E6DF"/>
                    </a:solidFill>
                  </a:tcPr>
                </a:tc>
                <a:tc>
                  <a:txBody>
                    <a:bodyPr/>
                    <a:lstStyle/>
                    <a:p>
                      <a:pPr marL="0" indent="0" algn="ctr">
                        <a:lnSpc>
                          <a:spcPct val="100000"/>
                        </a:lnSpc>
                        <a:spcBef>
                          <a:spcPts val="1160"/>
                        </a:spcBef>
                      </a:pPr>
                      <a:r>
                        <a:rPr lang="en-US" sz="1200" b="1" spc="10" dirty="0">
                          <a:solidFill>
                            <a:srgbClr val="3C5480"/>
                          </a:solidFill>
                          <a:latin typeface="Source Code Pro Light" panose="020B0409030403020204" pitchFamily="49" charset="0"/>
                          <a:ea typeface="Source Code Pro Light" panose="020B0409030403020204" pitchFamily="49" charset="0"/>
                          <a:cs typeface="Bahnschrift Light"/>
                        </a:rPr>
                        <a:t>Tier I: Initial Eligibility Determination </a:t>
                      </a:r>
                      <a:endParaRPr sz="1200" b="1" dirty="0">
                        <a:solidFill>
                          <a:srgbClr val="3C5480"/>
                        </a:solidFill>
                        <a:latin typeface="Source Code Pro Light" panose="020B0409030403020204" pitchFamily="49" charset="0"/>
                        <a:ea typeface="Source Code Pro Light" panose="020B0409030403020204" pitchFamily="49" charset="0"/>
                        <a:cs typeface="Bahnschrift Light"/>
                      </a:endParaRPr>
                    </a:p>
                  </a:txBody>
                  <a:tcPr marL="0" marR="0" marT="0" marB="0" anchor="ctr">
                    <a:solidFill>
                      <a:srgbClr val="C5E6DF"/>
                    </a:solidFill>
                  </a:tcPr>
                </a:tc>
                <a:tc>
                  <a:txBody>
                    <a:bodyPr/>
                    <a:lstStyle/>
                    <a:p>
                      <a:pPr marL="0" indent="0" algn="ctr">
                        <a:lnSpc>
                          <a:spcPct val="100000"/>
                        </a:lnSpc>
                        <a:spcBef>
                          <a:spcPts val="1160"/>
                        </a:spcBef>
                      </a:pPr>
                      <a:r>
                        <a:rPr lang="en-US" sz="1600" b="1" spc="10" dirty="0">
                          <a:solidFill>
                            <a:srgbClr val="3C5480"/>
                          </a:solidFill>
                          <a:latin typeface="Source Code Pro Light" panose="020B0409030403020204" pitchFamily="49" charset="0"/>
                          <a:ea typeface="Source Code Pro Light" panose="020B0409030403020204" pitchFamily="49" charset="0"/>
                          <a:cs typeface="Bahnschrift Light"/>
                        </a:rPr>
                        <a:t>Family Size</a:t>
                      </a:r>
                      <a:endParaRPr sz="1600" b="1" dirty="0">
                        <a:solidFill>
                          <a:srgbClr val="3C5480"/>
                        </a:solidFill>
                        <a:latin typeface="Source Code Pro Light" panose="020B0409030403020204" pitchFamily="49" charset="0"/>
                        <a:ea typeface="Source Code Pro Light" panose="020B0409030403020204" pitchFamily="49" charset="0"/>
                        <a:cs typeface="Bahnschrift Light"/>
                      </a:endParaRPr>
                    </a:p>
                  </a:txBody>
                  <a:tcPr marL="0" marR="0" marT="0" marB="0" anchor="ctr">
                    <a:solidFill>
                      <a:srgbClr val="C5E6DF"/>
                    </a:solidFill>
                  </a:tcPr>
                </a:tc>
                <a:tc>
                  <a:txBody>
                    <a:bodyPr/>
                    <a:lstStyle/>
                    <a:p>
                      <a:pPr marL="0" indent="0" algn="ctr">
                        <a:lnSpc>
                          <a:spcPct val="100000"/>
                        </a:lnSpc>
                        <a:spcBef>
                          <a:spcPts val="1160"/>
                        </a:spcBef>
                      </a:pPr>
                      <a:r>
                        <a:rPr lang="en-US" sz="1200" b="1" spc="10" dirty="0">
                          <a:solidFill>
                            <a:srgbClr val="3C5480"/>
                          </a:solidFill>
                          <a:latin typeface="Source Code Pro Light" panose="020B0409030403020204" pitchFamily="49" charset="0"/>
                          <a:ea typeface="Source Code Pro Light" panose="020B0409030403020204" pitchFamily="49" charset="0"/>
                          <a:cs typeface="Bahnschrift Light"/>
                        </a:rPr>
                        <a:t>Tier I: Initial Eligibility Determination </a:t>
                      </a:r>
                      <a:endParaRPr sz="1200" b="1" dirty="0">
                        <a:solidFill>
                          <a:srgbClr val="3C5480"/>
                        </a:solidFill>
                        <a:latin typeface="Source Code Pro Light" panose="020B0409030403020204" pitchFamily="49" charset="0"/>
                        <a:ea typeface="Source Code Pro Light" panose="020B0409030403020204" pitchFamily="49" charset="0"/>
                        <a:cs typeface="Bahnschrift Light"/>
                      </a:endParaRPr>
                    </a:p>
                  </a:txBody>
                  <a:tcPr marL="0" marR="0" marT="0" marB="0" anchor="ctr">
                    <a:solidFill>
                      <a:srgbClr val="C5E6DF"/>
                    </a:solidFill>
                  </a:tcPr>
                </a:tc>
                <a:extLst>
                  <a:ext uri="{0D108BD9-81ED-4DB2-BD59-A6C34878D82A}">
                    <a16:rowId xmlns:a16="http://schemas.microsoft.com/office/drawing/2014/main" val="2464520600"/>
                  </a:ext>
                </a:extLst>
              </a:tr>
              <a:tr h="748430">
                <a:tc>
                  <a:txBody>
                    <a:bodyPr/>
                    <a:lstStyle/>
                    <a:p>
                      <a:pPr algn="ctr">
                        <a:lnSpc>
                          <a:spcPct val="100000"/>
                        </a:lnSpc>
                        <a:spcBef>
                          <a:spcPts val="10"/>
                        </a:spcBef>
                      </a:pPr>
                      <a:endParaRPr sz="1800" dirty="0">
                        <a:latin typeface="Gotham Narrow Medium"/>
                        <a:cs typeface="Times New Roman"/>
                      </a:endParaRPr>
                    </a:p>
                    <a:p>
                      <a:pPr marL="156845" algn="ctr">
                        <a:lnSpc>
                          <a:spcPct val="100000"/>
                        </a:lnSpc>
                      </a:pPr>
                      <a:r>
                        <a:rPr lang="en-US" sz="2000" dirty="0">
                          <a:solidFill>
                            <a:srgbClr val="666666"/>
                          </a:solidFill>
                          <a:latin typeface="Gotham Narrow Medium"/>
                          <a:cs typeface="Times New Roman"/>
                        </a:rPr>
                        <a:t>2</a:t>
                      </a:r>
                      <a:endParaRPr sz="2000" dirty="0">
                        <a:latin typeface="Gotham Narrow Medium"/>
                        <a:cs typeface="Times New Roman"/>
                      </a:endParaRPr>
                    </a:p>
                  </a:txBody>
                  <a:tcPr marL="0" marR="0" marT="1270" marB="0">
                    <a:solidFill>
                      <a:srgbClr val="C5E6DF"/>
                    </a:solidFill>
                  </a:tcPr>
                </a:tc>
                <a:tc>
                  <a:txBody>
                    <a:bodyPr/>
                    <a:lstStyle/>
                    <a:p>
                      <a:pPr lvl="0" algn="ctr">
                        <a:lnSpc>
                          <a:spcPct val="100000"/>
                        </a:lnSpc>
                        <a:spcBef>
                          <a:spcPts val="10"/>
                        </a:spcBef>
                      </a:pPr>
                      <a:endParaRPr lang="en-US" sz="1800" dirty="0">
                        <a:latin typeface="Gotham Narrow Medium"/>
                        <a:cs typeface="Times New Roman"/>
                      </a:endParaRPr>
                    </a:p>
                    <a:p>
                      <a:pPr marL="156845" lvl="0" algn="ctr">
                        <a:lnSpc>
                          <a:spcPct val="100000"/>
                        </a:lnSpc>
                      </a:pPr>
                      <a:r>
                        <a:rPr lang="en-US" sz="2000" dirty="0">
                          <a:solidFill>
                            <a:srgbClr val="666666"/>
                          </a:solidFill>
                          <a:latin typeface="Gotham Narrow Medium"/>
                          <a:cs typeface="Times New Roman"/>
                        </a:rPr>
                        <a:t>$3,815</a:t>
                      </a:r>
                      <a:endParaRPr lang="en-US" sz="2000" dirty="0">
                        <a:latin typeface="Gotham Narrow Medium"/>
                        <a:cs typeface="Times New Roman"/>
                      </a:endParaRPr>
                    </a:p>
                  </a:txBody>
                  <a:tcPr marL="0" marR="0" marT="1270" marB="0">
                    <a:solidFill>
                      <a:srgbClr val="C5E6DF"/>
                    </a:solidFill>
                  </a:tcPr>
                </a:tc>
                <a:tc>
                  <a:txBody>
                    <a:bodyPr/>
                    <a:lstStyle/>
                    <a:p>
                      <a:pPr algn="ctr">
                        <a:lnSpc>
                          <a:spcPct val="100000"/>
                        </a:lnSpc>
                        <a:spcBef>
                          <a:spcPts val="10"/>
                        </a:spcBef>
                      </a:pPr>
                      <a:endParaRPr sz="1800" dirty="0">
                        <a:latin typeface="Gotham Narrow Medium"/>
                        <a:cs typeface="Times New Roman"/>
                      </a:endParaRPr>
                    </a:p>
                    <a:p>
                      <a:pPr marL="0" indent="0" algn="ctr">
                        <a:lnSpc>
                          <a:spcPct val="100000"/>
                        </a:lnSpc>
                      </a:pPr>
                      <a:r>
                        <a:rPr lang="en-US" sz="2000" dirty="0">
                          <a:solidFill>
                            <a:srgbClr val="666666"/>
                          </a:solidFill>
                          <a:latin typeface="Gotham Narrow Medium"/>
                          <a:cs typeface="Times New Roman"/>
                        </a:rPr>
                        <a:t>6</a:t>
                      </a:r>
                      <a:endParaRPr sz="2000" dirty="0">
                        <a:latin typeface="Gotham Narrow Medium"/>
                        <a:cs typeface="Times New Roman"/>
                      </a:endParaRPr>
                    </a:p>
                  </a:txBody>
                  <a:tcPr marL="0" marR="0" marT="1270" marB="0">
                    <a:solidFill>
                      <a:srgbClr val="C5E6DF"/>
                    </a:solidFill>
                  </a:tcPr>
                </a:tc>
                <a:tc>
                  <a:txBody>
                    <a:bodyPr/>
                    <a:lstStyle/>
                    <a:p>
                      <a:pPr algn="ctr">
                        <a:lnSpc>
                          <a:spcPct val="100000"/>
                        </a:lnSpc>
                        <a:spcBef>
                          <a:spcPts val="10"/>
                        </a:spcBef>
                      </a:pPr>
                      <a:endParaRPr lang="en-US" sz="1800" dirty="0">
                        <a:latin typeface="Gotham Narrow Medium"/>
                        <a:cs typeface="Times New Roman"/>
                      </a:endParaRPr>
                    </a:p>
                    <a:p>
                      <a:pPr marL="156845" algn="ctr">
                        <a:lnSpc>
                          <a:spcPct val="100000"/>
                        </a:lnSpc>
                      </a:pPr>
                      <a:r>
                        <a:rPr lang="en-US" sz="2000" dirty="0">
                          <a:solidFill>
                            <a:srgbClr val="666666"/>
                          </a:solidFill>
                          <a:latin typeface="Gotham Narrow Medium"/>
                          <a:cs typeface="Times New Roman"/>
                        </a:rPr>
                        <a:t>$7,748</a:t>
                      </a:r>
                      <a:endParaRPr lang="en-US" sz="2000" dirty="0">
                        <a:latin typeface="Gotham Narrow Medium"/>
                        <a:cs typeface="Times New Roman"/>
                      </a:endParaRPr>
                    </a:p>
                  </a:txBody>
                  <a:tcPr marL="0" marR="0" marT="1270" marB="0">
                    <a:solidFill>
                      <a:srgbClr val="C5E6DF"/>
                    </a:solidFill>
                  </a:tcPr>
                </a:tc>
                <a:extLst>
                  <a:ext uri="{0D108BD9-81ED-4DB2-BD59-A6C34878D82A}">
                    <a16:rowId xmlns:a16="http://schemas.microsoft.com/office/drawing/2014/main" val="1618686169"/>
                  </a:ext>
                </a:extLst>
              </a:tr>
              <a:tr h="696024">
                <a:tc>
                  <a:txBody>
                    <a:bodyPr/>
                    <a:lstStyle/>
                    <a:p>
                      <a:pPr marL="156845" algn="ctr">
                        <a:lnSpc>
                          <a:spcPct val="100000"/>
                        </a:lnSpc>
                        <a:spcBef>
                          <a:spcPts val="1850"/>
                        </a:spcBef>
                      </a:pPr>
                      <a:r>
                        <a:rPr lang="en-US" sz="2000" dirty="0">
                          <a:solidFill>
                            <a:srgbClr val="666666"/>
                          </a:solidFill>
                          <a:latin typeface="Gotham Narrow Medium"/>
                          <a:cs typeface="Times New Roman"/>
                        </a:rPr>
                        <a:t>3</a:t>
                      </a:r>
                      <a:endParaRPr sz="2000" dirty="0">
                        <a:latin typeface="Gotham Narrow Medium"/>
                        <a:cs typeface="Times New Roman"/>
                      </a:endParaRPr>
                    </a:p>
                  </a:txBody>
                  <a:tcPr marL="0" marR="0" marT="234950" marB="0">
                    <a:solidFill>
                      <a:srgbClr val="C5E6DF"/>
                    </a:solidFill>
                  </a:tcPr>
                </a:tc>
                <a:tc>
                  <a:txBody>
                    <a:bodyPr/>
                    <a:lstStyle/>
                    <a:p>
                      <a:pPr marL="156845" lvl="0" algn="ctr">
                        <a:lnSpc>
                          <a:spcPct val="100000"/>
                        </a:lnSpc>
                        <a:spcBef>
                          <a:spcPts val="1850"/>
                        </a:spcBef>
                      </a:pPr>
                      <a:r>
                        <a:rPr lang="en-US" sz="2000" dirty="0">
                          <a:solidFill>
                            <a:srgbClr val="666666"/>
                          </a:solidFill>
                          <a:latin typeface="Gotham Narrow Medium"/>
                          <a:cs typeface="Times New Roman"/>
                        </a:rPr>
                        <a:t>$4,798</a:t>
                      </a:r>
                      <a:endParaRPr sz="2000" dirty="0">
                        <a:latin typeface="Gotham Narrow Medium"/>
                        <a:cs typeface="Times New Roman"/>
                      </a:endParaRPr>
                    </a:p>
                  </a:txBody>
                  <a:tcPr marL="0" marR="0" marT="234950" marB="0">
                    <a:solidFill>
                      <a:srgbClr val="C5E6DF"/>
                    </a:solidFill>
                  </a:tcPr>
                </a:tc>
                <a:tc>
                  <a:txBody>
                    <a:bodyPr/>
                    <a:lstStyle/>
                    <a:p>
                      <a:pPr marL="0" indent="0" algn="ctr">
                        <a:lnSpc>
                          <a:spcPct val="100000"/>
                        </a:lnSpc>
                        <a:spcBef>
                          <a:spcPts val="1850"/>
                        </a:spcBef>
                      </a:pPr>
                      <a:r>
                        <a:rPr lang="en-US" sz="2000" dirty="0">
                          <a:solidFill>
                            <a:srgbClr val="666666"/>
                          </a:solidFill>
                          <a:latin typeface="Gotham Narrow Medium"/>
                          <a:cs typeface="Times New Roman"/>
                        </a:rPr>
                        <a:t>7</a:t>
                      </a:r>
                      <a:endParaRPr sz="2000" dirty="0">
                        <a:latin typeface="Gotham Narrow Medium"/>
                        <a:cs typeface="Times New Roman"/>
                      </a:endParaRPr>
                    </a:p>
                  </a:txBody>
                  <a:tcPr marL="0" marR="0" marT="234950" marB="0">
                    <a:solidFill>
                      <a:srgbClr val="C5E6DF"/>
                    </a:solidFill>
                  </a:tcPr>
                </a:tc>
                <a:tc>
                  <a:txBody>
                    <a:bodyPr/>
                    <a:lstStyle/>
                    <a:p>
                      <a:pPr marL="156845" algn="ctr">
                        <a:lnSpc>
                          <a:spcPct val="100000"/>
                        </a:lnSpc>
                        <a:spcBef>
                          <a:spcPts val="1850"/>
                        </a:spcBef>
                      </a:pPr>
                      <a:r>
                        <a:rPr lang="en-US" sz="2000" dirty="0">
                          <a:solidFill>
                            <a:srgbClr val="666666"/>
                          </a:solidFill>
                          <a:latin typeface="Gotham Narrow Medium"/>
                          <a:cs typeface="Times New Roman"/>
                        </a:rPr>
                        <a:t>$8,634*</a:t>
                      </a:r>
                      <a:endParaRPr sz="2000" dirty="0">
                        <a:latin typeface="Gotham Narrow Medium"/>
                        <a:cs typeface="Times New Roman"/>
                      </a:endParaRPr>
                    </a:p>
                  </a:txBody>
                  <a:tcPr marL="0" marR="0" marT="234950" marB="0">
                    <a:solidFill>
                      <a:srgbClr val="C5E6DF"/>
                    </a:solidFill>
                  </a:tcPr>
                </a:tc>
                <a:extLst>
                  <a:ext uri="{0D108BD9-81ED-4DB2-BD59-A6C34878D82A}">
                    <a16:rowId xmlns:a16="http://schemas.microsoft.com/office/drawing/2014/main" val="1701390793"/>
                  </a:ext>
                </a:extLst>
              </a:tr>
              <a:tr h="696024">
                <a:tc>
                  <a:txBody>
                    <a:bodyPr/>
                    <a:lstStyle/>
                    <a:p>
                      <a:pPr marL="156845" algn="ctr">
                        <a:lnSpc>
                          <a:spcPct val="100000"/>
                        </a:lnSpc>
                        <a:spcBef>
                          <a:spcPts val="1850"/>
                        </a:spcBef>
                      </a:pPr>
                      <a:r>
                        <a:rPr lang="en-US" sz="2000" dirty="0">
                          <a:solidFill>
                            <a:srgbClr val="666666"/>
                          </a:solidFill>
                          <a:latin typeface="Gotham Narrow Medium"/>
                          <a:cs typeface="Times New Roman"/>
                        </a:rPr>
                        <a:t>4</a:t>
                      </a:r>
                      <a:endParaRPr sz="2000" dirty="0">
                        <a:latin typeface="Gotham Narrow Medium"/>
                        <a:cs typeface="Times New Roman"/>
                      </a:endParaRPr>
                    </a:p>
                  </a:txBody>
                  <a:tcPr marL="0" marR="0" marT="234950" marB="0">
                    <a:solidFill>
                      <a:srgbClr val="C5E6DF"/>
                    </a:solidFill>
                  </a:tcPr>
                </a:tc>
                <a:tc>
                  <a:txBody>
                    <a:bodyPr/>
                    <a:lstStyle/>
                    <a:p>
                      <a:pPr marL="156845" lvl="0" algn="ctr">
                        <a:lnSpc>
                          <a:spcPct val="100000"/>
                        </a:lnSpc>
                        <a:spcBef>
                          <a:spcPts val="1850"/>
                        </a:spcBef>
                      </a:pPr>
                      <a:r>
                        <a:rPr lang="en-US" sz="2000" dirty="0">
                          <a:solidFill>
                            <a:srgbClr val="666666"/>
                          </a:solidFill>
                          <a:latin typeface="Gotham Narrow Medium"/>
                          <a:cs typeface="Times New Roman"/>
                        </a:rPr>
                        <a:t>$5,783</a:t>
                      </a:r>
                      <a:endParaRPr sz="2000" dirty="0">
                        <a:latin typeface="Gotham Narrow Medium"/>
                        <a:cs typeface="Times New Roman"/>
                      </a:endParaRPr>
                    </a:p>
                  </a:txBody>
                  <a:tcPr marL="0" marR="0" marT="234950" marB="0">
                    <a:solidFill>
                      <a:srgbClr val="C5E6DF"/>
                    </a:solidFill>
                  </a:tcPr>
                </a:tc>
                <a:tc>
                  <a:txBody>
                    <a:bodyPr/>
                    <a:lstStyle/>
                    <a:p>
                      <a:pPr marL="0" indent="0" algn="ctr">
                        <a:lnSpc>
                          <a:spcPct val="100000"/>
                        </a:lnSpc>
                        <a:spcBef>
                          <a:spcPts val="1850"/>
                        </a:spcBef>
                      </a:pPr>
                      <a:r>
                        <a:rPr lang="en-US" sz="2000" dirty="0">
                          <a:solidFill>
                            <a:srgbClr val="666666"/>
                          </a:solidFill>
                          <a:latin typeface="Gotham Narrow Medium"/>
                          <a:cs typeface="Times New Roman"/>
                        </a:rPr>
                        <a:t>8</a:t>
                      </a:r>
                      <a:endParaRPr sz="2000" dirty="0">
                        <a:latin typeface="Gotham Narrow Medium"/>
                        <a:cs typeface="Times New Roman"/>
                      </a:endParaRPr>
                    </a:p>
                  </a:txBody>
                  <a:tcPr marL="0" marR="0" marT="234950" marB="0">
                    <a:solidFill>
                      <a:srgbClr val="C5E6DF"/>
                    </a:solidFill>
                  </a:tcPr>
                </a:tc>
                <a:tc>
                  <a:txBody>
                    <a:bodyPr/>
                    <a:lstStyle/>
                    <a:p>
                      <a:pPr marL="156845" algn="ctr">
                        <a:lnSpc>
                          <a:spcPct val="100000"/>
                        </a:lnSpc>
                        <a:spcBef>
                          <a:spcPts val="1850"/>
                        </a:spcBef>
                      </a:pPr>
                      <a:r>
                        <a:rPr lang="en-US" sz="2000" dirty="0">
                          <a:solidFill>
                            <a:srgbClr val="666666"/>
                          </a:solidFill>
                          <a:latin typeface="Gotham Narrow Medium"/>
                          <a:cs typeface="Times New Roman"/>
                        </a:rPr>
                        <a:t>$8,825*</a:t>
                      </a:r>
                      <a:endParaRPr sz="2000" dirty="0">
                        <a:latin typeface="Gotham Narrow Medium"/>
                        <a:cs typeface="Times New Roman"/>
                      </a:endParaRPr>
                    </a:p>
                  </a:txBody>
                  <a:tcPr marL="0" marR="0" marT="234950" marB="0">
                    <a:solidFill>
                      <a:srgbClr val="C5E6DF"/>
                    </a:solidFill>
                  </a:tcPr>
                </a:tc>
                <a:extLst>
                  <a:ext uri="{0D108BD9-81ED-4DB2-BD59-A6C34878D82A}">
                    <a16:rowId xmlns:a16="http://schemas.microsoft.com/office/drawing/2014/main" val="3561372792"/>
                  </a:ext>
                </a:extLst>
              </a:tr>
              <a:tr h="696024">
                <a:tc>
                  <a:txBody>
                    <a:bodyPr/>
                    <a:lstStyle/>
                    <a:p>
                      <a:pPr marL="156845" algn="ctr">
                        <a:lnSpc>
                          <a:spcPct val="100000"/>
                        </a:lnSpc>
                        <a:spcBef>
                          <a:spcPts val="1850"/>
                        </a:spcBef>
                      </a:pPr>
                      <a:r>
                        <a:rPr lang="en-US" sz="2000" dirty="0">
                          <a:solidFill>
                            <a:srgbClr val="666666"/>
                          </a:solidFill>
                          <a:latin typeface="Gotham Narrow Medium"/>
                          <a:cs typeface="Times New Roman"/>
                        </a:rPr>
                        <a:t>5</a:t>
                      </a:r>
                      <a:endParaRPr sz="2000" dirty="0">
                        <a:latin typeface="Gotham Narrow Medium"/>
                        <a:cs typeface="Times New Roman"/>
                      </a:endParaRPr>
                    </a:p>
                  </a:txBody>
                  <a:tcPr marL="0" marR="0" marT="234950" marB="0">
                    <a:solidFill>
                      <a:srgbClr val="C5E6DF"/>
                    </a:solidFill>
                  </a:tcPr>
                </a:tc>
                <a:tc>
                  <a:txBody>
                    <a:bodyPr/>
                    <a:lstStyle/>
                    <a:p>
                      <a:pPr marL="156845" lvl="0" algn="ctr">
                        <a:lnSpc>
                          <a:spcPct val="100000"/>
                        </a:lnSpc>
                        <a:spcBef>
                          <a:spcPts val="1850"/>
                        </a:spcBef>
                      </a:pPr>
                      <a:r>
                        <a:rPr lang="en-US" sz="2000" dirty="0">
                          <a:solidFill>
                            <a:srgbClr val="666666"/>
                          </a:solidFill>
                          <a:latin typeface="Gotham Narrow Medium"/>
                          <a:cs typeface="Times New Roman"/>
                        </a:rPr>
                        <a:t>$6,765</a:t>
                      </a:r>
                      <a:endParaRPr sz="2000" dirty="0">
                        <a:latin typeface="Gotham Narrow Medium"/>
                        <a:cs typeface="Times New Roman"/>
                      </a:endParaRPr>
                    </a:p>
                  </a:txBody>
                  <a:tcPr marL="0" marR="0" marT="234950" marB="0">
                    <a:solidFill>
                      <a:srgbClr val="C5E6DF"/>
                    </a:solidFill>
                  </a:tcPr>
                </a:tc>
                <a:tc>
                  <a:txBody>
                    <a:bodyPr/>
                    <a:lstStyle/>
                    <a:p>
                      <a:pPr marL="0" indent="0" algn="ctr">
                        <a:lnSpc>
                          <a:spcPct val="100000"/>
                        </a:lnSpc>
                        <a:spcBef>
                          <a:spcPts val="1850"/>
                        </a:spcBef>
                      </a:pPr>
                      <a:r>
                        <a:rPr lang="en-US" sz="2000" dirty="0">
                          <a:solidFill>
                            <a:srgbClr val="666666"/>
                          </a:solidFill>
                          <a:latin typeface="Gotham Narrow Medium"/>
                          <a:cs typeface="Times New Roman"/>
                        </a:rPr>
                        <a:t>9</a:t>
                      </a:r>
                      <a:endParaRPr sz="2000" dirty="0">
                        <a:latin typeface="Gotham Narrow Medium"/>
                        <a:cs typeface="Times New Roman"/>
                      </a:endParaRPr>
                    </a:p>
                  </a:txBody>
                  <a:tcPr marL="0" marR="0" marT="234950" marB="0">
                    <a:solidFill>
                      <a:srgbClr val="C5E6DF"/>
                    </a:solidFill>
                  </a:tcPr>
                </a:tc>
                <a:tc>
                  <a:txBody>
                    <a:bodyPr/>
                    <a:lstStyle/>
                    <a:p>
                      <a:pPr marL="156845" algn="ctr">
                        <a:lnSpc>
                          <a:spcPct val="100000"/>
                        </a:lnSpc>
                        <a:spcBef>
                          <a:spcPts val="1850"/>
                        </a:spcBef>
                      </a:pPr>
                      <a:r>
                        <a:rPr lang="en-US" sz="2000" dirty="0">
                          <a:solidFill>
                            <a:srgbClr val="666666"/>
                          </a:solidFill>
                          <a:latin typeface="Gotham Narrow Medium"/>
                          <a:cs typeface="Times New Roman"/>
                        </a:rPr>
                        <a:t>$9,017*</a:t>
                      </a:r>
                      <a:endParaRPr sz="2000" dirty="0">
                        <a:latin typeface="Gotham Narrow Medium"/>
                        <a:cs typeface="Times New Roman"/>
                      </a:endParaRPr>
                    </a:p>
                  </a:txBody>
                  <a:tcPr marL="0" marR="0" marT="234950" marB="0">
                    <a:solidFill>
                      <a:srgbClr val="C5E6DF"/>
                    </a:solidFill>
                  </a:tcPr>
                </a:tc>
                <a:extLst>
                  <a:ext uri="{0D108BD9-81ED-4DB2-BD59-A6C34878D82A}">
                    <a16:rowId xmlns:a16="http://schemas.microsoft.com/office/drawing/2014/main" val="1466095025"/>
                  </a:ext>
                </a:extLst>
              </a:tr>
            </a:tbl>
          </a:graphicData>
        </a:graphic>
      </p:graphicFrame>
    </p:spTree>
    <p:extLst>
      <p:ext uri="{BB962C8B-B14F-4D97-AF65-F5344CB8AC3E}">
        <p14:creationId xmlns:p14="http://schemas.microsoft.com/office/powerpoint/2010/main" val="4153539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person, indoor&#10;&#10;Description automatically generated">
            <a:extLst>
              <a:ext uri="{FF2B5EF4-FFF2-40B4-BE49-F238E27FC236}">
                <a16:creationId xmlns:a16="http://schemas.microsoft.com/office/drawing/2014/main" id="{9E180795-0BFD-4810-9AA0-AD1A5236AF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25" t="36718" r="720"/>
          <a:stretch/>
        </p:blipFill>
        <p:spPr>
          <a:xfrm>
            <a:off x="4530624" y="-7"/>
            <a:ext cx="4613375" cy="5143500"/>
          </a:xfrm>
          <a:prstGeom prst="rect">
            <a:avLst/>
          </a:prstGeom>
        </p:spPr>
      </p:pic>
      <p:sp>
        <p:nvSpPr>
          <p:cNvPr id="7" name="TextBox 6">
            <a:extLst>
              <a:ext uri="{FF2B5EF4-FFF2-40B4-BE49-F238E27FC236}">
                <a16:creationId xmlns:a16="http://schemas.microsoft.com/office/drawing/2014/main" id="{F13CB9A0-844D-5848-B090-E21D116B3FB1}"/>
              </a:ext>
            </a:extLst>
          </p:cNvPr>
          <p:cNvSpPr txBox="1"/>
          <p:nvPr/>
        </p:nvSpPr>
        <p:spPr>
          <a:xfrm>
            <a:off x="538798" y="1451586"/>
            <a:ext cx="3878456" cy="3631763"/>
          </a:xfrm>
          <a:prstGeom prst="rect">
            <a:avLst/>
          </a:prstGeom>
          <a:noFill/>
        </p:spPr>
        <p:txBody>
          <a:bodyPr wrap="square">
            <a:spAutoFit/>
          </a:bodyPr>
          <a:lstStyle/>
          <a:p>
            <a:pPr eaLnBrk="1" fontAlgn="auto" hangingPunct="1">
              <a:spcBef>
                <a:spcPts val="0"/>
              </a:spcBef>
              <a:spcAft>
                <a:spcPts val="0"/>
              </a:spcAft>
              <a:defRPr/>
            </a:pPr>
            <a:r>
              <a:rPr lang="en-US" sz="1150" dirty="0">
                <a:solidFill>
                  <a:schemeClr val="tx1">
                    <a:lumMod val="50000"/>
                    <a:lumOff val="50000"/>
                  </a:schemeClr>
                </a:solidFill>
                <a:latin typeface="Gotham Narrow Medium" pitchFamily="2" charset="0"/>
              </a:rPr>
              <a:t>Hours of care needed are based on adult and child schedules.</a:t>
            </a:r>
          </a:p>
          <a:p>
            <a:pPr eaLnBrk="1" fontAlgn="auto" hangingPunct="1">
              <a:spcBef>
                <a:spcPts val="0"/>
              </a:spcBef>
              <a:spcAft>
                <a:spcPts val="0"/>
              </a:spcAft>
              <a:defRPr/>
            </a:pPr>
            <a:endParaRPr lang="en-US" sz="1150" dirty="0">
              <a:solidFill>
                <a:schemeClr val="tx1">
                  <a:lumMod val="50000"/>
                  <a:lumOff val="50000"/>
                </a:schemeClr>
              </a:solidFill>
              <a:latin typeface="Gotham Narrow Medium" pitchFamily="2" charset="0"/>
            </a:endParaRPr>
          </a:p>
          <a:p>
            <a:pPr eaLnBrk="1" fontAlgn="auto" hangingPunct="1">
              <a:spcBef>
                <a:spcPts val="0"/>
              </a:spcBef>
              <a:spcAft>
                <a:spcPts val="0"/>
              </a:spcAft>
              <a:defRPr/>
            </a:pPr>
            <a:r>
              <a:rPr lang="en-US" sz="1150" dirty="0">
                <a:solidFill>
                  <a:schemeClr val="tx1">
                    <a:lumMod val="50000"/>
                    <a:lumOff val="50000"/>
                  </a:schemeClr>
                </a:solidFill>
                <a:latin typeface="Gotham Narrow Medium" pitchFamily="2" charset="0"/>
              </a:rPr>
              <a:t>If hours of care needed are 108 or less, a part time block of 129 hours is authorized. If hours needed exceed 108 per month, a full-time block of 215 hours is authorized. More than 215 hours may be authorized if justified.</a:t>
            </a:r>
          </a:p>
          <a:p>
            <a:pPr eaLnBrk="1" fontAlgn="auto" hangingPunct="1">
              <a:spcBef>
                <a:spcPts val="0"/>
              </a:spcBef>
              <a:spcAft>
                <a:spcPts val="0"/>
              </a:spcAft>
              <a:defRPr/>
            </a:pPr>
            <a:endParaRPr lang="en-US" sz="1150" dirty="0">
              <a:solidFill>
                <a:schemeClr val="tx1">
                  <a:lumMod val="50000"/>
                  <a:lumOff val="50000"/>
                </a:schemeClr>
              </a:solidFill>
              <a:latin typeface="Gotham Narrow Medium" pitchFamily="2" charset="0"/>
            </a:endParaRPr>
          </a:p>
          <a:p>
            <a:pPr eaLnBrk="1" fontAlgn="auto" hangingPunct="1">
              <a:spcBef>
                <a:spcPts val="0"/>
              </a:spcBef>
              <a:spcAft>
                <a:spcPts val="0"/>
              </a:spcAft>
              <a:defRPr/>
            </a:pPr>
            <a:r>
              <a:rPr lang="en-US" sz="1150" dirty="0">
                <a:solidFill>
                  <a:schemeClr val="tx1">
                    <a:lumMod val="50000"/>
                    <a:lumOff val="50000"/>
                  </a:schemeClr>
                </a:solidFill>
                <a:latin typeface="Gotham Narrow Medium" pitchFamily="2" charset="0"/>
              </a:rPr>
              <a:t>Hourly benefit rate is based on the child’s age, the county where their childcare provider is located, and either the amount the provider charges or the state maximum rate.  </a:t>
            </a:r>
          </a:p>
          <a:p>
            <a:pPr eaLnBrk="1" fontAlgn="auto" hangingPunct="1">
              <a:spcBef>
                <a:spcPts val="0"/>
              </a:spcBef>
              <a:spcAft>
                <a:spcPts val="0"/>
              </a:spcAft>
              <a:defRPr/>
            </a:pPr>
            <a:endParaRPr lang="en-US" sz="1150" dirty="0">
              <a:solidFill>
                <a:schemeClr val="tx1">
                  <a:lumMod val="50000"/>
                  <a:lumOff val="50000"/>
                </a:schemeClr>
              </a:solidFill>
              <a:latin typeface="Gotham Narrow Medium" pitchFamily="2" charset="0"/>
            </a:endParaRPr>
          </a:p>
          <a:p>
            <a:pPr eaLnBrk="1" fontAlgn="auto" hangingPunct="1">
              <a:spcBef>
                <a:spcPts val="0"/>
              </a:spcBef>
              <a:spcAft>
                <a:spcPts val="0"/>
              </a:spcAft>
              <a:defRPr/>
            </a:pPr>
            <a:r>
              <a:rPr lang="en-US" sz="1150" dirty="0">
                <a:solidFill>
                  <a:schemeClr val="tx1">
                    <a:lumMod val="50000"/>
                    <a:lumOff val="50000"/>
                  </a:schemeClr>
                </a:solidFill>
                <a:latin typeface="Gotham Narrow Medium" pitchFamily="2" charset="0"/>
              </a:rPr>
              <a:t>Hours of care are multiplied by the hourly rate.  </a:t>
            </a:r>
          </a:p>
          <a:p>
            <a:pPr eaLnBrk="1" fontAlgn="auto" hangingPunct="1">
              <a:spcBef>
                <a:spcPts val="0"/>
              </a:spcBef>
              <a:spcAft>
                <a:spcPts val="0"/>
              </a:spcAft>
              <a:defRPr/>
            </a:pPr>
            <a:endParaRPr lang="en-US" sz="1150" dirty="0">
              <a:solidFill>
                <a:schemeClr val="tx1">
                  <a:lumMod val="50000"/>
                  <a:lumOff val="50000"/>
                </a:schemeClr>
              </a:solidFill>
              <a:latin typeface="Gotham Narrow Medium" pitchFamily="2" charset="0"/>
            </a:endParaRPr>
          </a:p>
          <a:p>
            <a:pPr eaLnBrk="1" fontAlgn="auto" hangingPunct="1">
              <a:spcBef>
                <a:spcPts val="0"/>
              </a:spcBef>
              <a:spcAft>
                <a:spcPts val="0"/>
              </a:spcAft>
              <a:defRPr/>
            </a:pPr>
            <a:r>
              <a:rPr lang="en-US" sz="1150" dirty="0">
                <a:solidFill>
                  <a:schemeClr val="tx1">
                    <a:lumMod val="50000"/>
                    <a:lumOff val="50000"/>
                  </a:schemeClr>
                </a:solidFill>
                <a:latin typeface="Gotham Narrow Medium" pitchFamily="2" charset="0"/>
              </a:rPr>
              <a:t>Benefits for all children are added together and family share deduction is subtracted.  Resulting amount is added to the family’s child care account on their Kansas Benefits card.</a:t>
            </a:r>
          </a:p>
          <a:p>
            <a:pPr eaLnBrk="1" fontAlgn="auto" hangingPunct="1">
              <a:spcBef>
                <a:spcPts val="0"/>
              </a:spcBef>
              <a:spcAft>
                <a:spcPts val="0"/>
              </a:spcAft>
              <a:defRPr/>
            </a:pPr>
            <a:endParaRPr lang="en-US" sz="1150" dirty="0">
              <a:solidFill>
                <a:schemeClr val="tx1">
                  <a:lumMod val="50000"/>
                  <a:lumOff val="50000"/>
                </a:schemeClr>
              </a:solidFill>
              <a:latin typeface="Gotham Narrow Medium" pitchFamily="2" charset="0"/>
            </a:endParaRPr>
          </a:p>
        </p:txBody>
      </p:sp>
      <p:sp>
        <p:nvSpPr>
          <p:cNvPr id="12" name="TextBox 11">
            <a:extLst>
              <a:ext uri="{FF2B5EF4-FFF2-40B4-BE49-F238E27FC236}">
                <a16:creationId xmlns:a16="http://schemas.microsoft.com/office/drawing/2014/main" id="{F09ECE17-8711-0545-97ED-B888C4C63AEC}"/>
              </a:ext>
            </a:extLst>
          </p:cNvPr>
          <p:cNvSpPr txBox="1">
            <a:spLocks noChangeArrowheads="1"/>
          </p:cNvSpPr>
          <p:nvPr/>
        </p:nvSpPr>
        <p:spPr bwMode="auto">
          <a:xfrm>
            <a:off x="538797" y="561908"/>
            <a:ext cx="40332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Update: </a:t>
            </a:r>
          </a:p>
          <a:p>
            <a:pPr eaLnBrk="1" hangingPunct="1"/>
            <a:r>
              <a:rPr lang="en-US" altLang="en-US" sz="20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Blocks of time</a:t>
            </a:r>
          </a:p>
        </p:txBody>
      </p:sp>
      <p:cxnSp>
        <p:nvCxnSpPr>
          <p:cNvPr id="13" name="Straight Connector 12">
            <a:extLst>
              <a:ext uri="{FF2B5EF4-FFF2-40B4-BE49-F238E27FC236}">
                <a16:creationId xmlns:a16="http://schemas.microsoft.com/office/drawing/2014/main" id="{1247B7F1-516A-E649-8E37-D6A6864889B0}"/>
              </a:ext>
            </a:extLst>
          </p:cNvPr>
          <p:cNvCxnSpPr>
            <a:cxnSpLocks/>
          </p:cNvCxnSpPr>
          <p:nvPr/>
        </p:nvCxnSpPr>
        <p:spPr>
          <a:xfrm>
            <a:off x="640398" y="1330391"/>
            <a:ext cx="2295842"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724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162EB77-5AB4-1549-93A4-E4E7C1BE2CFD}"/>
              </a:ext>
            </a:extLst>
          </p:cNvPr>
          <p:cNvSpPr txBox="1"/>
          <p:nvPr/>
        </p:nvSpPr>
        <p:spPr>
          <a:xfrm>
            <a:off x="5049837" y="1501872"/>
            <a:ext cx="3473450" cy="3104761"/>
          </a:xfrm>
          <a:prstGeom prst="rect">
            <a:avLst/>
          </a:prstGeom>
          <a:noFill/>
        </p:spPr>
        <p:txBody>
          <a:bodyPr>
            <a:spAutoFit/>
          </a:bodyPr>
          <a:lstStyle/>
          <a:p>
            <a:pPr eaLnBrk="1" fontAlgn="auto" hangingPunct="1">
              <a:lnSpc>
                <a:spcPct val="150000"/>
              </a:lnSpc>
              <a:spcBef>
                <a:spcPts val="0"/>
              </a:spcBef>
              <a:spcAft>
                <a:spcPts val="0"/>
              </a:spcAft>
              <a:defRPr/>
            </a:pPr>
            <a:r>
              <a:rPr lang="en-US" sz="1100" dirty="0">
                <a:solidFill>
                  <a:schemeClr val="bg1">
                    <a:lumMod val="50000"/>
                  </a:schemeClr>
                </a:solidFill>
                <a:latin typeface="Gotham Narrow Medium" pitchFamily="2" charset="0"/>
              </a:rPr>
              <a:t>After initial approval, benefits are available at 6:00 a.m. on the first day of each month, to be used to help pay </a:t>
            </a:r>
            <a:r>
              <a:rPr lang="en-US" sz="1100">
                <a:solidFill>
                  <a:schemeClr val="bg1">
                    <a:lumMod val="50000"/>
                  </a:schemeClr>
                </a:solidFill>
                <a:latin typeface="Gotham Narrow Medium" pitchFamily="2" charset="0"/>
              </a:rPr>
              <a:t>for child care</a:t>
            </a:r>
            <a:r>
              <a:rPr lang="en-US" sz="1100" dirty="0">
                <a:solidFill>
                  <a:schemeClr val="bg1">
                    <a:lumMod val="50000"/>
                  </a:schemeClr>
                </a:solidFill>
                <a:latin typeface="Gotham Narrow Medium" pitchFamily="2" charset="0"/>
              </a:rPr>
              <a:t>. </a:t>
            </a:r>
          </a:p>
          <a:p>
            <a:pPr eaLnBrk="1" fontAlgn="auto" hangingPunct="1">
              <a:lnSpc>
                <a:spcPct val="150000"/>
              </a:lnSpc>
              <a:spcBef>
                <a:spcPts val="0"/>
              </a:spcBef>
              <a:spcAft>
                <a:spcPts val="0"/>
              </a:spcAft>
              <a:defRPr/>
            </a:pPr>
            <a:endParaRPr lang="en-US" sz="1100" dirty="0">
              <a:solidFill>
                <a:schemeClr val="bg1">
                  <a:lumMod val="50000"/>
                </a:schemeClr>
              </a:solidFill>
              <a:latin typeface="Gotham Narrow Medium" pitchFamily="2" charset="0"/>
            </a:endParaRPr>
          </a:p>
          <a:p>
            <a:pPr eaLnBrk="1" fontAlgn="auto" hangingPunct="1">
              <a:lnSpc>
                <a:spcPct val="150000"/>
              </a:lnSpc>
              <a:spcBef>
                <a:spcPts val="0"/>
              </a:spcBef>
              <a:spcAft>
                <a:spcPts val="0"/>
              </a:spcAft>
              <a:defRPr/>
            </a:pPr>
            <a:r>
              <a:rPr lang="en-US" sz="1100" dirty="0">
                <a:solidFill>
                  <a:schemeClr val="bg1">
                    <a:lumMod val="50000"/>
                  </a:schemeClr>
                </a:solidFill>
                <a:latin typeface="Gotham Narrow Medium" pitchFamily="2" charset="0"/>
              </a:rPr>
              <a:t>The family uses the childcare benefits to help pay the provider by transferring those benefits from their Kansas Benefits account to the provider’s account.  </a:t>
            </a:r>
          </a:p>
          <a:p>
            <a:pPr eaLnBrk="1" fontAlgn="auto" hangingPunct="1">
              <a:lnSpc>
                <a:spcPct val="150000"/>
              </a:lnSpc>
              <a:spcBef>
                <a:spcPts val="0"/>
              </a:spcBef>
              <a:spcAft>
                <a:spcPts val="0"/>
              </a:spcAft>
              <a:defRPr/>
            </a:pPr>
            <a:endParaRPr lang="en-US" sz="1100" dirty="0">
              <a:solidFill>
                <a:schemeClr val="bg1">
                  <a:lumMod val="50000"/>
                </a:schemeClr>
              </a:solidFill>
              <a:latin typeface="Gotham Narrow Medium" pitchFamily="2" charset="0"/>
            </a:endParaRPr>
          </a:p>
          <a:p>
            <a:pPr eaLnBrk="1" fontAlgn="auto" hangingPunct="1">
              <a:lnSpc>
                <a:spcPct val="150000"/>
              </a:lnSpc>
              <a:spcBef>
                <a:spcPts val="0"/>
              </a:spcBef>
              <a:spcAft>
                <a:spcPts val="0"/>
              </a:spcAft>
              <a:defRPr/>
            </a:pPr>
            <a:r>
              <a:rPr lang="en-US" sz="1100" dirty="0">
                <a:solidFill>
                  <a:schemeClr val="bg1">
                    <a:lumMod val="50000"/>
                  </a:schemeClr>
                </a:solidFill>
                <a:latin typeface="Gotham Narrow Medium" pitchFamily="2" charset="0"/>
              </a:rPr>
              <a:t>Benefit amounts may not cover all amounts charged by the childcare provider. Families are responsible for any amounts their provider charges that exceed their monthly benefits.</a:t>
            </a:r>
          </a:p>
        </p:txBody>
      </p:sp>
      <p:sp>
        <p:nvSpPr>
          <p:cNvPr id="22" name="Rectangle 21">
            <a:extLst>
              <a:ext uri="{FF2B5EF4-FFF2-40B4-BE49-F238E27FC236}">
                <a16:creationId xmlns:a16="http://schemas.microsoft.com/office/drawing/2014/main" id="{33296148-727A-8947-B3DF-787D01AA095F}"/>
              </a:ext>
            </a:extLst>
          </p:cNvPr>
          <p:cNvSpPr/>
          <p:nvPr/>
        </p:nvSpPr>
        <p:spPr>
          <a:xfrm>
            <a:off x="-4763" y="0"/>
            <a:ext cx="4572001" cy="5143500"/>
          </a:xfrm>
          <a:prstGeom prst="rect">
            <a:avLst/>
          </a:prstGeom>
          <a:solidFill>
            <a:srgbClr val="3C5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latin typeface="Source Code Pro Medium" panose="020B0309030403020204" pitchFamily="49" charset="0"/>
            </a:endParaRPr>
          </a:p>
        </p:txBody>
      </p:sp>
      <p:sp>
        <p:nvSpPr>
          <p:cNvPr id="27" name="TextBox 26">
            <a:extLst>
              <a:ext uri="{FF2B5EF4-FFF2-40B4-BE49-F238E27FC236}">
                <a16:creationId xmlns:a16="http://schemas.microsoft.com/office/drawing/2014/main" id="{23975ED4-02FF-E646-A5FD-F7A2701EF47E}"/>
              </a:ext>
            </a:extLst>
          </p:cNvPr>
          <p:cNvSpPr txBox="1">
            <a:spLocks noChangeArrowheads="1"/>
          </p:cNvSpPr>
          <p:nvPr/>
        </p:nvSpPr>
        <p:spPr bwMode="auto">
          <a:xfrm>
            <a:off x="388143" y="908685"/>
            <a:ext cx="3786188" cy="351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500" dirty="0">
                <a:solidFill>
                  <a:schemeClr val="bg1"/>
                </a:solidFill>
                <a:latin typeface="Source Code Pro Medium" panose="020B0309030403020204" pitchFamily="49" charset="0"/>
              </a:rPr>
              <a:t>Lorem ipsum dolor sit </a:t>
            </a:r>
            <a:r>
              <a:rPr lang="en-US" altLang="en-US" sz="1500" dirty="0" err="1">
                <a:solidFill>
                  <a:schemeClr val="bg1"/>
                </a:solidFill>
                <a:latin typeface="Source Code Pro Medium" panose="020B0309030403020204" pitchFamily="49" charset="0"/>
              </a:rPr>
              <a:t>amet</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consectetuer</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adipiscing</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elit</a:t>
            </a:r>
            <a:r>
              <a:rPr lang="en-US" altLang="en-US" sz="1500" dirty="0">
                <a:solidFill>
                  <a:schemeClr val="bg1"/>
                </a:solidFill>
                <a:latin typeface="Source Code Pro Medium" panose="020B0309030403020204" pitchFamily="49" charset="0"/>
              </a:rPr>
              <a:t>, sed diam </a:t>
            </a:r>
            <a:r>
              <a:rPr lang="en-US" altLang="en-US" sz="1500" dirty="0" err="1">
                <a:solidFill>
                  <a:schemeClr val="bg1"/>
                </a:solidFill>
                <a:latin typeface="Source Code Pro Medium" panose="020B0309030403020204" pitchFamily="49" charset="0"/>
              </a:rPr>
              <a:t>nonummy</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nibh</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euismod</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tincidunt</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ut</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laoreet</a:t>
            </a:r>
            <a:r>
              <a:rPr lang="en-US" altLang="en-US" sz="1500" dirty="0">
                <a:solidFill>
                  <a:schemeClr val="bg1"/>
                </a:solidFill>
                <a:latin typeface="Source Code Pro Medium" panose="020B0309030403020204" pitchFamily="49" charset="0"/>
              </a:rPr>
              <a:t> dolore magna </a:t>
            </a:r>
            <a:r>
              <a:rPr lang="en-US" altLang="en-US" sz="1500" dirty="0" err="1">
                <a:solidFill>
                  <a:schemeClr val="bg1"/>
                </a:solidFill>
                <a:latin typeface="Source Code Pro Medium" panose="020B0309030403020204" pitchFamily="49" charset="0"/>
              </a:rPr>
              <a:t>aliquam</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erat</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volutpat</a:t>
            </a:r>
            <a:r>
              <a:rPr lang="en-US" altLang="en-US" sz="1500" dirty="0">
                <a:solidFill>
                  <a:schemeClr val="bg1"/>
                </a:solidFill>
                <a:latin typeface="Source Code Pro Medium" panose="020B0309030403020204" pitchFamily="49" charset="0"/>
              </a:rPr>
              <a:t>. Ut </a:t>
            </a:r>
            <a:r>
              <a:rPr lang="en-US" altLang="en-US" sz="1500" dirty="0" err="1">
                <a:solidFill>
                  <a:schemeClr val="bg1"/>
                </a:solidFill>
                <a:latin typeface="Source Code Pro Medium" panose="020B0309030403020204" pitchFamily="49" charset="0"/>
              </a:rPr>
              <a:t>wisi</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enim</a:t>
            </a:r>
            <a:r>
              <a:rPr lang="en-US" altLang="en-US" sz="1500" dirty="0">
                <a:solidFill>
                  <a:schemeClr val="bg1"/>
                </a:solidFill>
                <a:latin typeface="Source Code Pro Medium" panose="020B0309030403020204" pitchFamily="49" charset="0"/>
              </a:rPr>
              <a:t> ad minim </a:t>
            </a:r>
            <a:r>
              <a:rPr lang="en-US" altLang="en-US" sz="1500" dirty="0" err="1">
                <a:solidFill>
                  <a:schemeClr val="bg1"/>
                </a:solidFill>
                <a:latin typeface="Source Code Pro Medium" panose="020B0309030403020204" pitchFamily="49" charset="0"/>
              </a:rPr>
              <a:t>veniam</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quis</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nostrud</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exerci</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tation</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ullamcorper</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suscipit</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lobortis</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nisl</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ut</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aliquip</a:t>
            </a:r>
            <a:r>
              <a:rPr lang="en-US" altLang="en-US" sz="1500" dirty="0">
                <a:solidFill>
                  <a:schemeClr val="bg1"/>
                </a:solidFill>
                <a:latin typeface="Source Code Pro Medium" panose="020B0309030403020204" pitchFamily="49" charset="0"/>
              </a:rPr>
              <a:t> ex </a:t>
            </a:r>
            <a:r>
              <a:rPr lang="en-US" altLang="en-US" sz="1500" dirty="0" err="1">
                <a:solidFill>
                  <a:schemeClr val="bg1"/>
                </a:solidFill>
                <a:latin typeface="Source Code Pro Medium" panose="020B0309030403020204" pitchFamily="49" charset="0"/>
              </a:rPr>
              <a:t>ea</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commodo</a:t>
            </a:r>
            <a:r>
              <a:rPr lang="en-US" altLang="en-US" sz="1500" dirty="0">
                <a:solidFill>
                  <a:schemeClr val="bg1"/>
                </a:solidFill>
                <a:latin typeface="Source Code Pro Medium" panose="020B0309030403020204" pitchFamily="49" charset="0"/>
              </a:rPr>
              <a:t> </a:t>
            </a:r>
            <a:r>
              <a:rPr lang="en-US" altLang="en-US" sz="1500" dirty="0" err="1">
                <a:solidFill>
                  <a:schemeClr val="bg1"/>
                </a:solidFill>
                <a:latin typeface="Source Code Pro Medium" panose="020B0309030403020204" pitchFamily="49" charset="0"/>
              </a:rPr>
              <a:t>consequat</a:t>
            </a:r>
            <a:r>
              <a:rPr lang="en-US" altLang="en-US" sz="1500" dirty="0">
                <a:solidFill>
                  <a:schemeClr val="bg1"/>
                </a:solidFill>
                <a:latin typeface="Source Code Pro Medium" panose="020B0309030403020204" pitchFamily="49" charset="0"/>
              </a:rPr>
              <a:t>.</a:t>
            </a:r>
            <a:endParaRPr lang="id-ID" altLang="en-US" sz="1500" dirty="0">
              <a:solidFill>
                <a:schemeClr val="bg1"/>
              </a:solidFill>
              <a:latin typeface="Source Code Pro Medium" panose="020B0309030403020204" pitchFamily="49" charset="0"/>
              <a:ea typeface="Roboto Light" panose="020F0302020204030204" pitchFamily="34" charset="0"/>
              <a:cs typeface="Roboto Light" panose="020F0302020204030204" pitchFamily="34" charset="0"/>
            </a:endParaRPr>
          </a:p>
        </p:txBody>
      </p:sp>
      <p:sp>
        <p:nvSpPr>
          <p:cNvPr id="11" name="TextBox 10">
            <a:extLst>
              <a:ext uri="{FF2B5EF4-FFF2-40B4-BE49-F238E27FC236}">
                <a16:creationId xmlns:a16="http://schemas.microsoft.com/office/drawing/2014/main" id="{DE955CBC-AA0B-444B-8F01-1DBEF0FC9650}"/>
              </a:ext>
            </a:extLst>
          </p:cNvPr>
          <p:cNvSpPr txBox="1">
            <a:spLocks noChangeArrowheads="1"/>
          </p:cNvSpPr>
          <p:nvPr/>
        </p:nvSpPr>
        <p:spPr bwMode="auto">
          <a:xfrm>
            <a:off x="5049837" y="576074"/>
            <a:ext cx="3706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Enrollment </a:t>
            </a:r>
          </a:p>
          <a:p>
            <a:pPr eaLnBrk="1" hangingPunct="1"/>
            <a:r>
              <a:rPr lang="en-US" altLang="en-US" sz="20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vs. Attendance </a:t>
            </a:r>
            <a:endParaRPr lang="en-US" altLang="en-US" sz="12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cxnSp>
        <p:nvCxnSpPr>
          <p:cNvPr id="7" name="Straight Connector 6">
            <a:extLst>
              <a:ext uri="{FF2B5EF4-FFF2-40B4-BE49-F238E27FC236}">
                <a16:creationId xmlns:a16="http://schemas.microsoft.com/office/drawing/2014/main" id="{2307EB3E-1AD5-4F37-BC09-60483637C5A2}"/>
              </a:ext>
            </a:extLst>
          </p:cNvPr>
          <p:cNvCxnSpPr>
            <a:cxnSpLocks/>
          </p:cNvCxnSpPr>
          <p:nvPr/>
        </p:nvCxnSpPr>
        <p:spPr>
          <a:xfrm>
            <a:off x="5151438" y="1329653"/>
            <a:ext cx="2295842"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CD62FAEA-7C4C-474D-BDFE-343057DD131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t="4991" b="4991"/>
          <a:stretch>
            <a:fillRect/>
          </a:stretch>
        </p:blipFill>
        <p:spPr/>
      </p:pic>
    </p:spTree>
    <p:extLst>
      <p:ext uri="{BB962C8B-B14F-4D97-AF65-F5344CB8AC3E}">
        <p14:creationId xmlns:p14="http://schemas.microsoft.com/office/powerpoint/2010/main" val="2814850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A4DF2E7-2047-E143-B8ED-71CEFB6F0EC1}"/>
              </a:ext>
            </a:extLst>
          </p:cNvPr>
          <p:cNvSpPr/>
          <p:nvPr/>
        </p:nvSpPr>
        <p:spPr>
          <a:xfrm>
            <a:off x="0" y="0"/>
            <a:ext cx="9144000" cy="2227263"/>
          </a:xfrm>
          <a:prstGeom prst="rect">
            <a:avLst/>
          </a:prstGeom>
          <a:solidFill>
            <a:srgbClr val="C5E6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latin typeface="Source Code Pro Medium" panose="020B0309030403020204" pitchFamily="49" charset="0"/>
            </a:endParaRPr>
          </a:p>
        </p:txBody>
      </p:sp>
      <p:sp>
        <p:nvSpPr>
          <p:cNvPr id="10" name="TextBox 9">
            <a:extLst>
              <a:ext uri="{FF2B5EF4-FFF2-40B4-BE49-F238E27FC236}">
                <a16:creationId xmlns:a16="http://schemas.microsoft.com/office/drawing/2014/main" id="{926FE086-4D54-7C4F-84B1-A747373DAE5C}"/>
              </a:ext>
            </a:extLst>
          </p:cNvPr>
          <p:cNvSpPr txBox="1"/>
          <p:nvPr/>
        </p:nvSpPr>
        <p:spPr>
          <a:xfrm>
            <a:off x="1773115" y="1320453"/>
            <a:ext cx="5597770" cy="792140"/>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en-US" sz="1600" dirty="0">
                <a:solidFill>
                  <a:srgbClr val="3C5480"/>
                </a:solidFill>
                <a:latin typeface="Source Code Pro Medium" panose="020B0309030403020204" pitchFamily="49" charset="0"/>
                <a:ea typeface="Source Code Pro Medium" panose="020B0309030403020204" pitchFamily="49" charset="0"/>
              </a:rPr>
              <a:t>If approved, at least a 12-month eligibility period is authorized. </a:t>
            </a:r>
            <a:endParaRPr lang="id-ID" sz="1600" dirty="0">
              <a:solidFill>
                <a:srgbClr val="3C5480"/>
              </a:solidFill>
              <a:latin typeface="Source Code Pro Medium" panose="020B0309030403020204" pitchFamily="49" charset="0"/>
              <a:ea typeface="Source Code Pro Medium" panose="020B0309030403020204" pitchFamily="49" charset="0"/>
            </a:endParaRPr>
          </a:p>
        </p:txBody>
      </p:sp>
      <p:grpSp>
        <p:nvGrpSpPr>
          <p:cNvPr id="31749" name="Group 1">
            <a:extLst>
              <a:ext uri="{FF2B5EF4-FFF2-40B4-BE49-F238E27FC236}">
                <a16:creationId xmlns:a16="http://schemas.microsoft.com/office/drawing/2014/main" id="{13F77129-E1DB-CA4E-A13F-E2CC4C57F117}"/>
              </a:ext>
            </a:extLst>
          </p:cNvPr>
          <p:cNvGrpSpPr>
            <a:grpSpLocks/>
          </p:cNvGrpSpPr>
          <p:nvPr/>
        </p:nvGrpSpPr>
        <p:grpSpPr bwMode="auto">
          <a:xfrm>
            <a:off x="760413" y="2816227"/>
            <a:ext cx="7623175" cy="1648978"/>
            <a:chOff x="482599" y="2816225"/>
            <a:chExt cx="7624171" cy="1648309"/>
          </a:xfrm>
        </p:grpSpPr>
        <p:sp>
          <p:nvSpPr>
            <p:cNvPr id="29" name="TextBox 28">
              <a:extLst>
                <a:ext uri="{FF2B5EF4-FFF2-40B4-BE49-F238E27FC236}">
                  <a16:creationId xmlns:a16="http://schemas.microsoft.com/office/drawing/2014/main" id="{CBA3693E-AB1A-9842-A8E9-B0480D91F141}"/>
                </a:ext>
              </a:extLst>
            </p:cNvPr>
            <p:cNvSpPr txBox="1"/>
            <p:nvPr/>
          </p:nvSpPr>
          <p:spPr>
            <a:xfrm>
              <a:off x="482599" y="2816225"/>
              <a:ext cx="3650286" cy="1648309"/>
            </a:xfrm>
            <a:prstGeom prst="rect">
              <a:avLst/>
            </a:prstGeom>
            <a:noFill/>
          </p:spPr>
          <p:txBody>
            <a:bodyPr wrap="square">
              <a:spAutoFit/>
            </a:bodyPr>
            <a:lstStyle/>
            <a:p>
              <a:pPr marL="228600" indent="-228600" eaLnBrk="1" fontAlgn="auto" hangingPunct="1">
                <a:lnSpc>
                  <a:spcPct val="150000"/>
                </a:lnSpc>
                <a:spcBef>
                  <a:spcPts val="0"/>
                </a:spcBef>
                <a:spcAft>
                  <a:spcPts val="0"/>
                </a:spcAft>
                <a:buFont typeface="+mj-lt"/>
                <a:buAutoNum type="arabicPeriod"/>
                <a:defRPr/>
              </a:pPr>
              <a:r>
                <a:rPr lang="en-US" sz="1150" b="1" dirty="0">
                  <a:solidFill>
                    <a:schemeClr val="bg1">
                      <a:lumMod val="50000"/>
                    </a:schemeClr>
                  </a:solidFill>
                  <a:latin typeface="Gotham Narrow Medium" pitchFamily="2" charset="0"/>
                </a:rPr>
                <a:t>Once approved, very few things will cause a child or family’s child care plan to close prior to the end of the eligibility period. Family share deductions will not increase and the hours for each eligible child will not be decreased during the eligibility period.</a:t>
              </a:r>
            </a:p>
          </p:txBody>
        </p:sp>
        <p:sp>
          <p:nvSpPr>
            <p:cNvPr id="8" name="TextBox 7">
              <a:extLst>
                <a:ext uri="{FF2B5EF4-FFF2-40B4-BE49-F238E27FC236}">
                  <a16:creationId xmlns:a16="http://schemas.microsoft.com/office/drawing/2014/main" id="{774F38CC-6216-8E47-8EF7-601FA9311677}"/>
                </a:ext>
              </a:extLst>
            </p:cNvPr>
            <p:cNvSpPr txBox="1"/>
            <p:nvPr/>
          </p:nvSpPr>
          <p:spPr>
            <a:xfrm>
              <a:off x="4509025" y="2816225"/>
              <a:ext cx="3597745" cy="1648309"/>
            </a:xfrm>
            <a:prstGeom prst="rect">
              <a:avLst/>
            </a:prstGeom>
            <a:noFill/>
          </p:spPr>
          <p:txBody>
            <a:bodyPr>
              <a:spAutoFit/>
            </a:bodyPr>
            <a:lstStyle/>
            <a:p>
              <a:pPr marL="228600" indent="-228600" eaLnBrk="1" fontAlgn="auto" hangingPunct="1">
                <a:lnSpc>
                  <a:spcPct val="150000"/>
                </a:lnSpc>
                <a:spcBef>
                  <a:spcPts val="0"/>
                </a:spcBef>
                <a:spcAft>
                  <a:spcPts val="0"/>
                </a:spcAft>
                <a:buFont typeface="+mj-lt"/>
                <a:buAutoNum type="arabicPeriod" startAt="2"/>
                <a:defRPr/>
              </a:pPr>
              <a:r>
                <a:rPr lang="en-US" sz="1150" b="1" dirty="0">
                  <a:solidFill>
                    <a:schemeClr val="bg1">
                      <a:lumMod val="50000"/>
                    </a:schemeClr>
                  </a:solidFill>
                  <a:latin typeface="Gotham Narrow Medium" pitchFamily="2" charset="0"/>
                </a:rPr>
                <a:t>Eligibility is reviewed at the end of the 12-month period, and as long as the family continues to be otherwise eligible, and countable income is less than the federal maximum for their family size, another 12-month eligibility period is authorized.</a:t>
              </a:r>
            </a:p>
          </p:txBody>
        </p:sp>
      </p:grpSp>
      <p:sp>
        <p:nvSpPr>
          <p:cNvPr id="11" name="Rounded Rectangle 10">
            <a:extLst>
              <a:ext uri="{FF2B5EF4-FFF2-40B4-BE49-F238E27FC236}">
                <a16:creationId xmlns:a16="http://schemas.microsoft.com/office/drawing/2014/main" id="{14C19BFC-AE22-B84C-AEAB-4C3238997375}"/>
              </a:ext>
            </a:extLst>
          </p:cNvPr>
          <p:cNvSpPr/>
          <p:nvPr/>
        </p:nvSpPr>
        <p:spPr>
          <a:xfrm>
            <a:off x="2778540" y="637912"/>
            <a:ext cx="4015545" cy="556186"/>
          </a:xfrm>
          <a:prstGeom prst="roundRect">
            <a:avLst>
              <a:gd name="adj" fmla="val 50000"/>
            </a:avLst>
          </a:prstGeom>
          <a:noFill/>
          <a:ln w="22225">
            <a:solidFill>
              <a:srgbClr val="F485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2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rPr>
              <a:t>Eligibility Periods</a:t>
            </a:r>
            <a:endParaRPr lang="id-ID" altLang="en-US" sz="2200" b="1" dirty="0">
              <a:solidFill>
                <a:srgbClr val="3C5480"/>
              </a:solidFill>
              <a:latin typeface="Source Code Pro" panose="020B0309030403020204" pitchFamily="49" charset="0"/>
              <a:ea typeface="Source Code Pro" panose="020B0309030403020204" pitchFamily="49" charset="0"/>
              <a:cs typeface="Roboto Light" panose="020F0302020204030204" pitchFamily="34" charset="0"/>
            </a:endParaRPr>
          </a:p>
        </p:txBody>
      </p:sp>
    </p:spTree>
    <p:extLst>
      <p:ext uri="{BB962C8B-B14F-4D97-AF65-F5344CB8AC3E}">
        <p14:creationId xmlns:p14="http://schemas.microsoft.com/office/powerpoint/2010/main" val="2493691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Placeholder 2">
            <a:extLst>
              <a:ext uri="{FF2B5EF4-FFF2-40B4-BE49-F238E27FC236}">
                <a16:creationId xmlns:a16="http://schemas.microsoft.com/office/drawing/2014/main" id="{2BF4BEB2-6EFA-AF45-A920-6E081B1107A1}"/>
              </a:ext>
            </a:extLst>
          </p:cNvPr>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a:ext>
            </a:extLst>
          </a:blip>
          <a:srcRect t="2662" b="7338"/>
          <a:stretch/>
        </p:blipFill>
        <p:spPr>
          <a:xfrm>
            <a:off x="0" y="7"/>
            <a:ext cx="4571999" cy="5143493"/>
          </a:xfrm>
        </p:spPr>
      </p:pic>
      <p:pic>
        <p:nvPicPr>
          <p:cNvPr id="4" name="Picture 3" descr="Text&#10;&#10;Description automatically generated">
            <a:extLst>
              <a:ext uri="{FF2B5EF4-FFF2-40B4-BE49-F238E27FC236}">
                <a16:creationId xmlns:a16="http://schemas.microsoft.com/office/drawing/2014/main" id="{36C44A14-9F8F-1645-B351-34EA1D5973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82" y="0"/>
            <a:ext cx="9137836" cy="5143500"/>
          </a:xfrm>
          <a:prstGeom prst="rect">
            <a:avLst/>
          </a:prstGeom>
        </p:spPr>
      </p:pic>
      <p:sp>
        <p:nvSpPr>
          <p:cNvPr id="7" name="TextBox 6">
            <a:extLst>
              <a:ext uri="{FF2B5EF4-FFF2-40B4-BE49-F238E27FC236}">
                <a16:creationId xmlns:a16="http://schemas.microsoft.com/office/drawing/2014/main" id="{F13CB9A0-844D-5848-B090-E21D116B3FB1}"/>
              </a:ext>
            </a:extLst>
          </p:cNvPr>
          <p:cNvSpPr txBox="1"/>
          <p:nvPr/>
        </p:nvSpPr>
        <p:spPr>
          <a:xfrm>
            <a:off x="5049837" y="1778901"/>
            <a:ext cx="3435350" cy="1987404"/>
          </a:xfrm>
          <a:prstGeom prst="rect">
            <a:avLst/>
          </a:prstGeom>
          <a:noFill/>
        </p:spPr>
        <p:txBody>
          <a:bodyPr>
            <a:spAutoFit/>
          </a:bodyPr>
          <a:lstStyle/>
          <a:p>
            <a:pPr eaLnBrk="1" fontAlgn="auto" hangingPunct="1">
              <a:lnSpc>
                <a:spcPct val="150000"/>
              </a:lnSpc>
              <a:spcBef>
                <a:spcPts val="0"/>
              </a:spcBef>
              <a:spcAft>
                <a:spcPts val="0"/>
              </a:spcAft>
              <a:defRPr/>
            </a:pPr>
            <a:r>
              <a:rPr lang="en-US" sz="1400" dirty="0">
                <a:solidFill>
                  <a:schemeClr val="tx1">
                    <a:lumMod val="50000"/>
                    <a:lumOff val="50000"/>
                  </a:schemeClr>
                </a:solidFill>
                <a:latin typeface="Gotham Narrow Medium" pitchFamily="2" charset="0"/>
              </a:rPr>
              <a:t>Has a current KDHE permanent license. If you are not licensed though KDHE, you must first apply and be approved for a license from KDHE before DCF will consider your application to enroll as a regulated provider. </a:t>
            </a:r>
          </a:p>
        </p:txBody>
      </p:sp>
      <p:sp>
        <p:nvSpPr>
          <p:cNvPr id="12" name="TextBox 11">
            <a:extLst>
              <a:ext uri="{FF2B5EF4-FFF2-40B4-BE49-F238E27FC236}">
                <a16:creationId xmlns:a16="http://schemas.microsoft.com/office/drawing/2014/main" id="{F09ECE17-8711-0545-97ED-B888C4C63AEC}"/>
              </a:ext>
            </a:extLst>
          </p:cNvPr>
          <p:cNvSpPr txBox="1">
            <a:spLocks noChangeArrowheads="1"/>
          </p:cNvSpPr>
          <p:nvPr/>
        </p:nvSpPr>
        <p:spPr bwMode="auto">
          <a:xfrm>
            <a:off x="5049837" y="576074"/>
            <a:ext cx="380284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500" b="1" dirty="0">
                <a:solidFill>
                  <a:srgbClr val="3C5480"/>
                </a:solidFill>
                <a:latin typeface="Source Code Pro" panose="020B0309030403020204"/>
                <a:ea typeface="Source Code Pro" panose="020B0309030403020204" pitchFamily="49" charset="0"/>
                <a:cs typeface="Roboto Light" panose="020F0302020204030204" pitchFamily="34" charset="0"/>
              </a:rPr>
              <a:t>Child Care Provider</a:t>
            </a:r>
          </a:p>
        </p:txBody>
      </p:sp>
      <p:cxnSp>
        <p:nvCxnSpPr>
          <p:cNvPr id="13" name="Straight Connector 12">
            <a:extLst>
              <a:ext uri="{FF2B5EF4-FFF2-40B4-BE49-F238E27FC236}">
                <a16:creationId xmlns:a16="http://schemas.microsoft.com/office/drawing/2014/main" id="{1247B7F1-516A-E649-8E37-D6A6864889B0}"/>
              </a:ext>
            </a:extLst>
          </p:cNvPr>
          <p:cNvCxnSpPr>
            <a:cxnSpLocks/>
          </p:cNvCxnSpPr>
          <p:nvPr/>
        </p:nvCxnSpPr>
        <p:spPr>
          <a:xfrm>
            <a:off x="5151438" y="1053128"/>
            <a:ext cx="3450396" cy="0"/>
          </a:xfrm>
          <a:prstGeom prst="line">
            <a:avLst/>
          </a:prstGeom>
          <a:ln w="22225">
            <a:solidFill>
              <a:srgbClr val="F4855F"/>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142D6D-1635-9840-8839-124155843E39}"/>
              </a:ext>
            </a:extLst>
          </p:cNvPr>
          <p:cNvSpPr txBox="1"/>
          <p:nvPr/>
        </p:nvSpPr>
        <p:spPr>
          <a:xfrm>
            <a:off x="5049838" y="1063707"/>
            <a:ext cx="3995688" cy="340158"/>
          </a:xfrm>
          <a:prstGeom prst="rect">
            <a:avLst/>
          </a:prstGeom>
          <a:noFill/>
        </p:spPr>
        <p:txBody>
          <a:bodyPr wrap="square">
            <a:spAutoFit/>
          </a:bodyPr>
          <a:lstStyle/>
          <a:p>
            <a:pPr eaLnBrk="1" fontAlgn="auto" hangingPunct="1">
              <a:lnSpc>
                <a:spcPct val="150000"/>
              </a:lnSpc>
              <a:spcBef>
                <a:spcPts val="0"/>
              </a:spcBef>
              <a:spcAft>
                <a:spcPts val="0"/>
              </a:spcAft>
              <a:defRPr/>
            </a:pPr>
            <a:r>
              <a:rPr lang="en-US" altLang="en-US" sz="1200" b="1" dirty="0">
                <a:solidFill>
                  <a:srgbClr val="3C5480"/>
                </a:solidFill>
                <a:latin typeface="Source Code Pro Light" panose="020B0409030403020204" pitchFamily="49" charset="0"/>
                <a:ea typeface="Source Code Pro Light" panose="020B0409030403020204" pitchFamily="49" charset="0"/>
                <a:cs typeface="Roboto Light" panose="020F0302020204030204" pitchFamily="34" charset="0"/>
              </a:rPr>
              <a:t>Licensed Provider Enrollment Process</a:t>
            </a:r>
            <a:endParaRPr lang="id-ID" sz="1200" b="1" dirty="0">
              <a:solidFill>
                <a:srgbClr val="3C5480"/>
              </a:solidFill>
              <a:latin typeface="Source Code Pro Light" panose="020B0409030403020204" pitchFamily="49" charset="0"/>
              <a:ea typeface="Source Code Pro Light" panose="020B0409030403020204" pitchFamily="49" charset="0"/>
            </a:endParaRPr>
          </a:p>
        </p:txBody>
      </p:sp>
    </p:spTree>
    <p:extLst>
      <p:ext uri="{BB962C8B-B14F-4D97-AF65-F5344CB8AC3E}">
        <p14:creationId xmlns:p14="http://schemas.microsoft.com/office/powerpoint/2010/main" val="265639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theme/theme1.xml><?xml version="1.0" encoding="utf-8"?>
<a:theme xmlns:a="http://schemas.openxmlformats.org/drawingml/2006/main" name="Office Theme">
  <a:themeElements>
    <a:clrScheme name="Custom charity">
      <a:dk1>
        <a:sysClr val="windowText" lastClr="000000"/>
      </a:dk1>
      <a:lt1>
        <a:sysClr val="window" lastClr="FFFFFF"/>
      </a:lt1>
      <a:dk2>
        <a:srgbClr val="44546A"/>
      </a:dk2>
      <a:lt2>
        <a:srgbClr val="E7E6E6"/>
      </a:lt2>
      <a:accent1>
        <a:srgbClr val="FF0000"/>
      </a:accent1>
      <a:accent2>
        <a:srgbClr val="FF0000"/>
      </a:accent2>
      <a:accent3>
        <a:srgbClr val="F94133"/>
      </a:accent3>
      <a:accent4>
        <a:srgbClr val="7F7F7F"/>
      </a:accent4>
      <a:accent5>
        <a:srgbClr val="FFFFF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9340</TotalTime>
  <Words>1236</Words>
  <Application>Microsoft Office PowerPoint</Application>
  <PresentationFormat>On-screen Show (16:9)</PresentationFormat>
  <Paragraphs>134</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Source Code Pro</vt:lpstr>
      <vt:lpstr>Calibri</vt:lpstr>
      <vt:lpstr>Gotham Narrow Medium</vt:lpstr>
      <vt:lpstr>Arial</vt:lpstr>
      <vt:lpstr>Source Code Pro Light</vt:lpstr>
      <vt:lpstr>Source Code Pro Medium</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On The Word</dc:title>
  <dc:creator>user</dc:creator>
  <cp:lastModifiedBy>Anne Zajic [KDC]</cp:lastModifiedBy>
  <cp:revision>528</cp:revision>
  <dcterms:created xsi:type="dcterms:W3CDTF">2017-10-03T07:27:46Z</dcterms:created>
  <dcterms:modified xsi:type="dcterms:W3CDTF">2022-10-20T14:26:01Z</dcterms:modified>
</cp:coreProperties>
</file>