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67" r:id="rId6"/>
    <p:sldId id="257" r:id="rId7"/>
    <p:sldId id="268" r:id="rId8"/>
    <p:sldId id="269" r:id="rId9"/>
    <p:sldId id="270" r:id="rId10"/>
    <p:sldId id="271" r:id="rId11"/>
    <p:sldId id="272" r:id="rId12"/>
    <p:sldId id="27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DA2A2F-2BA9-4F98-84F7-44B4F205DCD8}" v="20" dt="2022-10-19T12:01:49.9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1CCF55-D480-4417-91BD-7A0E3E98C721}"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DDCE64E-ECAD-40F8-8BFF-253404D8BEE3}">
      <dgm:prSet/>
      <dgm:spPr/>
      <dgm:t>
        <a:bodyPr/>
        <a:lstStyle/>
        <a:p>
          <a:r>
            <a:rPr lang="en-US" b="0" dirty="0"/>
            <a:t>Licensed Day Care Home</a:t>
          </a:r>
        </a:p>
      </dgm:t>
    </dgm:pt>
    <dgm:pt modelId="{3FD6213F-E73B-471E-8809-263306457263}" type="parTrans" cxnId="{743CD761-393B-4EAF-A050-A0F4FBE07257}">
      <dgm:prSet/>
      <dgm:spPr/>
      <dgm:t>
        <a:bodyPr/>
        <a:lstStyle/>
        <a:p>
          <a:endParaRPr lang="en-US"/>
        </a:p>
      </dgm:t>
    </dgm:pt>
    <dgm:pt modelId="{4716521A-E33D-4A1F-A026-4338D7AD6559}" type="sibTrans" cxnId="{743CD761-393B-4EAF-A050-A0F4FBE07257}">
      <dgm:prSet/>
      <dgm:spPr/>
      <dgm:t>
        <a:bodyPr/>
        <a:lstStyle/>
        <a:p>
          <a:endParaRPr lang="en-US"/>
        </a:p>
      </dgm:t>
    </dgm:pt>
    <dgm:pt modelId="{F3009C30-DEB0-424D-AA8D-6CD8F781BD72}">
      <dgm:prSet/>
      <dgm:spPr/>
      <dgm:t>
        <a:bodyPr/>
        <a:lstStyle/>
        <a:p>
          <a:r>
            <a:rPr lang="en-US"/>
            <a:t>Group Day Care Home</a:t>
          </a:r>
        </a:p>
      </dgm:t>
    </dgm:pt>
    <dgm:pt modelId="{62CE43CF-899A-492E-911F-6F44984150BB}" type="parTrans" cxnId="{C0777607-32A6-4369-B289-B26B4AAC246F}">
      <dgm:prSet/>
      <dgm:spPr/>
      <dgm:t>
        <a:bodyPr/>
        <a:lstStyle/>
        <a:p>
          <a:endParaRPr lang="en-US"/>
        </a:p>
      </dgm:t>
    </dgm:pt>
    <dgm:pt modelId="{ABB70663-1708-4C39-BAE5-37CB1C3D6D6F}" type="sibTrans" cxnId="{C0777607-32A6-4369-B289-B26B4AAC246F}">
      <dgm:prSet/>
      <dgm:spPr/>
      <dgm:t>
        <a:bodyPr/>
        <a:lstStyle/>
        <a:p>
          <a:endParaRPr lang="en-US"/>
        </a:p>
      </dgm:t>
    </dgm:pt>
    <dgm:pt modelId="{80B303B2-6173-4B9D-82DA-C1DC251F2EC0}">
      <dgm:prSet/>
      <dgm:spPr/>
      <dgm:t>
        <a:bodyPr/>
        <a:lstStyle/>
        <a:p>
          <a:r>
            <a:rPr lang="en-US"/>
            <a:t>Preschool</a:t>
          </a:r>
        </a:p>
      </dgm:t>
    </dgm:pt>
    <dgm:pt modelId="{633B8BE3-E9D6-4DDE-95F1-28A9793C6678}" type="parTrans" cxnId="{792DCABA-C426-42D6-8906-CF8EDB507B59}">
      <dgm:prSet/>
      <dgm:spPr/>
      <dgm:t>
        <a:bodyPr/>
        <a:lstStyle/>
        <a:p>
          <a:endParaRPr lang="en-US"/>
        </a:p>
      </dgm:t>
    </dgm:pt>
    <dgm:pt modelId="{9921B4DD-4A96-42BA-890E-7CB819A7A28B}" type="sibTrans" cxnId="{792DCABA-C426-42D6-8906-CF8EDB507B59}">
      <dgm:prSet/>
      <dgm:spPr/>
      <dgm:t>
        <a:bodyPr/>
        <a:lstStyle/>
        <a:p>
          <a:endParaRPr lang="en-US"/>
        </a:p>
      </dgm:t>
    </dgm:pt>
    <dgm:pt modelId="{EABB3533-002A-4D1C-B819-1F4D9B56ED13}">
      <dgm:prSet/>
      <dgm:spPr/>
      <dgm:t>
        <a:bodyPr/>
        <a:lstStyle/>
        <a:p>
          <a:r>
            <a:rPr lang="en-US" dirty="0"/>
            <a:t>Child Care Center</a:t>
          </a:r>
        </a:p>
      </dgm:t>
    </dgm:pt>
    <dgm:pt modelId="{0FB457F0-FE79-40D7-949E-D7935FBAA708}" type="parTrans" cxnId="{447B7470-C81D-4325-AAF4-0292C832AAE1}">
      <dgm:prSet/>
      <dgm:spPr/>
      <dgm:t>
        <a:bodyPr/>
        <a:lstStyle/>
        <a:p>
          <a:endParaRPr lang="en-US"/>
        </a:p>
      </dgm:t>
    </dgm:pt>
    <dgm:pt modelId="{4BFF29D4-9C6D-4B0A-AED8-3B9AB2F6898F}" type="sibTrans" cxnId="{447B7470-C81D-4325-AAF4-0292C832AAE1}">
      <dgm:prSet/>
      <dgm:spPr/>
      <dgm:t>
        <a:bodyPr/>
        <a:lstStyle/>
        <a:p>
          <a:endParaRPr lang="en-US"/>
        </a:p>
      </dgm:t>
    </dgm:pt>
    <dgm:pt modelId="{36D9C1E1-6D08-486F-ABFE-A68BB1609FE8}">
      <dgm:prSet/>
      <dgm:spPr/>
      <dgm:t>
        <a:bodyPr/>
        <a:lstStyle/>
        <a:p>
          <a:r>
            <a:rPr lang="en-US"/>
            <a:t>School Age (SA) Program</a:t>
          </a:r>
        </a:p>
      </dgm:t>
    </dgm:pt>
    <dgm:pt modelId="{DC9190DE-920E-4669-B266-1D61491A666B}" type="parTrans" cxnId="{102B97E6-1D66-4D5E-8FDF-1322CD9A5020}">
      <dgm:prSet/>
      <dgm:spPr/>
      <dgm:t>
        <a:bodyPr/>
        <a:lstStyle/>
        <a:p>
          <a:endParaRPr lang="en-US"/>
        </a:p>
      </dgm:t>
    </dgm:pt>
    <dgm:pt modelId="{57112281-B018-452D-8467-B608643B4115}" type="sibTrans" cxnId="{102B97E6-1D66-4D5E-8FDF-1322CD9A5020}">
      <dgm:prSet/>
      <dgm:spPr/>
      <dgm:t>
        <a:bodyPr/>
        <a:lstStyle/>
        <a:p>
          <a:endParaRPr lang="en-US"/>
        </a:p>
      </dgm:t>
    </dgm:pt>
    <dgm:pt modelId="{5A8F249F-6E67-49D1-B829-2CE8665CD3E1}">
      <dgm:prSet/>
      <dgm:spPr/>
      <dgm:t>
        <a:bodyPr/>
        <a:lstStyle/>
        <a:p>
          <a:r>
            <a:rPr lang="en-US"/>
            <a:t>SA Drop-In Program</a:t>
          </a:r>
        </a:p>
      </dgm:t>
    </dgm:pt>
    <dgm:pt modelId="{383AB234-C2BF-415F-9AF7-7B21E192FCBC}" type="parTrans" cxnId="{7DC1C129-50DF-4895-90D0-BEDE7F59B3B7}">
      <dgm:prSet/>
      <dgm:spPr/>
      <dgm:t>
        <a:bodyPr/>
        <a:lstStyle/>
        <a:p>
          <a:endParaRPr lang="en-US"/>
        </a:p>
      </dgm:t>
    </dgm:pt>
    <dgm:pt modelId="{BD60222F-7807-48EB-ACC2-0CB59FD760DC}" type="sibTrans" cxnId="{7DC1C129-50DF-4895-90D0-BEDE7F59B3B7}">
      <dgm:prSet/>
      <dgm:spPr/>
      <dgm:t>
        <a:bodyPr/>
        <a:lstStyle/>
        <a:p>
          <a:endParaRPr lang="en-US"/>
        </a:p>
      </dgm:t>
    </dgm:pt>
    <dgm:pt modelId="{F6ADD244-D0C3-439E-8154-847537E7008C}" type="pres">
      <dgm:prSet presAssocID="{DD1CCF55-D480-4417-91BD-7A0E3E98C721}" presName="linear" presStyleCnt="0">
        <dgm:presLayoutVars>
          <dgm:animLvl val="lvl"/>
          <dgm:resizeHandles val="exact"/>
        </dgm:presLayoutVars>
      </dgm:prSet>
      <dgm:spPr/>
    </dgm:pt>
    <dgm:pt modelId="{E7003CF4-6F5A-4E3B-9EA8-8CC9EAD6479C}" type="pres">
      <dgm:prSet presAssocID="{4DDCE64E-ECAD-40F8-8BFF-253404D8BEE3}" presName="parentText" presStyleLbl="node1" presStyleIdx="0" presStyleCnt="6">
        <dgm:presLayoutVars>
          <dgm:chMax val="0"/>
          <dgm:bulletEnabled val="1"/>
        </dgm:presLayoutVars>
      </dgm:prSet>
      <dgm:spPr/>
    </dgm:pt>
    <dgm:pt modelId="{EC313720-1153-4BC9-B446-D3CC0D6DB255}" type="pres">
      <dgm:prSet presAssocID="{4716521A-E33D-4A1F-A026-4338D7AD6559}" presName="spacer" presStyleCnt="0"/>
      <dgm:spPr/>
    </dgm:pt>
    <dgm:pt modelId="{7595D37D-77AD-4816-9F80-78272F0432AF}" type="pres">
      <dgm:prSet presAssocID="{F3009C30-DEB0-424D-AA8D-6CD8F781BD72}" presName="parentText" presStyleLbl="node1" presStyleIdx="1" presStyleCnt="6">
        <dgm:presLayoutVars>
          <dgm:chMax val="0"/>
          <dgm:bulletEnabled val="1"/>
        </dgm:presLayoutVars>
      </dgm:prSet>
      <dgm:spPr/>
    </dgm:pt>
    <dgm:pt modelId="{60C77986-F2C2-49E6-AC63-9A9F913FD990}" type="pres">
      <dgm:prSet presAssocID="{ABB70663-1708-4C39-BAE5-37CB1C3D6D6F}" presName="spacer" presStyleCnt="0"/>
      <dgm:spPr/>
    </dgm:pt>
    <dgm:pt modelId="{58418DC1-B5F1-4C45-97A7-10EFA3CFDC30}" type="pres">
      <dgm:prSet presAssocID="{80B303B2-6173-4B9D-82DA-C1DC251F2EC0}" presName="parentText" presStyleLbl="node1" presStyleIdx="2" presStyleCnt="6">
        <dgm:presLayoutVars>
          <dgm:chMax val="0"/>
          <dgm:bulletEnabled val="1"/>
        </dgm:presLayoutVars>
      </dgm:prSet>
      <dgm:spPr/>
    </dgm:pt>
    <dgm:pt modelId="{25C1A4E0-FDE8-4E2C-9F51-3B8890656476}" type="pres">
      <dgm:prSet presAssocID="{9921B4DD-4A96-42BA-890E-7CB819A7A28B}" presName="spacer" presStyleCnt="0"/>
      <dgm:spPr/>
    </dgm:pt>
    <dgm:pt modelId="{CB855106-A86F-4CB6-95FB-0D79BE1983B1}" type="pres">
      <dgm:prSet presAssocID="{EABB3533-002A-4D1C-B819-1F4D9B56ED13}" presName="parentText" presStyleLbl="node1" presStyleIdx="3" presStyleCnt="6">
        <dgm:presLayoutVars>
          <dgm:chMax val="0"/>
          <dgm:bulletEnabled val="1"/>
        </dgm:presLayoutVars>
      </dgm:prSet>
      <dgm:spPr/>
    </dgm:pt>
    <dgm:pt modelId="{84456256-221E-4DBF-872F-913A03D6F2BE}" type="pres">
      <dgm:prSet presAssocID="{4BFF29D4-9C6D-4B0A-AED8-3B9AB2F6898F}" presName="spacer" presStyleCnt="0"/>
      <dgm:spPr/>
    </dgm:pt>
    <dgm:pt modelId="{61B81C5E-7DA6-442E-874C-AD0CC101CB40}" type="pres">
      <dgm:prSet presAssocID="{36D9C1E1-6D08-486F-ABFE-A68BB1609FE8}" presName="parentText" presStyleLbl="node1" presStyleIdx="4" presStyleCnt="6">
        <dgm:presLayoutVars>
          <dgm:chMax val="0"/>
          <dgm:bulletEnabled val="1"/>
        </dgm:presLayoutVars>
      </dgm:prSet>
      <dgm:spPr/>
    </dgm:pt>
    <dgm:pt modelId="{466D2CF2-6A40-455D-93A2-914F2DB11DC2}" type="pres">
      <dgm:prSet presAssocID="{57112281-B018-452D-8467-B608643B4115}" presName="spacer" presStyleCnt="0"/>
      <dgm:spPr/>
    </dgm:pt>
    <dgm:pt modelId="{E714FD05-5C22-4F82-8B79-46FE312F4340}" type="pres">
      <dgm:prSet presAssocID="{5A8F249F-6E67-49D1-B829-2CE8665CD3E1}" presName="parentText" presStyleLbl="node1" presStyleIdx="5" presStyleCnt="6">
        <dgm:presLayoutVars>
          <dgm:chMax val="0"/>
          <dgm:bulletEnabled val="1"/>
        </dgm:presLayoutVars>
      </dgm:prSet>
      <dgm:spPr/>
    </dgm:pt>
  </dgm:ptLst>
  <dgm:cxnLst>
    <dgm:cxn modelId="{7CD22703-C066-4D15-A7B1-1E582E7AFE81}" type="presOf" srcId="{36D9C1E1-6D08-486F-ABFE-A68BB1609FE8}" destId="{61B81C5E-7DA6-442E-874C-AD0CC101CB40}" srcOrd="0" destOrd="0" presId="urn:microsoft.com/office/officeart/2005/8/layout/vList2"/>
    <dgm:cxn modelId="{C0777607-32A6-4369-B289-B26B4AAC246F}" srcId="{DD1CCF55-D480-4417-91BD-7A0E3E98C721}" destId="{F3009C30-DEB0-424D-AA8D-6CD8F781BD72}" srcOrd="1" destOrd="0" parTransId="{62CE43CF-899A-492E-911F-6F44984150BB}" sibTransId="{ABB70663-1708-4C39-BAE5-37CB1C3D6D6F}"/>
    <dgm:cxn modelId="{7DC1C129-50DF-4895-90D0-BEDE7F59B3B7}" srcId="{DD1CCF55-D480-4417-91BD-7A0E3E98C721}" destId="{5A8F249F-6E67-49D1-B829-2CE8665CD3E1}" srcOrd="5" destOrd="0" parTransId="{383AB234-C2BF-415F-9AF7-7B21E192FCBC}" sibTransId="{BD60222F-7807-48EB-ACC2-0CB59FD760DC}"/>
    <dgm:cxn modelId="{B03DCE2E-E54D-4F74-B810-846F81F446BE}" type="presOf" srcId="{5A8F249F-6E67-49D1-B829-2CE8665CD3E1}" destId="{E714FD05-5C22-4F82-8B79-46FE312F4340}" srcOrd="0" destOrd="0" presId="urn:microsoft.com/office/officeart/2005/8/layout/vList2"/>
    <dgm:cxn modelId="{0004CD36-C590-46EC-AB54-7E06A68DE268}" type="presOf" srcId="{F3009C30-DEB0-424D-AA8D-6CD8F781BD72}" destId="{7595D37D-77AD-4816-9F80-78272F0432AF}" srcOrd="0" destOrd="0" presId="urn:microsoft.com/office/officeart/2005/8/layout/vList2"/>
    <dgm:cxn modelId="{743CD761-393B-4EAF-A050-A0F4FBE07257}" srcId="{DD1CCF55-D480-4417-91BD-7A0E3E98C721}" destId="{4DDCE64E-ECAD-40F8-8BFF-253404D8BEE3}" srcOrd="0" destOrd="0" parTransId="{3FD6213F-E73B-471E-8809-263306457263}" sibTransId="{4716521A-E33D-4A1F-A026-4338D7AD6559}"/>
    <dgm:cxn modelId="{CC2FFB6D-A45D-4FBD-A5EE-B8E3CC955F92}" type="presOf" srcId="{DD1CCF55-D480-4417-91BD-7A0E3E98C721}" destId="{F6ADD244-D0C3-439E-8154-847537E7008C}" srcOrd="0" destOrd="0" presId="urn:microsoft.com/office/officeart/2005/8/layout/vList2"/>
    <dgm:cxn modelId="{447B7470-C81D-4325-AAF4-0292C832AAE1}" srcId="{DD1CCF55-D480-4417-91BD-7A0E3E98C721}" destId="{EABB3533-002A-4D1C-B819-1F4D9B56ED13}" srcOrd="3" destOrd="0" parTransId="{0FB457F0-FE79-40D7-949E-D7935FBAA708}" sibTransId="{4BFF29D4-9C6D-4B0A-AED8-3B9AB2F6898F}"/>
    <dgm:cxn modelId="{9974C48A-37E3-4127-98CE-13B15B34C8B4}" type="presOf" srcId="{EABB3533-002A-4D1C-B819-1F4D9B56ED13}" destId="{CB855106-A86F-4CB6-95FB-0D79BE1983B1}" srcOrd="0" destOrd="0" presId="urn:microsoft.com/office/officeart/2005/8/layout/vList2"/>
    <dgm:cxn modelId="{42628091-0269-4725-A338-F38C7806ABB0}" type="presOf" srcId="{4DDCE64E-ECAD-40F8-8BFF-253404D8BEE3}" destId="{E7003CF4-6F5A-4E3B-9EA8-8CC9EAD6479C}" srcOrd="0" destOrd="0" presId="urn:microsoft.com/office/officeart/2005/8/layout/vList2"/>
    <dgm:cxn modelId="{0A06C0A2-AD23-4A7A-84A1-96C37ED02728}" type="presOf" srcId="{80B303B2-6173-4B9D-82DA-C1DC251F2EC0}" destId="{58418DC1-B5F1-4C45-97A7-10EFA3CFDC30}" srcOrd="0" destOrd="0" presId="urn:microsoft.com/office/officeart/2005/8/layout/vList2"/>
    <dgm:cxn modelId="{792DCABA-C426-42D6-8906-CF8EDB507B59}" srcId="{DD1CCF55-D480-4417-91BD-7A0E3E98C721}" destId="{80B303B2-6173-4B9D-82DA-C1DC251F2EC0}" srcOrd="2" destOrd="0" parTransId="{633B8BE3-E9D6-4DDE-95F1-28A9793C6678}" sibTransId="{9921B4DD-4A96-42BA-890E-7CB819A7A28B}"/>
    <dgm:cxn modelId="{102B97E6-1D66-4D5E-8FDF-1322CD9A5020}" srcId="{DD1CCF55-D480-4417-91BD-7A0E3E98C721}" destId="{36D9C1E1-6D08-486F-ABFE-A68BB1609FE8}" srcOrd="4" destOrd="0" parTransId="{DC9190DE-920E-4669-B266-1D61491A666B}" sibTransId="{57112281-B018-452D-8467-B608643B4115}"/>
    <dgm:cxn modelId="{1FF4D876-A0F8-463D-AA32-9042AB942F96}" type="presParOf" srcId="{F6ADD244-D0C3-439E-8154-847537E7008C}" destId="{E7003CF4-6F5A-4E3B-9EA8-8CC9EAD6479C}" srcOrd="0" destOrd="0" presId="urn:microsoft.com/office/officeart/2005/8/layout/vList2"/>
    <dgm:cxn modelId="{3D97E622-9614-4445-8DFE-71EA6B6B0EFE}" type="presParOf" srcId="{F6ADD244-D0C3-439E-8154-847537E7008C}" destId="{EC313720-1153-4BC9-B446-D3CC0D6DB255}" srcOrd="1" destOrd="0" presId="urn:microsoft.com/office/officeart/2005/8/layout/vList2"/>
    <dgm:cxn modelId="{63E41971-E47C-4777-B77B-F41BB4B839BE}" type="presParOf" srcId="{F6ADD244-D0C3-439E-8154-847537E7008C}" destId="{7595D37D-77AD-4816-9F80-78272F0432AF}" srcOrd="2" destOrd="0" presId="urn:microsoft.com/office/officeart/2005/8/layout/vList2"/>
    <dgm:cxn modelId="{E3CCAC1C-84EE-4878-93EF-E58886015998}" type="presParOf" srcId="{F6ADD244-D0C3-439E-8154-847537E7008C}" destId="{60C77986-F2C2-49E6-AC63-9A9F913FD990}" srcOrd="3" destOrd="0" presId="urn:microsoft.com/office/officeart/2005/8/layout/vList2"/>
    <dgm:cxn modelId="{D6D0E819-E4E3-420B-8217-516CE870B4D4}" type="presParOf" srcId="{F6ADD244-D0C3-439E-8154-847537E7008C}" destId="{58418DC1-B5F1-4C45-97A7-10EFA3CFDC30}" srcOrd="4" destOrd="0" presId="urn:microsoft.com/office/officeart/2005/8/layout/vList2"/>
    <dgm:cxn modelId="{132B3698-3E06-433A-9632-1138068EC659}" type="presParOf" srcId="{F6ADD244-D0C3-439E-8154-847537E7008C}" destId="{25C1A4E0-FDE8-4E2C-9F51-3B8890656476}" srcOrd="5" destOrd="0" presId="urn:microsoft.com/office/officeart/2005/8/layout/vList2"/>
    <dgm:cxn modelId="{CF824FAC-0EFE-49F4-AAF4-C3FDDAF18C4D}" type="presParOf" srcId="{F6ADD244-D0C3-439E-8154-847537E7008C}" destId="{CB855106-A86F-4CB6-95FB-0D79BE1983B1}" srcOrd="6" destOrd="0" presId="urn:microsoft.com/office/officeart/2005/8/layout/vList2"/>
    <dgm:cxn modelId="{2C154A5D-039A-477A-990F-78A8FEAC1B53}" type="presParOf" srcId="{F6ADD244-D0C3-439E-8154-847537E7008C}" destId="{84456256-221E-4DBF-872F-913A03D6F2BE}" srcOrd="7" destOrd="0" presId="urn:microsoft.com/office/officeart/2005/8/layout/vList2"/>
    <dgm:cxn modelId="{16D1818C-B045-4E68-B28A-8EE12EC8C694}" type="presParOf" srcId="{F6ADD244-D0C3-439E-8154-847537E7008C}" destId="{61B81C5E-7DA6-442E-874C-AD0CC101CB40}" srcOrd="8" destOrd="0" presId="urn:microsoft.com/office/officeart/2005/8/layout/vList2"/>
    <dgm:cxn modelId="{7C13EAB6-79D4-4213-ACF2-10ED08F49678}" type="presParOf" srcId="{F6ADD244-D0C3-439E-8154-847537E7008C}" destId="{466D2CF2-6A40-455D-93A2-914F2DB11DC2}" srcOrd="9" destOrd="0" presId="urn:microsoft.com/office/officeart/2005/8/layout/vList2"/>
    <dgm:cxn modelId="{046E644D-FB23-476B-BA97-537BA67B2477}" type="presParOf" srcId="{F6ADD244-D0C3-439E-8154-847537E7008C}" destId="{E714FD05-5C22-4F82-8B79-46FE312F4340}"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03CF4-6F5A-4E3B-9EA8-8CC9EAD6479C}">
      <dsp:nvSpPr>
        <dsp:cNvPr id="0" name=""/>
        <dsp:cNvSpPr/>
      </dsp:nvSpPr>
      <dsp:spPr>
        <a:xfrm>
          <a:off x="0" y="28020"/>
          <a:ext cx="5889686" cy="7956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0" kern="1200" dirty="0"/>
            <a:t>Licensed Day Care Home</a:t>
          </a:r>
        </a:p>
      </dsp:txBody>
      <dsp:txXfrm>
        <a:off x="38838" y="66858"/>
        <a:ext cx="5812010" cy="717924"/>
      </dsp:txXfrm>
    </dsp:sp>
    <dsp:sp modelId="{7595D37D-77AD-4816-9F80-78272F0432AF}">
      <dsp:nvSpPr>
        <dsp:cNvPr id="0" name=""/>
        <dsp:cNvSpPr/>
      </dsp:nvSpPr>
      <dsp:spPr>
        <a:xfrm>
          <a:off x="0" y="921540"/>
          <a:ext cx="5889686" cy="795600"/>
        </a:xfrm>
        <a:prstGeom prst="roundRect">
          <a:avLst/>
        </a:prstGeom>
        <a:solidFill>
          <a:schemeClr val="accent2">
            <a:hueOff val="-2534110"/>
            <a:satOff val="-6041"/>
            <a:lumOff val="-2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Group Day Care Home</a:t>
          </a:r>
        </a:p>
      </dsp:txBody>
      <dsp:txXfrm>
        <a:off x="38838" y="960378"/>
        <a:ext cx="5812010" cy="717924"/>
      </dsp:txXfrm>
    </dsp:sp>
    <dsp:sp modelId="{58418DC1-B5F1-4C45-97A7-10EFA3CFDC30}">
      <dsp:nvSpPr>
        <dsp:cNvPr id="0" name=""/>
        <dsp:cNvSpPr/>
      </dsp:nvSpPr>
      <dsp:spPr>
        <a:xfrm>
          <a:off x="0" y="1815060"/>
          <a:ext cx="5889686" cy="795600"/>
        </a:xfrm>
        <a:prstGeom prst="roundRect">
          <a:avLst/>
        </a:prstGeom>
        <a:solidFill>
          <a:schemeClr val="accent2">
            <a:hueOff val="-5068220"/>
            <a:satOff val="-12081"/>
            <a:lumOff val="-5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Preschool</a:t>
          </a:r>
        </a:p>
      </dsp:txBody>
      <dsp:txXfrm>
        <a:off x="38838" y="1853898"/>
        <a:ext cx="5812010" cy="717924"/>
      </dsp:txXfrm>
    </dsp:sp>
    <dsp:sp modelId="{CB855106-A86F-4CB6-95FB-0D79BE1983B1}">
      <dsp:nvSpPr>
        <dsp:cNvPr id="0" name=""/>
        <dsp:cNvSpPr/>
      </dsp:nvSpPr>
      <dsp:spPr>
        <a:xfrm>
          <a:off x="0" y="2708580"/>
          <a:ext cx="5889686" cy="795600"/>
        </a:xfrm>
        <a:prstGeom prst="roundRect">
          <a:avLst/>
        </a:prstGeom>
        <a:solidFill>
          <a:schemeClr val="accent2">
            <a:hueOff val="-7602330"/>
            <a:satOff val="-18122"/>
            <a:lumOff val="-8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Child Care Center</a:t>
          </a:r>
        </a:p>
      </dsp:txBody>
      <dsp:txXfrm>
        <a:off x="38838" y="2747418"/>
        <a:ext cx="5812010" cy="717924"/>
      </dsp:txXfrm>
    </dsp:sp>
    <dsp:sp modelId="{61B81C5E-7DA6-442E-874C-AD0CC101CB40}">
      <dsp:nvSpPr>
        <dsp:cNvPr id="0" name=""/>
        <dsp:cNvSpPr/>
      </dsp:nvSpPr>
      <dsp:spPr>
        <a:xfrm>
          <a:off x="0" y="3602100"/>
          <a:ext cx="5889686" cy="795600"/>
        </a:xfrm>
        <a:prstGeom prst="roundRect">
          <a:avLst/>
        </a:prstGeom>
        <a:solidFill>
          <a:schemeClr val="accent2">
            <a:hueOff val="-10136440"/>
            <a:satOff val="-24162"/>
            <a:lumOff val="-111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School Age (SA) Program</a:t>
          </a:r>
        </a:p>
      </dsp:txBody>
      <dsp:txXfrm>
        <a:off x="38838" y="3640938"/>
        <a:ext cx="5812010" cy="717924"/>
      </dsp:txXfrm>
    </dsp:sp>
    <dsp:sp modelId="{E714FD05-5C22-4F82-8B79-46FE312F4340}">
      <dsp:nvSpPr>
        <dsp:cNvPr id="0" name=""/>
        <dsp:cNvSpPr/>
      </dsp:nvSpPr>
      <dsp:spPr>
        <a:xfrm>
          <a:off x="0" y="4495620"/>
          <a:ext cx="5889686" cy="795600"/>
        </a:xfrm>
        <a:prstGeom prst="roundRect">
          <a:avLst/>
        </a:prstGeom>
        <a:solidFill>
          <a:schemeClr val="accent2">
            <a:hueOff val="-12670550"/>
            <a:satOff val="-30203"/>
            <a:lumOff val="-1392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SA Drop-In Program</a:t>
          </a:r>
        </a:p>
      </dsp:txBody>
      <dsp:txXfrm>
        <a:off x="38838" y="4534458"/>
        <a:ext cx="5812010" cy="7179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10/20/2022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10/20/2022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10/20/2022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10/20/2022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10/20/2022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10/20/2022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10/20/2022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10/20/2022</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10/20/2022</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10/20/2022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10/20/2022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10/20/2022</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s://www.kdhe.ks.gov/DocumentCenter/View/2126/Find-my-Surveyor-PDF?bidId="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Jennifer.Manuel@ks.gov" TargetMode="External"/><Relationship Id="rId2" Type="http://schemas.openxmlformats.org/officeDocument/2006/relationships/hyperlink" Target="mailto:Melissa.Schoenberger@ks.gov"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73252-1CB9-45BD-B028-55B674202742}"/>
              </a:ext>
            </a:extLst>
          </p:cNvPr>
          <p:cNvSpPr>
            <a:spLocks noGrp="1"/>
          </p:cNvSpPr>
          <p:nvPr>
            <p:ph type="ctrTitle"/>
          </p:nvPr>
        </p:nvSpPr>
        <p:spPr/>
        <p:txBody>
          <a:bodyPr>
            <a:normAutofit fontScale="90000"/>
          </a:bodyPr>
          <a:lstStyle/>
          <a:p>
            <a:r>
              <a:rPr lang="en-US" dirty="0"/>
              <a:t>Opening a Child Care Facility </a:t>
            </a:r>
          </a:p>
        </p:txBody>
      </p:sp>
      <p:sp>
        <p:nvSpPr>
          <p:cNvPr id="3" name="Subtitle 2">
            <a:extLst>
              <a:ext uri="{FF2B5EF4-FFF2-40B4-BE49-F238E27FC236}">
                <a16:creationId xmlns:a16="http://schemas.microsoft.com/office/drawing/2014/main" id="{F4FA3665-0766-4510-8ACC-61F7BA870DEE}"/>
              </a:ext>
            </a:extLst>
          </p:cNvPr>
          <p:cNvSpPr>
            <a:spLocks noGrp="1"/>
          </p:cNvSpPr>
          <p:nvPr>
            <p:ph type="subTitle" idx="1"/>
          </p:nvPr>
        </p:nvSpPr>
        <p:spPr>
          <a:xfrm>
            <a:off x="2772274" y="2268786"/>
            <a:ext cx="5357600" cy="1160213"/>
          </a:xfrm>
        </p:spPr>
        <p:txBody>
          <a:bodyPr/>
          <a:lstStyle/>
          <a:p>
            <a:r>
              <a:rPr lang="en-US" dirty="0"/>
              <a:t>Understanding the Licensing Process</a:t>
            </a:r>
          </a:p>
        </p:txBody>
      </p:sp>
      <p:pic>
        <p:nvPicPr>
          <p:cNvPr id="5" name="Picture 2" descr="http://kdhenet/Images/kansas_astra/KS_KDHELogo_Black_9.jpg">
            <a:extLst>
              <a:ext uri="{FF2B5EF4-FFF2-40B4-BE49-F238E27FC236}">
                <a16:creationId xmlns:a16="http://schemas.microsoft.com/office/drawing/2014/main" id="{9058CFD3-D57E-4243-871F-49B1C93C63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0192" y="5225155"/>
            <a:ext cx="2154376" cy="14495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257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36A61-1CD1-4A36-AFAC-1679A6293532}"/>
              </a:ext>
            </a:extLst>
          </p:cNvPr>
          <p:cNvSpPr>
            <a:spLocks noGrp="1"/>
          </p:cNvSpPr>
          <p:nvPr>
            <p:ph type="title"/>
          </p:nvPr>
        </p:nvSpPr>
        <p:spPr>
          <a:xfrm>
            <a:off x="2133272" y="808055"/>
            <a:ext cx="7958331" cy="1077229"/>
          </a:xfrm>
        </p:spPr>
        <p:txBody>
          <a:bodyPr/>
          <a:lstStyle/>
          <a:p>
            <a:r>
              <a:rPr lang="en-US" dirty="0"/>
              <a:t>Purpose of KS Child Care Licensing </a:t>
            </a:r>
          </a:p>
        </p:txBody>
      </p:sp>
      <p:sp>
        <p:nvSpPr>
          <p:cNvPr id="3" name="Content Placeholder 2">
            <a:extLst>
              <a:ext uri="{FF2B5EF4-FFF2-40B4-BE49-F238E27FC236}">
                <a16:creationId xmlns:a16="http://schemas.microsoft.com/office/drawing/2014/main" id="{61224CF5-7326-440D-A7F4-760DC6271735}"/>
              </a:ext>
            </a:extLst>
          </p:cNvPr>
          <p:cNvSpPr>
            <a:spLocks noGrp="1"/>
          </p:cNvSpPr>
          <p:nvPr>
            <p:ph idx="1"/>
          </p:nvPr>
        </p:nvSpPr>
        <p:spPr>
          <a:xfrm>
            <a:off x="2133272" y="1540190"/>
            <a:ext cx="8915400" cy="3777622"/>
          </a:xfrm>
        </p:spPr>
        <p:txBody>
          <a:bodyPr/>
          <a:lstStyle/>
          <a:p>
            <a:pPr marL="22225" indent="0">
              <a:buNone/>
            </a:pPr>
            <a:r>
              <a:rPr lang="en-US" sz="2000" b="1" dirty="0">
                <a:solidFill>
                  <a:schemeClr val="tx1"/>
                </a:solidFill>
              </a:rPr>
              <a:t>Protect the health, safety, and welfare of children receiving care away from their homes and parents/guardians</a:t>
            </a:r>
          </a:p>
          <a:p>
            <a:pPr marL="22225" indent="0">
              <a:buNone/>
            </a:pPr>
            <a:endParaRPr lang="en-US" b="1" dirty="0">
              <a:solidFill>
                <a:schemeClr val="tx1"/>
              </a:solidFill>
            </a:endParaRPr>
          </a:p>
          <a:p>
            <a:r>
              <a:rPr lang="en-US" dirty="0"/>
              <a:t> KDHE licenses and regulates/monitors facilities and care</a:t>
            </a:r>
          </a:p>
          <a:p>
            <a:r>
              <a:rPr lang="en-US" dirty="0"/>
              <a:t> State laws (K.S.A. 65-501 </a:t>
            </a:r>
            <a:r>
              <a:rPr lang="en-US" i="1" dirty="0"/>
              <a:t>et. seq.</a:t>
            </a:r>
            <a:r>
              <a:rPr lang="en-US" dirty="0"/>
              <a:t>) define the scope and authority</a:t>
            </a:r>
          </a:p>
          <a:p>
            <a:r>
              <a:rPr lang="en-US" dirty="0"/>
              <a:t> Administrative regulations further detail facility requirements </a:t>
            </a:r>
          </a:p>
          <a:p>
            <a:pPr marL="0" indent="0">
              <a:buNone/>
            </a:pPr>
            <a:endParaRPr lang="en-US" dirty="0"/>
          </a:p>
        </p:txBody>
      </p:sp>
      <p:sp>
        <p:nvSpPr>
          <p:cNvPr id="4" name="TextBox 3">
            <a:extLst>
              <a:ext uri="{FF2B5EF4-FFF2-40B4-BE49-F238E27FC236}">
                <a16:creationId xmlns:a16="http://schemas.microsoft.com/office/drawing/2014/main" id="{1ACD6F1B-072E-44A6-80E4-EEF854B1ECF1}"/>
              </a:ext>
            </a:extLst>
          </p:cNvPr>
          <p:cNvSpPr txBox="1"/>
          <p:nvPr/>
        </p:nvSpPr>
        <p:spPr>
          <a:xfrm>
            <a:off x="3373821" y="4972716"/>
            <a:ext cx="5426251" cy="1021556"/>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2225" indent="0" algn="just">
              <a:buNone/>
            </a:pPr>
            <a:r>
              <a:rPr lang="en-US" sz="1800" i="1" dirty="0"/>
              <a:t>Families can choose from several other child care settings, legally exempt from licensing; choices are driven by the needs of children and families. </a:t>
            </a:r>
            <a:endParaRPr lang="en-US" sz="1800" b="1" i="1" dirty="0">
              <a:solidFill>
                <a:schemeClr val="tx1"/>
              </a:solidFill>
              <a:effectLst/>
            </a:endParaRPr>
          </a:p>
        </p:txBody>
      </p:sp>
    </p:spTree>
    <p:extLst>
      <p:ext uri="{BB962C8B-B14F-4D97-AF65-F5344CB8AC3E}">
        <p14:creationId xmlns:p14="http://schemas.microsoft.com/office/powerpoint/2010/main" val="944944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2290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3DA8965-82D1-42DE-8C58-E2A5F2EBCCC3}"/>
              </a:ext>
            </a:extLst>
          </p:cNvPr>
          <p:cNvSpPr>
            <a:spLocks noGrp="1"/>
          </p:cNvSpPr>
          <p:nvPr>
            <p:ph type="title"/>
          </p:nvPr>
        </p:nvSpPr>
        <p:spPr>
          <a:xfrm>
            <a:off x="1337191" y="1064365"/>
            <a:ext cx="2856582" cy="3313671"/>
          </a:xfrm>
        </p:spPr>
        <p:txBody>
          <a:bodyPr>
            <a:normAutofit/>
          </a:bodyPr>
          <a:lstStyle/>
          <a:p>
            <a:r>
              <a:rPr lang="en-US" dirty="0">
                <a:solidFill>
                  <a:schemeClr val="bg1"/>
                </a:solidFill>
              </a:rPr>
              <a:t>Step 1:</a:t>
            </a:r>
            <a:br>
              <a:rPr lang="en-US" dirty="0">
                <a:solidFill>
                  <a:schemeClr val="bg1"/>
                </a:solidFill>
              </a:rPr>
            </a:br>
            <a:r>
              <a:rPr lang="en-US" dirty="0">
                <a:solidFill>
                  <a:schemeClr val="bg1"/>
                </a:solidFill>
              </a:rPr>
              <a:t>Determine what license/facility type fits your need? </a:t>
            </a:r>
          </a:p>
        </p:txBody>
      </p:sp>
      <p:sp>
        <p:nvSpPr>
          <p:cNvPr id="24" name="Rectangle 23">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769"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6" name="Content Placeholder 2">
            <a:extLst>
              <a:ext uri="{FF2B5EF4-FFF2-40B4-BE49-F238E27FC236}">
                <a16:creationId xmlns:a16="http://schemas.microsoft.com/office/drawing/2014/main" id="{0EFD14F0-1A46-6604-1140-B0CF35D00B20}"/>
              </a:ext>
            </a:extLst>
          </p:cNvPr>
          <p:cNvGraphicFramePr>
            <a:graphicFrameLocks noGrp="1"/>
          </p:cNvGraphicFramePr>
          <p:nvPr>
            <p:ph idx="1"/>
            <p:extLst>
              <p:ext uri="{D42A27DB-BD31-4B8C-83A1-F6EECF244321}">
                <p14:modId xmlns:p14="http://schemas.microsoft.com/office/powerpoint/2010/main" val="3295499730"/>
              </p:ext>
            </p:extLst>
          </p:nvPr>
        </p:nvGraphicFramePr>
        <p:xfrm>
          <a:off x="5507182" y="897534"/>
          <a:ext cx="5889686" cy="5319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5098AFA9-01F5-4227-A35F-82D1DA6155BA}"/>
              </a:ext>
            </a:extLst>
          </p:cNvPr>
          <p:cNvSpPr txBox="1"/>
          <p:nvPr/>
        </p:nvSpPr>
        <p:spPr>
          <a:xfrm>
            <a:off x="504854" y="4242072"/>
            <a:ext cx="3902417" cy="1200329"/>
          </a:xfrm>
          <a:prstGeom prst="rect">
            <a:avLst/>
          </a:prstGeom>
          <a:noFill/>
        </p:spPr>
        <p:txBody>
          <a:bodyPr wrap="square" rtlCol="0">
            <a:spAutoFit/>
          </a:bodyPr>
          <a:lstStyle/>
          <a:p>
            <a:pPr algn="ctr"/>
            <a:r>
              <a:rPr lang="en-US" sz="2400" dirty="0">
                <a:solidFill>
                  <a:schemeClr val="bg1"/>
                </a:solidFill>
              </a:rPr>
              <a:t>Who do you wish to serve?</a:t>
            </a:r>
          </a:p>
          <a:p>
            <a:pPr algn="ctr"/>
            <a:r>
              <a:rPr lang="en-US" sz="2400" dirty="0">
                <a:solidFill>
                  <a:schemeClr val="bg1"/>
                </a:solidFill>
              </a:rPr>
              <a:t>Hours of operation?</a:t>
            </a:r>
          </a:p>
          <a:p>
            <a:pPr algn="ctr"/>
            <a:r>
              <a:rPr lang="en-US" sz="2400" dirty="0">
                <a:solidFill>
                  <a:schemeClr val="bg1"/>
                </a:solidFill>
              </a:rPr>
              <a:t>Staffing needs?</a:t>
            </a:r>
          </a:p>
        </p:txBody>
      </p:sp>
    </p:spTree>
    <p:extLst>
      <p:ext uri="{BB962C8B-B14F-4D97-AF65-F5344CB8AC3E}">
        <p14:creationId xmlns:p14="http://schemas.microsoft.com/office/powerpoint/2010/main" val="44076774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 name="Title 1">
            <a:extLst>
              <a:ext uri="{FF2B5EF4-FFF2-40B4-BE49-F238E27FC236}">
                <a16:creationId xmlns:a16="http://schemas.microsoft.com/office/drawing/2014/main" id="{5BAB2B87-B77D-47CB-AAC7-1A3A39361ECB}"/>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Step 2: Attend Orientation</a:t>
            </a:r>
          </a:p>
        </p:txBody>
      </p:sp>
      <p:sp>
        <p:nvSpPr>
          <p:cNvPr id="14" name="Rectangle 13">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rgbClr val="31474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AAF4BD46-9A63-4F94-98E1-685F47FB8261}"/>
              </a:ext>
            </a:extLst>
          </p:cNvPr>
          <p:cNvSpPr>
            <a:spLocks noGrp="1"/>
          </p:cNvSpPr>
          <p:nvPr>
            <p:ph idx="1"/>
          </p:nvPr>
        </p:nvSpPr>
        <p:spPr>
          <a:xfrm>
            <a:off x="2302932" y="2641604"/>
            <a:ext cx="9505439" cy="3995679"/>
          </a:xfrm>
        </p:spPr>
        <p:txBody>
          <a:bodyPr anchor="t">
            <a:normAutofit/>
          </a:bodyPr>
          <a:lstStyle/>
          <a:p>
            <a:r>
              <a:rPr lang="en-US" dirty="0">
                <a:solidFill>
                  <a:srgbClr val="1F2D29"/>
                </a:solidFill>
              </a:rPr>
              <a:t>Applicant attends an orientation provided by the local child care licensing surveyor. </a:t>
            </a:r>
          </a:p>
          <a:p>
            <a:pPr lvl="1"/>
            <a:r>
              <a:rPr lang="en-US" sz="2000" dirty="0">
                <a:solidFill>
                  <a:srgbClr val="1F2D29"/>
                </a:solidFill>
              </a:rPr>
              <a:t>This is required prior to submitting an application.</a:t>
            </a:r>
          </a:p>
          <a:p>
            <a:pPr lvl="1"/>
            <a:r>
              <a:rPr lang="en-US" sz="2000" dirty="0">
                <a:solidFill>
                  <a:srgbClr val="1F2D29"/>
                </a:solidFill>
              </a:rPr>
              <a:t>The surveyor will provide a guided experience over regulation requirements for license type, application requirements and the survey process.</a:t>
            </a:r>
          </a:p>
          <a:p>
            <a:pPr lvl="1"/>
            <a:r>
              <a:rPr lang="en-US" sz="2000" dirty="0">
                <a:solidFill>
                  <a:srgbClr val="1F2D29"/>
                </a:solidFill>
              </a:rPr>
              <a:t>Local County Contacts: </a:t>
            </a:r>
            <a:r>
              <a:rPr lang="en-US" sz="2000" dirty="0">
                <a:solidFill>
                  <a:srgbClr val="1F2D29"/>
                </a:solidFill>
                <a:hlinkClick r:id="rId3"/>
              </a:rPr>
              <a:t>https://www.kdhe.ks.gov/DocumentCenter/View/2126/Find-my-Surveyor-PDF?bidId=</a:t>
            </a:r>
            <a:endParaRPr lang="en-US" sz="2000" dirty="0">
              <a:solidFill>
                <a:srgbClr val="1F2D29"/>
              </a:solidFill>
            </a:endParaRPr>
          </a:p>
          <a:p>
            <a:pPr lvl="1"/>
            <a:endParaRPr lang="en-US" sz="1600" dirty="0">
              <a:solidFill>
                <a:srgbClr val="1F2D29"/>
              </a:solidFill>
            </a:endParaRPr>
          </a:p>
        </p:txBody>
      </p:sp>
    </p:spTree>
    <p:extLst>
      <p:ext uri="{BB962C8B-B14F-4D97-AF65-F5344CB8AC3E}">
        <p14:creationId xmlns:p14="http://schemas.microsoft.com/office/powerpoint/2010/main" val="388993604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10" name="Rectangle 9">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F7BDE0-E697-4133-B41A-F4AECEA2D8BA}"/>
              </a:ext>
            </a:extLst>
          </p:cNvPr>
          <p:cNvSpPr>
            <a:spLocks noGrp="1"/>
          </p:cNvSpPr>
          <p:nvPr>
            <p:ph type="title"/>
          </p:nvPr>
        </p:nvSpPr>
        <p:spPr>
          <a:xfrm>
            <a:off x="1518412" y="1201723"/>
            <a:ext cx="2812177" cy="4454554"/>
          </a:xfrm>
        </p:spPr>
        <p:txBody>
          <a:bodyPr anchor="ctr">
            <a:normAutofit/>
          </a:bodyPr>
          <a:lstStyle/>
          <a:p>
            <a:r>
              <a:rPr lang="en-US" sz="3200" dirty="0"/>
              <a:t>Step 3: Partner Requirements</a:t>
            </a:r>
          </a:p>
        </p:txBody>
      </p:sp>
      <p:sp>
        <p:nvSpPr>
          <p:cNvPr id="12" name="Rectangle 11">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7FA45ACF-DABA-410D-9663-DACA842E6B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25978"/>
            <a:ext cx="0" cy="3206044"/>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0F494D3-0CF4-461C-82FE-32B90B3901BC}"/>
              </a:ext>
            </a:extLst>
          </p:cNvPr>
          <p:cNvSpPr>
            <a:spLocks noGrp="1"/>
          </p:cNvSpPr>
          <p:nvPr>
            <p:ph idx="1"/>
          </p:nvPr>
        </p:nvSpPr>
        <p:spPr>
          <a:xfrm>
            <a:off x="4978004" y="472965"/>
            <a:ext cx="6659903" cy="6034515"/>
          </a:xfrm>
        </p:spPr>
        <p:txBody>
          <a:bodyPr anchor="ctr">
            <a:normAutofit/>
          </a:bodyPr>
          <a:lstStyle/>
          <a:p>
            <a:r>
              <a:rPr lang="en-US" sz="1600" b="1" dirty="0">
                <a:highlight>
                  <a:srgbClr val="FFFF00"/>
                </a:highlight>
              </a:rPr>
              <a:t>NOTE: Applicant’s applying for a center-based license may request a consultation to discuss any concerns with the setting and obtaining compliance with space, fire/exiting, plumbing, and other essential requirements affected by structural issues. </a:t>
            </a:r>
          </a:p>
          <a:p>
            <a:r>
              <a:rPr lang="en-US" sz="1600" dirty="0">
                <a:highlight>
                  <a:srgbClr val="FFFF00"/>
                </a:highlight>
              </a:rPr>
              <a:t>Site Approval by KDHE is also required for commercial settings. </a:t>
            </a:r>
            <a:endParaRPr lang="en-US" sz="1600" dirty="0"/>
          </a:p>
          <a:p>
            <a:r>
              <a:rPr lang="en-US" sz="1600" dirty="0"/>
              <a:t>Applicant contacts city, and/or county to inquire about building codes, zoning and other applicable ordinances/processes required to operate a child care facility. Different code/rules apply to center-based facilities vs. home-based and commercial vs. non-commercial buildings. </a:t>
            </a:r>
          </a:p>
          <a:p>
            <a:r>
              <a:rPr lang="en-US" sz="1600" dirty="0"/>
              <a:t>Applicant contacts the local and/or State Fire Marshal’s (KSFM) office to discuss fire life safety codes and rules for the local jurisdiction (if applicable) or state fire requirements based on the type of license and setting/building. The local licensing surveyor can advise on whether or not local fire inspects, otherwise inspection and approval must be obtained by KSFM. NOTE: Fire approval must be granted for KDHE to issue a temporary permit/license.</a:t>
            </a:r>
          </a:p>
        </p:txBody>
      </p:sp>
    </p:spTree>
    <p:extLst>
      <p:ext uri="{BB962C8B-B14F-4D97-AF65-F5344CB8AC3E}">
        <p14:creationId xmlns:p14="http://schemas.microsoft.com/office/powerpoint/2010/main" val="208051723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2712BB1-98C0-4A8A-835D-6829EF6A00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EF2096BC-6C6D-41F2-90AA-2578BD496E3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0" name="Picture 29">
            <a:extLst>
              <a:ext uri="{FF2B5EF4-FFF2-40B4-BE49-F238E27FC236}">
                <a16:creationId xmlns:a16="http://schemas.microsoft.com/office/drawing/2014/main" id="{9BBEF840-FEAD-46CB-B5C3-4F79B523273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2" name="Rectangle 31">
            <a:extLst>
              <a:ext uri="{FF2B5EF4-FFF2-40B4-BE49-F238E27FC236}">
                <a16:creationId xmlns:a16="http://schemas.microsoft.com/office/drawing/2014/main" id="{A24FBFAC-873C-4D59-814A-DCAF5D9FE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9D28307-0123-4C8C-BCEC-91815ACE2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6ACDFCD-84FE-4000-A15C-274814606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B1977D-3929-4434-A33D-849BEB9F7B24}"/>
              </a:ext>
            </a:extLst>
          </p:cNvPr>
          <p:cNvSpPr>
            <a:spLocks noGrp="1"/>
          </p:cNvSpPr>
          <p:nvPr>
            <p:ph type="title"/>
          </p:nvPr>
        </p:nvSpPr>
        <p:spPr>
          <a:xfrm>
            <a:off x="1969803" y="808056"/>
            <a:ext cx="8608037" cy="1077229"/>
          </a:xfrm>
        </p:spPr>
        <p:txBody>
          <a:bodyPr>
            <a:normAutofit/>
          </a:bodyPr>
          <a:lstStyle/>
          <a:p>
            <a:pPr algn="l"/>
            <a:r>
              <a:rPr lang="en-US" dirty="0"/>
              <a:t>Step 4: Applicant submits an </a:t>
            </a:r>
            <a:br>
              <a:rPr lang="en-US" dirty="0"/>
            </a:br>
            <a:r>
              <a:rPr lang="en-US" dirty="0"/>
              <a:t>application to KDHE</a:t>
            </a:r>
          </a:p>
        </p:txBody>
      </p:sp>
      <p:sp>
        <p:nvSpPr>
          <p:cNvPr id="3" name="Content Placeholder 2">
            <a:extLst>
              <a:ext uri="{FF2B5EF4-FFF2-40B4-BE49-F238E27FC236}">
                <a16:creationId xmlns:a16="http://schemas.microsoft.com/office/drawing/2014/main" id="{0864D0A1-6CF6-4558-B88C-C9C83F9D053E}"/>
              </a:ext>
            </a:extLst>
          </p:cNvPr>
          <p:cNvSpPr>
            <a:spLocks noGrp="1"/>
          </p:cNvSpPr>
          <p:nvPr>
            <p:ph idx="1"/>
          </p:nvPr>
        </p:nvSpPr>
        <p:spPr>
          <a:xfrm>
            <a:off x="1975805" y="2052116"/>
            <a:ext cx="2908167" cy="3997828"/>
          </a:xfrm>
        </p:spPr>
        <p:txBody>
          <a:bodyPr>
            <a:normAutofit/>
          </a:bodyPr>
          <a:lstStyle/>
          <a:p>
            <a:r>
              <a:rPr lang="en-US" sz="1600"/>
              <a:t>Online or paper</a:t>
            </a:r>
          </a:p>
          <a:p>
            <a:r>
              <a:rPr lang="en-US" sz="1600"/>
              <a:t>https://www.kdhe.ks.gov/286/Child-Care-Licensing-Forms-Applications</a:t>
            </a:r>
          </a:p>
          <a:p>
            <a:r>
              <a:rPr lang="en-US" sz="1600"/>
              <a:t>All application requirements must be provided along with all background check information.</a:t>
            </a:r>
          </a:p>
          <a:p>
            <a:endParaRPr lang="en-US" sz="1600"/>
          </a:p>
        </p:txBody>
      </p:sp>
      <p:pic>
        <p:nvPicPr>
          <p:cNvPr id="5" name="Picture 4" descr="Graphical user interface, application&#10;&#10;Description automatically generated">
            <a:extLst>
              <a:ext uri="{FF2B5EF4-FFF2-40B4-BE49-F238E27FC236}">
                <a16:creationId xmlns:a16="http://schemas.microsoft.com/office/drawing/2014/main" id="{EBE8D9C2-4240-4F38-9C27-CA4F59B9217F}"/>
              </a:ext>
            </a:extLst>
          </p:cNvPr>
          <p:cNvPicPr>
            <a:picLocks noChangeAspect="1"/>
          </p:cNvPicPr>
          <p:nvPr/>
        </p:nvPicPr>
        <p:blipFill rotWithShape="1">
          <a:blip r:embed="rId5"/>
          <a:srcRect r="-4" b="12765"/>
          <a:stretch/>
        </p:blipFill>
        <p:spPr>
          <a:xfrm>
            <a:off x="5757358" y="2139711"/>
            <a:ext cx="4818974" cy="3373468"/>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8" name="Rectangle 37">
            <a:extLst>
              <a:ext uri="{FF2B5EF4-FFF2-40B4-BE49-F238E27FC236}">
                <a16:creationId xmlns:a16="http://schemas.microsoft.com/office/drawing/2014/main" id="{08CBDCE7-5012-40F9-8D15-A8DB7E1C9B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794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10" name="Rectangle 9">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86535B-E013-4D4F-A4CB-AA852F098D14}"/>
              </a:ext>
            </a:extLst>
          </p:cNvPr>
          <p:cNvSpPr>
            <a:spLocks noGrp="1"/>
          </p:cNvSpPr>
          <p:nvPr>
            <p:ph type="title"/>
          </p:nvPr>
        </p:nvSpPr>
        <p:spPr>
          <a:xfrm>
            <a:off x="1518412" y="1201723"/>
            <a:ext cx="2812177" cy="4454554"/>
          </a:xfrm>
        </p:spPr>
        <p:txBody>
          <a:bodyPr anchor="ctr">
            <a:normAutofit/>
          </a:bodyPr>
          <a:lstStyle/>
          <a:p>
            <a:r>
              <a:rPr lang="en-US" sz="3200" dirty="0"/>
              <a:t>Step 5: KDHE processes application &amp; background checks</a:t>
            </a:r>
          </a:p>
        </p:txBody>
      </p:sp>
      <p:sp>
        <p:nvSpPr>
          <p:cNvPr id="12" name="Rectangle 11">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7FA45ACF-DABA-410D-9663-DACA842E6B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25978"/>
            <a:ext cx="0" cy="3206044"/>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Content Placeholder 2">
            <a:extLst>
              <a:ext uri="{FF2B5EF4-FFF2-40B4-BE49-F238E27FC236}">
                <a16:creationId xmlns:a16="http://schemas.microsoft.com/office/drawing/2014/main" id="{44E72B68-3E42-4ABF-B30D-75D41E5AC32F}"/>
              </a:ext>
            </a:extLst>
          </p:cNvPr>
          <p:cNvSpPr>
            <a:spLocks noGrp="1"/>
          </p:cNvSpPr>
          <p:nvPr>
            <p:ph idx="1"/>
          </p:nvPr>
        </p:nvSpPr>
        <p:spPr>
          <a:xfrm>
            <a:off x="4975044" y="709448"/>
            <a:ext cx="6786015" cy="5975131"/>
          </a:xfrm>
        </p:spPr>
        <p:txBody>
          <a:bodyPr anchor="ctr">
            <a:normAutofit lnSpcReduction="10000"/>
          </a:bodyPr>
          <a:lstStyle/>
          <a:p>
            <a:pPr marL="6160" indent="0">
              <a:lnSpc>
                <a:spcPct val="110000"/>
              </a:lnSpc>
              <a:buNone/>
            </a:pPr>
            <a:r>
              <a:rPr lang="en-US" sz="1700" u="sng" dirty="0"/>
              <a:t>Application Process</a:t>
            </a:r>
          </a:p>
          <a:p>
            <a:pPr>
              <a:lnSpc>
                <a:spcPct val="110000"/>
              </a:lnSpc>
            </a:pPr>
            <a:r>
              <a:rPr lang="en-US" sz="1700" dirty="0"/>
              <a:t>KDHE cannot process an incomplete application. Applicants receive a letter with detailed information if an application is not complete. </a:t>
            </a:r>
          </a:p>
          <a:p>
            <a:pPr>
              <a:lnSpc>
                <a:spcPct val="110000"/>
              </a:lnSpc>
            </a:pPr>
            <a:r>
              <a:rPr lang="en-US" sz="1700" dirty="0"/>
              <a:t>Once the application is complete, KDHE requests the </a:t>
            </a:r>
            <a:r>
              <a:rPr lang="en-US" sz="1700" b="1" dirty="0"/>
              <a:t>initial inspection</a:t>
            </a:r>
            <a:r>
              <a:rPr lang="en-US" sz="1700" dirty="0"/>
              <a:t> to be conducted by the local licensing surveyor. </a:t>
            </a:r>
          </a:p>
          <a:p>
            <a:pPr marL="6160" indent="0">
              <a:lnSpc>
                <a:spcPct val="110000"/>
              </a:lnSpc>
              <a:buNone/>
            </a:pPr>
            <a:r>
              <a:rPr lang="en-US" sz="1700" u="sng" dirty="0"/>
              <a:t>Background Checks</a:t>
            </a:r>
          </a:p>
          <a:p>
            <a:pPr>
              <a:lnSpc>
                <a:spcPct val="110000"/>
              </a:lnSpc>
            </a:pPr>
            <a:r>
              <a:rPr lang="en-US" sz="1700" b="1" dirty="0"/>
              <a:t>Background checks</a:t>
            </a:r>
            <a:r>
              <a:rPr lang="en-US" sz="1700" dirty="0"/>
              <a:t> are submitted by KDHE to DCF (abuse and neglect registry) and KBI (name-based criminal and sex offender registry; fingerprints if applicable based on role and federal rules) for applicant/owner and any residents and staff. </a:t>
            </a:r>
          </a:p>
          <a:p>
            <a:pPr>
              <a:lnSpc>
                <a:spcPct val="110000"/>
              </a:lnSpc>
            </a:pPr>
            <a:r>
              <a:rPr lang="en-US" sz="1700" u="sng" dirty="0"/>
              <a:t>Out of state checks</a:t>
            </a:r>
            <a:r>
              <a:rPr lang="en-US" sz="1700" dirty="0"/>
              <a:t> are required for any person that lived in another state in the last 5 years.</a:t>
            </a:r>
          </a:p>
          <a:p>
            <a:pPr>
              <a:lnSpc>
                <a:spcPct val="110000"/>
              </a:lnSpc>
            </a:pPr>
            <a:r>
              <a:rPr lang="en-US" sz="1700" dirty="0"/>
              <a:t>Applicants and any person that will work unsupervised in the facility must complete </a:t>
            </a:r>
            <a:r>
              <a:rPr lang="en-US" sz="1700" u="sng" dirty="0"/>
              <a:t>fingerprinting</a:t>
            </a:r>
            <a:r>
              <a:rPr lang="en-US" sz="1700" dirty="0"/>
              <a:t> at an authorized local site. Ink prints are mailed to KDHE by the person and then sent to KBI via interoffice. Digital prints (only available in select locations) are sent directly to KBI. Results are sent back to KDHE from KBI via electronic queue (</a:t>
            </a:r>
            <a:r>
              <a:rPr lang="en-US" sz="1700" dirty="0" err="1"/>
              <a:t>KChat</a:t>
            </a:r>
            <a:r>
              <a:rPr lang="en-US" sz="1700" dirty="0"/>
              <a:t>).</a:t>
            </a:r>
          </a:p>
          <a:p>
            <a:pPr>
              <a:lnSpc>
                <a:spcPct val="110000"/>
              </a:lnSpc>
            </a:pPr>
            <a:endParaRPr lang="en-US" sz="1400" dirty="0"/>
          </a:p>
          <a:p>
            <a:pPr>
              <a:lnSpc>
                <a:spcPct val="110000"/>
              </a:lnSpc>
            </a:pPr>
            <a:endParaRPr lang="en-US" sz="1400" dirty="0"/>
          </a:p>
        </p:txBody>
      </p:sp>
    </p:spTree>
    <p:extLst>
      <p:ext uri="{BB962C8B-B14F-4D97-AF65-F5344CB8AC3E}">
        <p14:creationId xmlns:p14="http://schemas.microsoft.com/office/powerpoint/2010/main" val="70213841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FB2B0-BCB8-4A88-BF85-7C884D5A00CE}"/>
              </a:ext>
            </a:extLst>
          </p:cNvPr>
          <p:cNvSpPr>
            <a:spLocks noGrp="1"/>
          </p:cNvSpPr>
          <p:nvPr>
            <p:ph type="title"/>
          </p:nvPr>
        </p:nvSpPr>
        <p:spPr/>
        <p:txBody>
          <a:bodyPr/>
          <a:lstStyle/>
          <a:p>
            <a:r>
              <a:rPr lang="en-US" dirty="0"/>
              <a:t>Step 6: The Initial Survey</a:t>
            </a:r>
          </a:p>
        </p:txBody>
      </p:sp>
      <p:sp>
        <p:nvSpPr>
          <p:cNvPr id="3" name="Content Placeholder 2">
            <a:extLst>
              <a:ext uri="{FF2B5EF4-FFF2-40B4-BE49-F238E27FC236}">
                <a16:creationId xmlns:a16="http://schemas.microsoft.com/office/drawing/2014/main" id="{1D4110E3-B17B-40C4-BB18-1CB8E0DBD608}"/>
              </a:ext>
            </a:extLst>
          </p:cNvPr>
          <p:cNvSpPr>
            <a:spLocks noGrp="1"/>
          </p:cNvSpPr>
          <p:nvPr>
            <p:ph idx="1"/>
          </p:nvPr>
        </p:nvSpPr>
        <p:spPr/>
        <p:txBody>
          <a:bodyPr>
            <a:normAutofit lnSpcReduction="10000"/>
          </a:bodyPr>
          <a:lstStyle/>
          <a:p>
            <a:r>
              <a:rPr lang="en-US" dirty="0"/>
              <a:t>Applicant schedules appointment for the initial inspection with the local surveyor. </a:t>
            </a:r>
          </a:p>
          <a:p>
            <a:r>
              <a:rPr lang="en-US" b="1" dirty="0"/>
              <a:t>Local surveyor conducts initial inspection</a:t>
            </a:r>
            <a:r>
              <a:rPr lang="en-US" dirty="0"/>
              <a:t>. A compliance check may be conducted to verify any violations were corrected,</a:t>
            </a:r>
          </a:p>
          <a:p>
            <a:r>
              <a:rPr lang="en-US" dirty="0"/>
              <a:t>The survey is routed to KDHE for processing. </a:t>
            </a:r>
          </a:p>
          <a:p>
            <a:r>
              <a:rPr lang="en-US" b="1" dirty="0"/>
              <a:t>Licensing determination</a:t>
            </a:r>
            <a:r>
              <a:rPr lang="en-US" dirty="0"/>
              <a:t> is made: A TP is issued for center-based programs if the facility is in substantial compliance.</a:t>
            </a:r>
          </a:p>
          <a:p>
            <a:r>
              <a:rPr lang="en-US" b="1" dirty="0"/>
              <a:t>NOTE: </a:t>
            </a:r>
            <a:r>
              <a:rPr lang="en-US" dirty="0"/>
              <a:t>Fire approval must be complete before KDHE can issue a temporary permit.</a:t>
            </a:r>
          </a:p>
          <a:p>
            <a:endParaRPr lang="en-US" dirty="0"/>
          </a:p>
          <a:p>
            <a:endParaRPr lang="en-US" dirty="0"/>
          </a:p>
        </p:txBody>
      </p:sp>
    </p:spTree>
    <p:extLst>
      <p:ext uri="{BB962C8B-B14F-4D97-AF65-F5344CB8AC3E}">
        <p14:creationId xmlns:p14="http://schemas.microsoft.com/office/powerpoint/2010/main" val="952266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26595E-9ECB-4C74-B56C-67F2303E9CD8}"/>
              </a:ext>
            </a:extLst>
          </p:cNvPr>
          <p:cNvSpPr txBox="1"/>
          <p:nvPr/>
        </p:nvSpPr>
        <p:spPr>
          <a:xfrm>
            <a:off x="2118360" y="1844040"/>
            <a:ext cx="7650480" cy="5170646"/>
          </a:xfrm>
          <a:prstGeom prst="rect">
            <a:avLst/>
          </a:prstGeom>
          <a:noFill/>
        </p:spPr>
        <p:txBody>
          <a:bodyPr wrap="square" rtlCol="0">
            <a:spAutoFit/>
          </a:bodyPr>
          <a:lstStyle/>
          <a:p>
            <a:pPr algn="ctr"/>
            <a:r>
              <a:rPr lang="en-US" sz="3600" dirty="0"/>
              <a:t>Questions?</a:t>
            </a:r>
          </a:p>
          <a:p>
            <a:endParaRPr lang="en-US" sz="3600" dirty="0"/>
          </a:p>
          <a:p>
            <a:r>
              <a:rPr lang="en-US" sz="2000" dirty="0"/>
              <a:t>Melissa Schoenberger</a:t>
            </a:r>
          </a:p>
          <a:p>
            <a:r>
              <a:rPr lang="en-US" sz="2000" dirty="0"/>
              <a:t>Assistant Director</a:t>
            </a:r>
          </a:p>
          <a:p>
            <a:r>
              <a:rPr lang="en-US" sz="2000" dirty="0"/>
              <a:t>Child Care Licensing</a:t>
            </a:r>
          </a:p>
          <a:p>
            <a:r>
              <a:rPr lang="en-US" sz="2000" dirty="0"/>
              <a:t>785-207-0623</a:t>
            </a:r>
          </a:p>
          <a:p>
            <a:r>
              <a:rPr lang="en-US" sz="2000" dirty="0">
                <a:hlinkClick r:id="rId2"/>
              </a:rPr>
              <a:t>Melissa.Schoenberger@ks.gov</a:t>
            </a:r>
            <a:endParaRPr lang="en-US" sz="2000" dirty="0"/>
          </a:p>
          <a:p>
            <a:endParaRPr lang="en-US" sz="2000" dirty="0"/>
          </a:p>
          <a:p>
            <a:r>
              <a:rPr lang="en-US" sz="2000" dirty="0"/>
              <a:t>Jennifer Manuel</a:t>
            </a:r>
          </a:p>
          <a:p>
            <a:r>
              <a:rPr lang="en-US" sz="2000" dirty="0"/>
              <a:t>District Specialist</a:t>
            </a:r>
          </a:p>
          <a:p>
            <a:r>
              <a:rPr lang="en-US" sz="2000" dirty="0"/>
              <a:t>Child Care Licensing</a:t>
            </a:r>
          </a:p>
          <a:p>
            <a:r>
              <a:rPr lang="en-US" sz="2000" dirty="0"/>
              <a:t>316-337-6033</a:t>
            </a:r>
          </a:p>
          <a:p>
            <a:r>
              <a:rPr lang="en-US" sz="2000" dirty="0">
                <a:hlinkClick r:id="rId3"/>
              </a:rPr>
              <a:t>Jennifer.Manuel@ks.gov</a:t>
            </a:r>
            <a:endParaRPr lang="en-US" sz="2000" dirty="0"/>
          </a:p>
          <a:p>
            <a:endParaRPr lang="en-US" sz="2000" dirty="0"/>
          </a:p>
          <a:p>
            <a:endParaRPr lang="en-US" dirty="0"/>
          </a:p>
        </p:txBody>
      </p:sp>
    </p:spTree>
    <p:extLst>
      <p:ext uri="{BB962C8B-B14F-4D97-AF65-F5344CB8AC3E}">
        <p14:creationId xmlns:p14="http://schemas.microsoft.com/office/powerpoint/2010/main" val="27150971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82E"/>
      </a:dk2>
      <a:lt2>
        <a:srgbClr val="C2F5FC"/>
      </a:lt2>
      <a:accent1>
        <a:srgbClr val="4091F3"/>
      </a:accent1>
      <a:accent2>
        <a:srgbClr val="8BBCF1"/>
      </a:accent2>
      <a:accent3>
        <a:srgbClr val="CB6A6A"/>
      </a:accent3>
      <a:accent4>
        <a:srgbClr val="C567AF"/>
      </a:accent4>
      <a:accent5>
        <a:srgbClr val="A684F9"/>
      </a:accent5>
      <a:accent6>
        <a:srgbClr val="A9ACEE"/>
      </a:accent6>
      <a:hlink>
        <a:srgbClr val="6D9CC5"/>
      </a:hlink>
      <a:folHlink>
        <a:srgbClr val="6D82A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4E796FF7251342BB3E1FF206C474B3" ma:contentTypeVersion="10" ma:contentTypeDescription="Create a new document." ma:contentTypeScope="" ma:versionID="4cb036738f09595e6d11755662a1c039">
  <xsd:schema xmlns:xsd="http://www.w3.org/2001/XMLSchema" xmlns:xs="http://www.w3.org/2001/XMLSchema" xmlns:p="http://schemas.microsoft.com/office/2006/metadata/properties" xmlns:ns3="6d042460-b09c-44e0-bd61-a03c419d2a0e" xmlns:ns4="e0dba54f-527b-49c5-8cab-2bd5e7e5e970" targetNamespace="http://schemas.microsoft.com/office/2006/metadata/properties" ma:root="true" ma:fieldsID="dbc210217cba5da828bf1f20ac564586" ns3:_="" ns4:_="">
    <xsd:import namespace="6d042460-b09c-44e0-bd61-a03c419d2a0e"/>
    <xsd:import namespace="e0dba54f-527b-49c5-8cab-2bd5e7e5e97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042460-b09c-44e0-bd61-a03c419d2a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dba54f-527b-49c5-8cab-2bd5e7e5e97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1B5FF0-6353-4271-9EC1-BA28E2FDAB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042460-b09c-44e0-bd61-a03c419d2a0e"/>
    <ds:schemaRef ds:uri="e0dba54f-527b-49c5-8cab-2bd5e7e5e9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5516B4-4B0B-41DD-AED5-B6712CF3626A}">
  <ds:schemaRefs>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6d042460-b09c-44e0-bd61-a03c419d2a0e"/>
    <ds:schemaRef ds:uri="http://schemas.openxmlformats.org/package/2006/metadata/core-properties"/>
    <ds:schemaRef ds:uri="e0dba54f-527b-49c5-8cab-2bd5e7e5e970"/>
    <ds:schemaRef ds:uri="http://www.w3.org/XML/1998/namespace"/>
    <ds:schemaRef ds:uri="http://purl.org/dc/dcmitype/"/>
  </ds:schemaRefs>
</ds:datastoreItem>
</file>

<file path=customXml/itemProps3.xml><?xml version="1.0" encoding="utf-8"?>
<ds:datastoreItem xmlns:ds="http://schemas.openxmlformats.org/officeDocument/2006/customXml" ds:itemID="{4324815F-524D-42FF-8633-4ED5A36488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TM16401375[[fn=Madison]]</Template>
  <TotalTime>7407</TotalTime>
  <Words>744</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MS Shell Dlg 2</vt:lpstr>
      <vt:lpstr>Wingdings</vt:lpstr>
      <vt:lpstr>Wingdings 3</vt:lpstr>
      <vt:lpstr>Madison</vt:lpstr>
      <vt:lpstr>Opening a Child Care Facility </vt:lpstr>
      <vt:lpstr>Purpose of KS Child Care Licensing </vt:lpstr>
      <vt:lpstr>Step 1: Determine what license/facility type fits your need? </vt:lpstr>
      <vt:lpstr>Step 2: Attend Orientation</vt:lpstr>
      <vt:lpstr>Step 3: Partner Requirements</vt:lpstr>
      <vt:lpstr>Step 4: Applicant submits an  application to KDHE</vt:lpstr>
      <vt:lpstr>Step 5: KDHE processes application &amp; background checks</vt:lpstr>
      <vt:lpstr>Step 6: The Initial Survey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a Child Care Facility</dc:title>
  <dc:creator>Melissa Schoenberger [KDHE]</dc:creator>
  <cp:lastModifiedBy>Anne Zajic [KDC]</cp:lastModifiedBy>
  <cp:revision>12</cp:revision>
  <dcterms:created xsi:type="dcterms:W3CDTF">2022-10-14T00:09:22Z</dcterms:created>
  <dcterms:modified xsi:type="dcterms:W3CDTF">2022-10-20T14:28:37Z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0x010100704E796FF7251342BB3E1FF206C474B3</vt:lpwstr>
  </property>
</Properties>
</file>