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94" r:id="rId7"/>
    <p:sldId id="303" r:id="rId8"/>
    <p:sldId id="304" r:id="rId9"/>
    <p:sldId id="307" r:id="rId10"/>
    <p:sldId id="265" r:id="rId11"/>
    <p:sldId id="305" r:id="rId12"/>
    <p:sldId id="295" r:id="rId13"/>
    <p:sldId id="296" r:id="rId14"/>
    <p:sldId id="264" r:id="rId15"/>
    <p:sldId id="297" r:id="rId16"/>
    <p:sldId id="267" r:id="rId17"/>
    <p:sldId id="298" r:id="rId18"/>
    <p:sldId id="299" r:id="rId19"/>
    <p:sldId id="262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y Keller [KDC]" initials="CK[" lastIdx="1" clrIdx="0">
    <p:extLst>
      <p:ext uri="{19B8F6BF-5375-455C-9EA6-DF929625EA0E}">
        <p15:presenceInfo xmlns:p15="http://schemas.microsoft.com/office/powerpoint/2012/main" userId="S::Cory.Keller@kdc.ks.gov::24cf8fe7-5cab-4a91-b305-eba9ec5872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37"/>
    <a:srgbClr val="924F92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95B39-1946-4B28-8A35-F1EA8877F2BB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EFDCB-B7C4-49E9-9C51-7A6613EEE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5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9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28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97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92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0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FDCB-B7C4-49E9-9C51-7A6613EEE6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24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EF955-2586-4A2C-8CEE-80A16C2A6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00B0F0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3AD5F-4D0C-4D0F-82EF-A25EF4D01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417B1-72DE-4E86-8298-ECE4BCFE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4CBA2-C13D-46A6-AD7A-D0575657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0970D-BA6F-45A9-BEA8-1A4A201D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8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ED14-2B24-4438-84B6-3851A303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296E2-C648-4D90-A44E-8C621BD6D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078E1-DE83-448D-9F2D-005E258B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1BABF-F864-4ECC-B40A-53B1851C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91C89-519E-449D-85E4-5D7442D9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7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D6ED1C-71AD-4A2A-9B9D-C3D3512D6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C330C-687C-4282-B284-304FFE917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73E28-BFB1-4FAD-A5A5-42D252D5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6B8B6-4898-49EF-A419-2BE9287D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46941-6FC4-4351-A502-D014A4AA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7E59D-9354-4BE5-9265-5A703CA38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B0F0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247EC-3137-461A-B4AC-5958B13A4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 sz="1600" i="1">
                <a:latin typeface="Montserrat" panose="00000500000000000000" pitchFamily="50" charset="0"/>
              </a:defRPr>
            </a:lvl4pPr>
            <a:lvl5pPr>
              <a:defRPr sz="16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07275-0FFE-424C-A126-7DF24C049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158B4-81B2-497B-8A33-35664E31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A73D2-D4E3-484B-AAC8-5F5B8160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6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E028B-6957-476A-9C94-3F54BF83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067A8-2F0D-459A-84FB-F75CDC585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EF65A-EEB6-40B8-8484-909E04E9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30567-1449-4D42-B931-9505BE64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3FD0-22F4-41FD-BA35-1C787FA9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3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8C56-0C81-406B-BF8B-3021899C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51346-B86A-48D2-B4DB-5EE8B2AF7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5E98C-6DA2-402F-A065-471C252CE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2A457-DFAB-4AA8-900F-7B7631076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8CB98-BD5F-46AC-BA94-6C2A58AA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DC3B1-81E8-4FCF-BD21-8A1CBBF3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8D425-E658-4A30-821E-AB34C492E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107B7-B145-451A-B106-49FC45124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F1BFB-637D-4859-9D8D-702E9C1EA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B4A9C-8778-4FE8-AEAD-4E484A5B6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1009A-EFC3-4745-B1D6-BBACF5941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6514AE-72B9-43C6-B700-8D46E949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1D317-4EC6-4A7E-9ED9-FEC0BA87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D2DD-EC97-46A5-88EA-C7333723A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2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D9A12-7814-4918-9AAE-B0AF0820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CFC46-23C6-4766-AF7A-2840142A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C8090-022A-4495-B543-F7C070E02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4C6375-CD47-41E4-9AAF-F189DEC3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0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3F42F1-AE67-407E-8D0A-BB1FEDE6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9A7D5-1891-4500-8481-02AB4ACA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EEBDE-0432-44C0-BB31-0A4CAC0D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0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B3C42-51CD-4BAA-83AB-85999BAB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4C5F8-6A2D-4958-8BAB-CB14AE66D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FBF22-C1E6-4579-8F3B-D36C32C35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676AE-F9BE-4076-89B1-014F34284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911D3-0C62-4E6F-A6E9-2EC61AE9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A097B-23C1-41AC-A5A7-2E211D0F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01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29A5B-8968-47F4-BA4E-65D97150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DAAB0C-2FC5-4E29-9DC6-E1E79BBD3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295D6-2CAE-48B8-9536-B1D90633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BFC2A-9CB1-418A-9801-8B8F3015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E35D30-6EB5-4A4C-B8CD-80F6049D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ADD08-C392-4747-9F8C-79AE6A80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6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59E693-090A-4154-8232-F163B967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6B391-8F11-4298-8173-1EAF79229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6C0D4-E5A9-45EC-883A-05A6E86FD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AC184-2F4C-4B9B-9F32-64A757570C3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64381-59EC-4BD3-948B-CF64BBC2E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3E9C3-5096-4BFF-9644-27821ED2A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DDEB6-330E-4D01-9C41-90B8196BC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6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5EF60B-9C52-4974-A652-3D249238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9680223-7204-4E83-AB66-8B321A5A8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46" y="1124426"/>
            <a:ext cx="9690747" cy="2526737"/>
          </a:xfrm>
        </p:spPr>
        <p:txBody>
          <a:bodyPr anchor="t">
            <a:normAutofit/>
          </a:bodyPr>
          <a:lstStyle/>
          <a:p>
            <a:pPr algn="l"/>
            <a:r>
              <a:rPr lang="en-US" altLang="en-US" sz="4400" dirty="0">
                <a:latin typeface="URW DIN" panose="00000500000000000000" pitchFamily="50" charset="0"/>
                <a:cs typeface="Arial" panose="020B0604020202020204" pitchFamily="34" charset="0"/>
              </a:rPr>
              <a:t>Community Service Tax Credit (CSP)</a:t>
            </a:r>
            <a:br>
              <a:rPr lang="en-US" altLang="en-US" sz="4400" dirty="0">
                <a:solidFill>
                  <a:schemeClr val="bg1"/>
                </a:solidFill>
                <a:latin typeface="URW DIN" panose="00000500000000000000" pitchFamily="50" charset="0"/>
                <a:cs typeface="Arial" panose="020B0604020202020204" pitchFamily="34" charset="0"/>
              </a:rPr>
            </a:br>
            <a:r>
              <a:rPr lang="en-US" altLang="en-US" sz="4400" dirty="0">
                <a:solidFill>
                  <a:schemeClr val="bg1"/>
                </a:solidFill>
                <a:latin typeface="URW DIN" panose="00000500000000000000" pitchFamily="50" charset="0"/>
                <a:cs typeface="Arial" panose="020B0604020202020204" pitchFamily="34" charset="0"/>
              </a:rPr>
              <a:t>2023-2024 Informational Webinar</a:t>
            </a:r>
            <a:br>
              <a:rPr lang="en-US" altLang="en-US" sz="5400" dirty="0">
                <a:solidFill>
                  <a:schemeClr val="bg1"/>
                </a:solidFill>
                <a:latin typeface="URW DIN" panose="00000500000000000000" pitchFamily="50" charset="0"/>
                <a:cs typeface="Arial" panose="020B0604020202020204" pitchFamily="34" charset="0"/>
              </a:rPr>
            </a:br>
            <a:endParaRPr lang="en-US" dirty="0">
              <a:latin typeface="URW DIN" panose="00000500000000000000" pitchFamily="50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49C1589-5A99-4DA4-AFDE-D92B9C46E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6" name="Picture 5" descr="A picture containing text, clipart, dishware, tableware&#10;&#10;Description automatically generated">
            <a:extLst>
              <a:ext uri="{FF2B5EF4-FFF2-40B4-BE49-F238E27FC236}">
                <a16:creationId xmlns:a16="http://schemas.microsoft.com/office/drawing/2014/main" id="{58991DC3-1F12-40A5-8B60-D41171E63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6" y="5688241"/>
            <a:ext cx="2095866" cy="8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Funding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4037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Available Funds</a:t>
            </a: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$4.1 million is available</a:t>
            </a: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$1 million has been earmarked for non-profit childcare facilities</a:t>
            </a:r>
          </a:p>
          <a:p>
            <a:pPr algn="l">
              <a:lnSpc>
                <a:spcPct val="150000"/>
              </a:lnSpc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Maximum Award</a:t>
            </a: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$200,000 in tax credits</a:t>
            </a:r>
            <a:endParaRPr lang="en-US" sz="1800" b="0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3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What are Tax Credits?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3804" y="1357105"/>
            <a:ext cx="9873236" cy="4050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A direct reduction from the final tax obligation in the awarding jurisdiction (federal, state, local)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Not the same as a deduction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Better than a deduction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Can be combined with a deduction in some circumstances (State Credit + Federal Deduction)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Refundable:  </a:t>
            </a: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If the tax credit is greater than the tax credit liability, the tax filer receives a refund.</a:t>
            </a: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Transferrable:  </a:t>
            </a: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The tax credit can be transferred from a donor not subject to KS income tax to an entity that is subject. Must be for the full amount.</a:t>
            </a:r>
            <a:b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(Not refundable)</a:t>
            </a: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35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How Do Tax Credits Work?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20335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Through CSP, the state authorizes selected non-profit organizations to offer tax credits to donors for the benefit of approved projects. Applicants may request up to $200,000 in tax credits. Projects should be new or one-time in nature and create lasting value for the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non-profit organization.</a:t>
            </a:r>
          </a:p>
          <a:p>
            <a:pPr algn="l"/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Businesses and individuals subject to Kansas income tax are eligible to receive a tax credit through this program. Donations must be $250 or greater and the payment</a:t>
            </a: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should come directly from the business or the individual.</a:t>
            </a:r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BE1A0-A7B9-40A6-87C2-0426322F52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85"/>
          <a:stretch/>
        </p:blipFill>
        <p:spPr>
          <a:xfrm>
            <a:off x="703614" y="3675549"/>
            <a:ext cx="4504761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87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CSP Project Budget Example: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3ABC0C-80DA-84B3-BB3B-46F3C89D49A4}"/>
              </a:ext>
            </a:extLst>
          </p:cNvPr>
          <p:cNvSpPr txBox="1">
            <a:spLocks/>
          </p:cNvSpPr>
          <p:nvPr/>
        </p:nvSpPr>
        <p:spPr>
          <a:xfrm>
            <a:off x="731786" y="1331988"/>
            <a:ext cx="9423605" cy="4143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Tax Credit Allocation at 70% (rural)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TradeGothicNextLTPro-Rg" panose="020B0503040303020004" pitchFamily="34" charset="0"/>
              </a:rPr>
              <a:t>$150,000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Will generate </a:t>
            </a:r>
            <a:r>
              <a:rPr lang="en-US" altLang="en-US" sz="2400" b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$214,285 </a:t>
            </a:r>
            <a:r>
              <a:rPr lang="en-US" altLang="en-US" sz="24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in donations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en-US" sz="1800" b="0" dirty="0">
              <a:latin typeface="TradeGothicNextLTPro-Rg" panose="020B0503040303020004" pitchFamily="34" charset="0"/>
            </a:endParaRP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Tax Credit Allocation at 50% (urban)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TradeGothicNextLTPro-Rg" panose="020B0503040303020004" pitchFamily="34" charset="0"/>
              </a:rPr>
              <a:t>$150,000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Will generate </a:t>
            </a:r>
            <a:r>
              <a:rPr lang="en-US" altLang="en-US" sz="2400" b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$300,000 </a:t>
            </a:r>
            <a:r>
              <a:rPr lang="en-US" altLang="en-US" sz="240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in donations</a:t>
            </a:r>
            <a:endParaRPr lang="en-US" sz="24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17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Application Requirements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4352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Narrative Sections: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Organization Introduction: 250 word limit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Project Need: 300 word limit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Project Summary: 300 word limit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Project Administration: 250 word limit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Project Goals and Timeline: 350 word limit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Organization Funding Capacity: 350 word limit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Project Funding Strategy: 350 word limit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Budget Justification: 200 word limit </a:t>
            </a:r>
          </a:p>
          <a:p>
            <a:pPr algn="l">
              <a:lnSpc>
                <a:spcPct val="150000"/>
              </a:lnSpc>
            </a:pPr>
            <a:r>
              <a:rPr lang="en-US" sz="1400" b="0" i="1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Refer to page 9 in the CSP Guidelines for more details.</a:t>
            </a:r>
            <a:endParaRPr lang="en-US" sz="1400" b="0" i="1" u="none" strike="noStrike" baseline="0" dirty="0">
              <a:solidFill>
                <a:schemeClr val="bg1"/>
              </a:solidFill>
              <a:latin typeface="Trade Gothic Next LT Pro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44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Application Requirements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663340" y="1395410"/>
            <a:ext cx="8054683" cy="42718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Attachments:</a:t>
            </a:r>
            <a:endParaRPr lang="en-US" sz="1800" dirty="0">
              <a:solidFill>
                <a:schemeClr val="bg1"/>
              </a:solidFill>
              <a:latin typeface="Trade Gothic Next LT Pro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Articles of Incorporation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Bylaws of the organization</a:t>
            </a: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I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RS tax-exempt status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A current “letter of good standing” from the Kansas Secretary of State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A current list of the board of directors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Pledge letters of financial support for the project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Other letters showing support and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Financial audit of the organization</a:t>
            </a:r>
          </a:p>
          <a:p>
            <a:pPr algn="l">
              <a:lnSpc>
                <a:spcPct val="150000"/>
              </a:lnSpc>
            </a:pPr>
            <a:r>
              <a:rPr lang="en-US" sz="1400" b="0" i="1" dirty="0">
                <a:solidFill>
                  <a:schemeClr val="bg1"/>
                </a:solidFill>
                <a:latin typeface="Trade Gothic Next LT Pro" panose="020B0503040303020004" pitchFamily="34" charset="0"/>
              </a:rPr>
              <a:t>This is NOT an exhaustive list. Refer to page 10 in the CSP Guidelines for more details.</a:t>
            </a:r>
            <a:endParaRPr lang="en-US" sz="1400" b="0" i="1" u="none" strike="noStrike" baseline="0" dirty="0">
              <a:solidFill>
                <a:schemeClr val="bg1"/>
              </a:solidFill>
              <a:latin typeface="Trade Gothic Next LT Pro" panose="020B0503040303020004" pitchFamily="34" charset="0"/>
            </a:endParaRPr>
          </a:p>
          <a:p>
            <a:pPr algn="l">
              <a:lnSpc>
                <a:spcPct val="150000"/>
              </a:lnSpc>
            </a:pPr>
            <a:endParaRPr lang="en-US" sz="1800" b="0" i="0" u="none" strike="noStrike" baseline="0" dirty="0">
              <a:solidFill>
                <a:schemeClr val="bg1"/>
              </a:solidFill>
              <a:latin typeface="Trade Gothic Next LT Pro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13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2985944" y="2261366"/>
            <a:ext cx="6220112" cy="9056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Questions?</a:t>
            </a:r>
            <a:endParaRPr lang="en-US" sz="4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26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Contact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2840354" y="1856374"/>
            <a:ext cx="6220112" cy="2662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Sara Bloom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Community Development Specialist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CSP and IDA Program Coordinator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   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Kansas Department of Commerce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1000 S.W. Jackson Street, Suite 100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Topeka, Kansas 66612-1354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Phone: (785) </a:t>
            </a:r>
            <a:r>
              <a:rPr lang="en-US" sz="1800" b="0" dirty="0">
                <a:solidFill>
                  <a:schemeClr val="bg1"/>
                </a:solidFill>
                <a:effectLst/>
                <a:latin typeface="TradeGothicNextLTPro-Rg" panose="020B0503040303020004" pitchFamily="34" charset="0"/>
                <a:ea typeface="Calibri" panose="020F0502020204030204" pitchFamily="34" charset="0"/>
              </a:rPr>
              <a:t>506.9278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e-mail: Sara.Bloom@ks.gov</a:t>
            </a:r>
            <a:endParaRPr lang="en-US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</p:txBody>
      </p:sp>
      <p:pic>
        <p:nvPicPr>
          <p:cNvPr id="6" name="Picture 5" descr="A picture containing person, wall, indoor, black&#10;&#10;Description automatically generated">
            <a:extLst>
              <a:ext uri="{FF2B5EF4-FFF2-40B4-BE49-F238E27FC236}">
                <a16:creationId xmlns:a16="http://schemas.microsoft.com/office/drawing/2014/main" id="{6E57CC2A-1C22-44F8-AB57-40900597A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8" y="1856375"/>
            <a:ext cx="1889760" cy="236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8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Agenda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4037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chemeClr val="bg1"/>
                </a:solidFill>
              </a:rPr>
              <a:t>Introduction to CSP</a:t>
            </a:r>
          </a:p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What are Tax Credits?</a:t>
            </a:r>
          </a:p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How Do Tax Credits Work?</a:t>
            </a:r>
          </a:p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Application Requirements</a:t>
            </a:r>
          </a:p>
          <a:p>
            <a:pPr marL="285750" indent="-285750" algn="l" eaLnBrk="1" hangingPunct="1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Website Walkthrough</a:t>
            </a:r>
          </a:p>
        </p:txBody>
      </p:sp>
    </p:spTree>
    <p:extLst>
      <p:ext uri="{BB962C8B-B14F-4D97-AF65-F5344CB8AC3E}">
        <p14:creationId xmlns:p14="http://schemas.microsoft.com/office/powerpoint/2010/main" val="425936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Introduction to CSP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0"/>
            <a:ext cx="9816340" cy="48486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The Community Service Tax Credit Program (CSP) provides an opportunity for private, non-profit organizations and public healthcare entities to improve their</a:t>
            </a: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ability to undertake major capital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campaigns.</a:t>
            </a:r>
          </a:p>
          <a:p>
            <a:pPr algn="l">
              <a:lnSpc>
                <a:spcPct val="150000"/>
              </a:lnSpc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Qualifying Projects</a:t>
            </a:r>
            <a:endParaRPr lang="en-US" sz="24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Under the Kansas Community Service Tax Credit Program each proposal shall address one of the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following areas in order to qualify: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• Community Service, including Childcare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• Non-governmental Crime Prevention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• Youth Apprenticeship and Youth Technical Training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• Healthcare Services</a:t>
            </a:r>
          </a:p>
        </p:txBody>
      </p:sp>
    </p:spTree>
    <p:extLst>
      <p:ext uri="{BB962C8B-B14F-4D97-AF65-F5344CB8AC3E}">
        <p14:creationId xmlns:p14="http://schemas.microsoft.com/office/powerpoint/2010/main" val="2848583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Housing projects</a:t>
            </a:r>
            <a:endParaRPr lang="en-US" sz="1800" b="0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2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Housing for Individuals with Intellectual and Developmental Disabilities, Gardner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41D043-738D-46A9-93CF-0EFD7CF81DC2}"/>
              </a:ext>
            </a:extLst>
          </p:cNvPr>
          <p:cNvSpPr txBox="1">
            <a:spLocks/>
          </p:cNvSpPr>
          <p:nvPr/>
        </p:nvSpPr>
        <p:spPr>
          <a:xfrm>
            <a:off x="4500004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The Wren Home for at-risk girls, Wichita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B96BEA-84D7-4C94-8891-B5A7E9B22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2" y="2333897"/>
            <a:ext cx="3558902" cy="26691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C0601D-EB23-45E6-9845-BE7A60BFB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51"/>
          <a:stretch/>
        </p:blipFill>
        <p:spPr>
          <a:xfrm>
            <a:off x="4500004" y="2333897"/>
            <a:ext cx="3558902" cy="26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94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Community improvements</a:t>
            </a:r>
            <a:endParaRPr lang="en-US" sz="1800" b="0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2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Railroad Quiet Zone, Belle Plaine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41D043-738D-46A9-93CF-0EFD7CF81DC2}"/>
              </a:ext>
            </a:extLst>
          </p:cNvPr>
          <p:cNvSpPr txBox="1">
            <a:spLocks/>
          </p:cNvSpPr>
          <p:nvPr/>
        </p:nvSpPr>
        <p:spPr>
          <a:xfrm>
            <a:off x="4500004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 err="1">
                <a:solidFill>
                  <a:schemeClr val="bg1"/>
                </a:solidFill>
                <a:latin typeface="TradeGothicNextLTPro-Rg" panose="020B0503040303020004" pitchFamily="34" charset="0"/>
              </a:rPr>
              <a:t>Redler</a:t>
            </a: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 Institute of Culinary Arts, El Dorado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610481-93EA-4ECD-806E-69B4B1C15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71" b="11971"/>
          <a:stretch/>
        </p:blipFill>
        <p:spPr>
          <a:xfrm>
            <a:off x="731381" y="2333898"/>
            <a:ext cx="3558901" cy="26672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EB51D-ACA3-4E9C-B42C-EBC061D64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3" r="12424"/>
          <a:stretch/>
        </p:blipFill>
        <p:spPr>
          <a:xfrm>
            <a:off x="4500004" y="2338253"/>
            <a:ext cx="3558902" cy="26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95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University expansions, renovations and equipment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1" y="5001119"/>
            <a:ext cx="3579757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 err="1">
                <a:solidFill>
                  <a:schemeClr val="bg1"/>
                </a:solidFill>
                <a:latin typeface="TradeGothicNextLTPro-Rg" panose="020B0503040303020004" pitchFamily="34" charset="0"/>
              </a:rPr>
              <a:t>Anatomage</a:t>
            </a: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 Tables, </a:t>
            </a:r>
          </a:p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Garden City Comm. College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41D043-738D-46A9-93CF-0EFD7CF81DC2}"/>
              </a:ext>
            </a:extLst>
          </p:cNvPr>
          <p:cNvSpPr txBox="1">
            <a:spLocks/>
          </p:cNvSpPr>
          <p:nvPr/>
        </p:nvSpPr>
        <p:spPr>
          <a:xfrm>
            <a:off x="4500004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Diesel Technology Facility, </a:t>
            </a:r>
          </a:p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Highland Comm. College, Atchison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F0FCC4-A5DB-4A34-92AF-0082F70A7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06" b="14558"/>
          <a:stretch/>
        </p:blipFill>
        <p:spPr>
          <a:xfrm>
            <a:off x="731380" y="2329989"/>
            <a:ext cx="3579758" cy="2669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30D3B0-71BE-48B0-927A-2AA0699F5C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12" b="11588"/>
          <a:stretch/>
        </p:blipFill>
        <p:spPr>
          <a:xfrm>
            <a:off x="4500002" y="2343531"/>
            <a:ext cx="3579758" cy="265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6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Non-profit childcare facilities</a:t>
            </a:r>
            <a:endParaRPr lang="en-US" sz="1800" b="0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007BD-24CE-4FFF-A92E-F6127B082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r="-549"/>
          <a:stretch/>
        </p:blipFill>
        <p:spPr>
          <a:xfrm>
            <a:off x="731382" y="2333897"/>
            <a:ext cx="3558902" cy="2669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486C3-4E12-40C7-AFBC-08B6A5587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5" y="2333897"/>
            <a:ext cx="3558901" cy="26691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2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Sprout House Learning Center, Lindsborg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41D043-738D-46A9-93CF-0EFD7CF81DC2}"/>
              </a:ext>
            </a:extLst>
          </p:cNvPr>
          <p:cNvSpPr txBox="1">
            <a:spLocks/>
          </p:cNvSpPr>
          <p:nvPr/>
        </p:nvSpPr>
        <p:spPr>
          <a:xfrm>
            <a:off x="4500004" y="5001119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Grow &amp; Learn Childcare Center Inc., </a:t>
            </a:r>
            <a:r>
              <a:rPr lang="en-US" sz="1400" b="0" i="1" dirty="0" err="1">
                <a:solidFill>
                  <a:schemeClr val="bg1"/>
                </a:solidFill>
                <a:latin typeface="TradeGothicNextLTPro-Rg" panose="020B0503040303020004" pitchFamily="34" charset="0"/>
              </a:rPr>
              <a:t>Leoti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081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URW DIN" panose="00000500000000000000" pitchFamily="50" charset="0"/>
              </a:rPr>
              <a:t>Donations have helped fund…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31382" y="1331989"/>
            <a:ext cx="9415534" cy="18205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Arts-focused projects such as centers and theaters</a:t>
            </a:r>
          </a:p>
          <a:p>
            <a:pPr marL="457200" indent="-457200" algn="l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Health clinics, mental health facilities hospital expansions, renovations, and equipment</a:t>
            </a:r>
          </a:p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Nursing homes and assisted living facilities</a:t>
            </a:r>
          </a:p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Wellness and fitness projects</a:t>
            </a:r>
          </a:p>
          <a:p>
            <a:pPr marL="457200" indent="-457200" algn="l">
              <a:lnSpc>
                <a:spcPct val="160000"/>
              </a:lnSpc>
              <a:buFont typeface="Arial" panose="020B0604020202020204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marL="457200" indent="-457200" algn="l" eaLnBrk="1" fontAlgn="auto" hangingPunct="1">
              <a:lnSpc>
                <a:spcPct val="16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745793-0C03-46C5-B277-7DAFBFDBB8C1}"/>
              </a:ext>
            </a:extLst>
          </p:cNvPr>
          <p:cNvSpPr txBox="1">
            <a:spLocks/>
          </p:cNvSpPr>
          <p:nvPr/>
        </p:nvSpPr>
        <p:spPr>
          <a:xfrm>
            <a:off x="731382" y="6098175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Innovation Lab, Emporia Arts Council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41D043-738D-46A9-93CF-0EFD7CF81DC2}"/>
              </a:ext>
            </a:extLst>
          </p:cNvPr>
          <p:cNvSpPr txBox="1">
            <a:spLocks/>
          </p:cNvSpPr>
          <p:nvPr/>
        </p:nvSpPr>
        <p:spPr>
          <a:xfrm>
            <a:off x="4500004" y="6098175"/>
            <a:ext cx="3558902" cy="610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400" b="0" i="1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Mercy Hospital, Moundridge</a:t>
            </a:r>
            <a:endParaRPr lang="en-US" sz="1400" b="0" i="1" dirty="0">
              <a:solidFill>
                <a:schemeClr val="bg1"/>
              </a:solidFill>
              <a:latin typeface="Trade Gothic Next" panose="020B05030403030200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372FE-AE16-4831-8485-D9F663992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" r="26211"/>
          <a:stretch/>
        </p:blipFill>
        <p:spPr>
          <a:xfrm>
            <a:off x="731381" y="3429000"/>
            <a:ext cx="3558901" cy="2667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B48A98-76AB-4A58-91DF-0C7A55193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91" b="1637"/>
          <a:stretch/>
        </p:blipFill>
        <p:spPr>
          <a:xfrm>
            <a:off x="4500002" y="3438585"/>
            <a:ext cx="3558901" cy="26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98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0BF54E-6153-493D-8A3C-97634986E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6" y="246549"/>
            <a:ext cx="9746166" cy="90231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00B0F0"/>
                </a:solidFill>
                <a:latin typeface="URW DIN" panose="00000500000000000000" pitchFamily="50" charset="0"/>
              </a:rPr>
              <a:t>Program Timeline</a:t>
            </a:r>
            <a:endParaRPr lang="en-US" sz="4000" dirty="0">
              <a:solidFill>
                <a:srgbClr val="00B0F0"/>
              </a:solidFill>
              <a:latin typeface="URW DIN" panose="00000500000000000000" pitchFamily="50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17E3F1-D963-44B9-8DBC-DEB20B8BE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000" b="14299"/>
          <a:stretch/>
        </p:blipFill>
        <p:spPr>
          <a:xfrm>
            <a:off x="8310562" y="2714212"/>
            <a:ext cx="3881437" cy="414378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4EC7B79-D316-46CD-BC2E-BCE8018C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9" t="17795" r="2653" b="-2072"/>
          <a:stretch/>
        </p:blipFill>
        <p:spPr>
          <a:xfrm>
            <a:off x="7058312" y="0"/>
            <a:ext cx="5133687" cy="42718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8B595B-D298-4AE5-A7F3-613C0A3DD94F}"/>
              </a:ext>
            </a:extLst>
          </p:cNvPr>
          <p:cNvSpPr txBox="1">
            <a:spLocks/>
          </p:cNvSpPr>
          <p:nvPr/>
        </p:nvSpPr>
        <p:spPr>
          <a:xfrm>
            <a:off x="703614" y="1395411"/>
            <a:ext cx="8860151" cy="41437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B0F0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The application opens March 1, 2023 to April 30, 2023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The application will close at 11:59pm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Technical assistance stops at 4:00pm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$250 Application Fee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Awarded projects will be notified no later than July 1, 2023</a:t>
            </a:r>
          </a:p>
          <a:p>
            <a:pPr algn="l">
              <a:lnSpc>
                <a:spcPct val="150000"/>
              </a:lnSpc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Tax Credits will be “active” July 1, 2023 to December 31, 2024</a:t>
            </a:r>
          </a:p>
          <a:p>
            <a:pPr algn="l">
              <a:lnSpc>
                <a:spcPct val="150000"/>
              </a:lnSpc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0" dirty="0">
                <a:solidFill>
                  <a:schemeClr val="bg1"/>
                </a:solidFill>
                <a:latin typeface="TradeGothicNextLTPro-Rg" panose="020B0503040303020004" pitchFamily="34" charset="0"/>
              </a:rPr>
              <a:t>Final Project reports will be due by June 30, 2025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bg1"/>
              </a:solidFill>
              <a:latin typeface="TradeGothicNextLTPro-Rg" panose="020B05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33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2AD774677FD345A64E9586E9D4D739" ma:contentTypeVersion="12" ma:contentTypeDescription="Create a new document." ma:contentTypeScope="" ma:versionID="b72470b5a11b859e47e11b2f0645cfe1">
  <xsd:schema xmlns:xsd="http://www.w3.org/2001/XMLSchema" xmlns:xs="http://www.w3.org/2001/XMLSchema" xmlns:p="http://schemas.microsoft.com/office/2006/metadata/properties" xmlns:ns3="e16d46a0-d9b5-4fb5-bb73-bc2ab4ea6c9a" xmlns:ns4="eb7163d2-6892-4797-8370-1332905fa75f" targetNamespace="http://schemas.microsoft.com/office/2006/metadata/properties" ma:root="true" ma:fieldsID="259a861f986a62841570601d9fa4fd2b" ns3:_="" ns4:_="">
    <xsd:import namespace="e16d46a0-d9b5-4fb5-bb73-bc2ab4ea6c9a"/>
    <xsd:import namespace="eb7163d2-6892-4797-8370-1332905fa75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6d46a0-d9b5-4fb5-bb73-bc2ab4ea6c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163d2-6892-4797-8370-1332905fa75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F3DB69-5974-45D3-AB5F-7372BFC826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5038EB-65BD-437C-A3DB-27175B2C5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6d46a0-d9b5-4fb5-bb73-bc2ab4ea6c9a"/>
    <ds:schemaRef ds:uri="eb7163d2-6892-4797-8370-1332905fa7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ABE531-D88B-40C9-A2AB-36CF1B91BD00}">
  <ds:schemaRefs>
    <ds:schemaRef ds:uri="e16d46a0-d9b5-4fb5-bb73-bc2ab4ea6c9a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eb7163d2-6892-4797-8370-1332905fa75f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17819</TotalTime>
  <Words>780</Words>
  <Application>Microsoft Office PowerPoint</Application>
  <PresentationFormat>Widescreen</PresentationFormat>
  <Paragraphs>121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Trade Gothic Next</vt:lpstr>
      <vt:lpstr>Trade Gothic Next LT Pro</vt:lpstr>
      <vt:lpstr>TradeGothicNextLTPro-Rg</vt:lpstr>
      <vt:lpstr>URW DIN</vt:lpstr>
      <vt:lpstr>Wingdings</vt:lpstr>
      <vt:lpstr>Office Theme</vt:lpstr>
      <vt:lpstr>Community Service Tax Credit (CSP) 2023-2024 Informational Webinar </vt:lpstr>
      <vt:lpstr>Agenda</vt:lpstr>
      <vt:lpstr>Introduction to CSP</vt:lpstr>
      <vt:lpstr>Donations have helped fund…</vt:lpstr>
      <vt:lpstr>Donations have helped fund…</vt:lpstr>
      <vt:lpstr>Donations have helped fund…</vt:lpstr>
      <vt:lpstr>Donations have helped fund…</vt:lpstr>
      <vt:lpstr>Donations have helped fund…</vt:lpstr>
      <vt:lpstr>Program Timeline</vt:lpstr>
      <vt:lpstr>Funding</vt:lpstr>
      <vt:lpstr>What are Tax Credits?</vt:lpstr>
      <vt:lpstr>How Do Tax Credits Work?</vt:lpstr>
      <vt:lpstr>CSP Project Budget Example:</vt:lpstr>
      <vt:lpstr>Application Requirements</vt:lpstr>
      <vt:lpstr>Application Requirements</vt:lpstr>
      <vt:lpstr>PowerPoint Presentation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Keller [KDC]</dc:creator>
  <cp:lastModifiedBy>Sara Bloom [KDC]</cp:lastModifiedBy>
  <cp:revision>37</cp:revision>
  <dcterms:created xsi:type="dcterms:W3CDTF">2021-09-30T16:54:23Z</dcterms:created>
  <dcterms:modified xsi:type="dcterms:W3CDTF">2023-03-01T19:56:48Z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0x010100562AD774677FD345A64E9586E9D4D739</vt:lpwstr>
  </property>
</Properties>
</file>