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257" r:id="rId6"/>
    <p:sldId id="294" r:id="rId7"/>
    <p:sldId id="303" r:id="rId8"/>
    <p:sldId id="304" r:id="rId9"/>
    <p:sldId id="307" r:id="rId10"/>
    <p:sldId id="265" r:id="rId11"/>
    <p:sldId id="308" r:id="rId12"/>
    <p:sldId id="305" r:id="rId13"/>
    <p:sldId id="295" r:id="rId14"/>
    <p:sldId id="296" r:id="rId15"/>
    <p:sldId id="313" r:id="rId16"/>
    <p:sldId id="264" r:id="rId17"/>
    <p:sldId id="297" r:id="rId18"/>
    <p:sldId id="267" r:id="rId19"/>
    <p:sldId id="273" r:id="rId20"/>
    <p:sldId id="310" r:id="rId21"/>
    <p:sldId id="269" r:id="rId22"/>
    <p:sldId id="270" r:id="rId23"/>
    <p:sldId id="298" r:id="rId24"/>
    <p:sldId id="299" r:id="rId25"/>
    <p:sldId id="262" r:id="rId26"/>
    <p:sldId id="258" r:id="rId27"/>
    <p:sldId id="309" r:id="rId28"/>
    <p:sldId id="312" r:id="rId29"/>
    <p:sldId id="311" r:id="rId30"/>
    <p:sldId id="3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y Keller [KDC]" initials="CK[" lastIdx="1" clrIdx="0">
    <p:extLst>
      <p:ext uri="{19B8F6BF-5375-455C-9EA6-DF929625EA0E}">
        <p15:presenceInfo xmlns:p15="http://schemas.microsoft.com/office/powerpoint/2012/main" userId="S::Cory.Keller@kdc.ks.gov::24cf8fe7-5cab-4a91-b305-eba9ec5872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37"/>
    <a:srgbClr val="924F92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22BEC-E2E3-400D-9835-082DE2519EA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</dgm:pt>
    <dgm:pt modelId="{5AF0F050-E18A-4CD3-8E80-4927F561DD0A}">
      <dgm:prSet phldrT="[Text]" custT="1"/>
      <dgm:spPr>
        <a:solidFill>
          <a:srgbClr val="123885"/>
        </a:solidFill>
      </dgm:spPr>
      <dgm:t>
        <a:bodyPr/>
        <a:lstStyle/>
        <a:p>
          <a:r>
            <a:rPr lang="en-US" sz="2000" dirty="0">
              <a:latin typeface="Trade Gothic Next LT Pro Lt" panose="020B0403040303020004" pitchFamily="34" charset="0"/>
            </a:rPr>
            <a:t>Taxpayer donates $1000 to CSP Project</a:t>
          </a:r>
        </a:p>
      </dgm:t>
    </dgm:pt>
    <dgm:pt modelId="{BD1080CC-7982-4D27-B09F-1EE4733EAB14}" type="sibTrans" cxnId="{C6F2611A-1BC2-4350-B581-54FFB50525B1}">
      <dgm:prSet/>
      <dgm:spPr>
        <a:solidFill>
          <a:srgbClr val="FCB31B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7DA4B2BC-5C41-4BD3-830F-356244C16759}" type="parTrans" cxnId="{C6F2611A-1BC2-4350-B581-54FFB50525B1}">
      <dgm:prSet/>
      <dgm:spPr/>
      <dgm:t>
        <a:bodyPr/>
        <a:lstStyle/>
        <a:p>
          <a:endParaRPr lang="en-US"/>
        </a:p>
      </dgm:t>
    </dgm:pt>
    <dgm:pt modelId="{8C642AEF-3975-46C7-BEE7-0DAB11CDE161}">
      <dgm:prSet phldrT="[Text]" custT="1"/>
      <dgm:spPr>
        <a:solidFill>
          <a:srgbClr val="123885"/>
        </a:solidFill>
      </dgm:spPr>
      <dgm:t>
        <a:bodyPr/>
        <a:lstStyle/>
        <a:p>
          <a:r>
            <a:rPr lang="en-US" sz="2000" dirty="0">
              <a:latin typeface="Trade Gothic Next LT Pro Lt" panose="020B0403040303020004" pitchFamily="34" charset="0"/>
            </a:rPr>
            <a:t>CSP Project funds increase by $1000</a:t>
          </a:r>
        </a:p>
      </dgm:t>
    </dgm:pt>
    <dgm:pt modelId="{B859EF28-F747-489C-8429-9BB5097F987A}" type="sibTrans" cxnId="{737ADBD5-4697-4E21-AB96-DE4FBB1EE9CB}">
      <dgm:prSet/>
      <dgm:spPr>
        <a:solidFill>
          <a:srgbClr val="FCB31B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284E6311-8050-4185-A96C-B3965EB98C4F}" type="parTrans" cxnId="{737ADBD5-4697-4E21-AB96-DE4FBB1EE9CB}">
      <dgm:prSet/>
      <dgm:spPr/>
      <dgm:t>
        <a:bodyPr/>
        <a:lstStyle/>
        <a:p>
          <a:endParaRPr lang="en-US"/>
        </a:p>
      </dgm:t>
    </dgm:pt>
    <dgm:pt modelId="{7677D6B4-E038-4DBA-9FD4-A162A767F6D2}">
      <dgm:prSet phldrT="[Text]" custT="1"/>
      <dgm:spPr>
        <a:solidFill>
          <a:srgbClr val="123885"/>
        </a:solidFill>
      </dgm:spPr>
      <dgm:t>
        <a:bodyPr/>
        <a:lstStyle/>
        <a:p>
          <a:r>
            <a:rPr lang="en-US" sz="2000" dirty="0">
              <a:latin typeface="Trade Gothic Next LT Pro Lt" panose="020B0403040303020004" pitchFamily="34" charset="0"/>
            </a:rPr>
            <a:t>Taxpayer receives either $500 or </a:t>
          </a:r>
          <a:br>
            <a:rPr lang="en-US" sz="2000" dirty="0">
              <a:latin typeface="Trade Gothic Next LT Pro Lt" panose="020B0403040303020004" pitchFamily="34" charset="0"/>
            </a:rPr>
          </a:br>
          <a:r>
            <a:rPr lang="en-US" sz="2000" dirty="0">
              <a:latin typeface="Trade Gothic Next LT Pro Lt" panose="020B0403040303020004" pitchFamily="34" charset="0"/>
            </a:rPr>
            <a:t>$700 tax credit</a:t>
          </a:r>
        </a:p>
      </dgm:t>
    </dgm:pt>
    <dgm:pt modelId="{A06135B3-FB28-47D9-BB39-2EE2B1FAAEA2}" type="parTrans" cxnId="{777CEE90-710C-4665-AA52-CD6AE3673CD0}">
      <dgm:prSet/>
      <dgm:spPr/>
      <dgm:t>
        <a:bodyPr/>
        <a:lstStyle/>
        <a:p>
          <a:endParaRPr lang="en-US"/>
        </a:p>
      </dgm:t>
    </dgm:pt>
    <dgm:pt modelId="{8373CDF8-7FCA-4474-A603-0F67DB0CB1E5}" type="sibTrans" cxnId="{777CEE90-710C-4665-AA52-CD6AE3673CD0}">
      <dgm:prSet/>
      <dgm:spPr>
        <a:solidFill>
          <a:srgbClr val="FCB31B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3F0CE07C-04C1-420E-8BE7-96814CEC1663}">
      <dgm:prSet phldrT="[Text]" custT="1"/>
      <dgm:spPr>
        <a:solidFill>
          <a:srgbClr val="123885"/>
        </a:solidFill>
      </dgm:spPr>
      <dgm:t>
        <a:bodyPr/>
        <a:lstStyle/>
        <a:p>
          <a:r>
            <a:rPr lang="en-US" sz="2000" dirty="0">
              <a:latin typeface="Trade Gothic Next LT Pro Lt" panose="020B0403040303020004" pitchFamily="34" charset="0"/>
            </a:rPr>
            <a:t>CSP Project tax credit balance reduced by $500 or $700</a:t>
          </a:r>
        </a:p>
      </dgm:t>
    </dgm:pt>
    <dgm:pt modelId="{55BFBAAF-4F1A-4095-B895-F3C89AA2D649}" type="parTrans" cxnId="{E6CB9E7D-D500-475E-A7E6-250914D4E085}">
      <dgm:prSet/>
      <dgm:spPr/>
      <dgm:t>
        <a:bodyPr/>
        <a:lstStyle/>
        <a:p>
          <a:endParaRPr lang="en-US"/>
        </a:p>
      </dgm:t>
    </dgm:pt>
    <dgm:pt modelId="{399DD648-C311-4C0D-BE8C-E21A6264B48E}" type="sibTrans" cxnId="{E6CB9E7D-D500-475E-A7E6-250914D4E085}">
      <dgm:prSet/>
      <dgm:spPr/>
      <dgm:t>
        <a:bodyPr/>
        <a:lstStyle/>
        <a:p>
          <a:endParaRPr lang="en-US"/>
        </a:p>
      </dgm:t>
    </dgm:pt>
    <dgm:pt modelId="{81565D38-48D6-4B2B-A93B-B3A08B38054A}" type="pres">
      <dgm:prSet presAssocID="{96122BEC-E2E3-400D-9835-082DE2519EA8}" presName="outerComposite" presStyleCnt="0">
        <dgm:presLayoutVars>
          <dgm:chMax val="5"/>
          <dgm:dir/>
          <dgm:resizeHandles val="exact"/>
        </dgm:presLayoutVars>
      </dgm:prSet>
      <dgm:spPr/>
    </dgm:pt>
    <dgm:pt modelId="{BC1ABDE4-E8E5-4AD6-86B5-5B6437DB660F}" type="pres">
      <dgm:prSet presAssocID="{96122BEC-E2E3-400D-9835-082DE2519EA8}" presName="dummyMaxCanvas" presStyleCnt="0">
        <dgm:presLayoutVars/>
      </dgm:prSet>
      <dgm:spPr/>
    </dgm:pt>
    <dgm:pt modelId="{4B4D9AF1-B781-45E1-80F8-5F2450C2D87C}" type="pres">
      <dgm:prSet presAssocID="{96122BEC-E2E3-400D-9835-082DE2519EA8}" presName="FourNodes_1" presStyleLbl="node1" presStyleIdx="0" presStyleCnt="4" custLinFactNeighborX="-4957" custLinFactNeighborY="-21908">
        <dgm:presLayoutVars>
          <dgm:bulletEnabled val="1"/>
        </dgm:presLayoutVars>
      </dgm:prSet>
      <dgm:spPr/>
    </dgm:pt>
    <dgm:pt modelId="{AB449A03-50C4-4DA5-A4AF-563D6EBB3AC0}" type="pres">
      <dgm:prSet presAssocID="{96122BEC-E2E3-400D-9835-082DE2519EA8}" presName="FourNodes_2" presStyleLbl="node1" presStyleIdx="1" presStyleCnt="4">
        <dgm:presLayoutVars>
          <dgm:bulletEnabled val="1"/>
        </dgm:presLayoutVars>
      </dgm:prSet>
      <dgm:spPr/>
    </dgm:pt>
    <dgm:pt modelId="{40F7F31B-C3E6-42D2-8C01-7DF1CF385051}" type="pres">
      <dgm:prSet presAssocID="{96122BEC-E2E3-400D-9835-082DE2519EA8}" presName="FourNodes_3" presStyleLbl="node1" presStyleIdx="2" presStyleCnt="4">
        <dgm:presLayoutVars>
          <dgm:bulletEnabled val="1"/>
        </dgm:presLayoutVars>
      </dgm:prSet>
      <dgm:spPr/>
    </dgm:pt>
    <dgm:pt modelId="{DE7CBD77-8FC3-4A77-82FF-C72C1AC614C4}" type="pres">
      <dgm:prSet presAssocID="{96122BEC-E2E3-400D-9835-082DE2519EA8}" presName="FourNodes_4" presStyleLbl="node1" presStyleIdx="3" presStyleCnt="4">
        <dgm:presLayoutVars>
          <dgm:bulletEnabled val="1"/>
        </dgm:presLayoutVars>
      </dgm:prSet>
      <dgm:spPr/>
    </dgm:pt>
    <dgm:pt modelId="{5653C70A-ABF6-4584-87BD-80EBD459E858}" type="pres">
      <dgm:prSet presAssocID="{96122BEC-E2E3-400D-9835-082DE2519EA8}" presName="FourConn_1-2" presStyleLbl="fgAccFollowNode1" presStyleIdx="0" presStyleCnt="3">
        <dgm:presLayoutVars>
          <dgm:bulletEnabled val="1"/>
        </dgm:presLayoutVars>
      </dgm:prSet>
      <dgm:spPr/>
    </dgm:pt>
    <dgm:pt modelId="{B46E526A-B942-4769-9AD0-5ABCFFFA3B20}" type="pres">
      <dgm:prSet presAssocID="{96122BEC-E2E3-400D-9835-082DE2519EA8}" presName="FourConn_2-3" presStyleLbl="fgAccFollowNode1" presStyleIdx="1" presStyleCnt="3">
        <dgm:presLayoutVars>
          <dgm:bulletEnabled val="1"/>
        </dgm:presLayoutVars>
      </dgm:prSet>
      <dgm:spPr/>
    </dgm:pt>
    <dgm:pt modelId="{F317E897-3D87-4991-B13E-2563F475BD72}" type="pres">
      <dgm:prSet presAssocID="{96122BEC-E2E3-400D-9835-082DE2519EA8}" presName="FourConn_3-4" presStyleLbl="fgAccFollowNode1" presStyleIdx="2" presStyleCnt="3">
        <dgm:presLayoutVars>
          <dgm:bulletEnabled val="1"/>
        </dgm:presLayoutVars>
      </dgm:prSet>
      <dgm:spPr/>
    </dgm:pt>
    <dgm:pt modelId="{2F1864E5-85C3-4295-A40D-4AEE8536B500}" type="pres">
      <dgm:prSet presAssocID="{96122BEC-E2E3-400D-9835-082DE2519EA8}" presName="FourNodes_1_text" presStyleLbl="node1" presStyleIdx="3" presStyleCnt="4">
        <dgm:presLayoutVars>
          <dgm:bulletEnabled val="1"/>
        </dgm:presLayoutVars>
      </dgm:prSet>
      <dgm:spPr/>
    </dgm:pt>
    <dgm:pt modelId="{8DA225A3-ADE7-40F3-B50E-59F1A8DE6908}" type="pres">
      <dgm:prSet presAssocID="{96122BEC-E2E3-400D-9835-082DE2519EA8}" presName="FourNodes_2_text" presStyleLbl="node1" presStyleIdx="3" presStyleCnt="4">
        <dgm:presLayoutVars>
          <dgm:bulletEnabled val="1"/>
        </dgm:presLayoutVars>
      </dgm:prSet>
      <dgm:spPr/>
    </dgm:pt>
    <dgm:pt modelId="{78B54D13-2097-4002-A729-A51E10C5B9B9}" type="pres">
      <dgm:prSet presAssocID="{96122BEC-E2E3-400D-9835-082DE2519EA8}" presName="FourNodes_3_text" presStyleLbl="node1" presStyleIdx="3" presStyleCnt="4">
        <dgm:presLayoutVars>
          <dgm:bulletEnabled val="1"/>
        </dgm:presLayoutVars>
      </dgm:prSet>
      <dgm:spPr/>
    </dgm:pt>
    <dgm:pt modelId="{3580EB05-7DF2-436A-8750-45451C920CED}" type="pres">
      <dgm:prSet presAssocID="{96122BEC-E2E3-400D-9835-082DE2519EA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A242602-709C-47DE-9B2D-739D3905A67B}" type="presOf" srcId="{B859EF28-F747-489C-8429-9BB5097F987A}" destId="{B46E526A-B942-4769-9AD0-5ABCFFFA3B20}" srcOrd="0" destOrd="0" presId="urn:microsoft.com/office/officeart/2005/8/layout/vProcess5"/>
    <dgm:cxn modelId="{FF154409-8784-4626-B6A1-6D8AD4FC1A4D}" type="presOf" srcId="{5AF0F050-E18A-4CD3-8E80-4927F561DD0A}" destId="{4B4D9AF1-B781-45E1-80F8-5F2450C2D87C}" srcOrd="0" destOrd="0" presId="urn:microsoft.com/office/officeart/2005/8/layout/vProcess5"/>
    <dgm:cxn modelId="{C6F2611A-1BC2-4350-B581-54FFB50525B1}" srcId="{96122BEC-E2E3-400D-9835-082DE2519EA8}" destId="{5AF0F050-E18A-4CD3-8E80-4927F561DD0A}" srcOrd="0" destOrd="0" parTransId="{7DA4B2BC-5C41-4BD3-830F-356244C16759}" sibTransId="{BD1080CC-7982-4D27-B09F-1EE4733EAB14}"/>
    <dgm:cxn modelId="{CB3A5F27-B267-4117-A2FA-7114F14CA0DA}" type="presOf" srcId="{8C642AEF-3975-46C7-BEE7-0DAB11CDE161}" destId="{AB449A03-50C4-4DA5-A4AF-563D6EBB3AC0}" srcOrd="0" destOrd="0" presId="urn:microsoft.com/office/officeart/2005/8/layout/vProcess5"/>
    <dgm:cxn modelId="{41E88134-F840-47DE-B951-141A5B272824}" type="presOf" srcId="{8373CDF8-7FCA-4474-A603-0F67DB0CB1E5}" destId="{F317E897-3D87-4991-B13E-2563F475BD72}" srcOrd="0" destOrd="0" presId="urn:microsoft.com/office/officeart/2005/8/layout/vProcess5"/>
    <dgm:cxn modelId="{FFA0C97C-0A1D-49E8-AA06-62D5DB7D666F}" type="presOf" srcId="{96122BEC-E2E3-400D-9835-082DE2519EA8}" destId="{81565D38-48D6-4B2B-A93B-B3A08B38054A}" srcOrd="0" destOrd="0" presId="urn:microsoft.com/office/officeart/2005/8/layout/vProcess5"/>
    <dgm:cxn modelId="{E6CB9E7D-D500-475E-A7E6-250914D4E085}" srcId="{96122BEC-E2E3-400D-9835-082DE2519EA8}" destId="{3F0CE07C-04C1-420E-8BE7-96814CEC1663}" srcOrd="3" destOrd="0" parTransId="{55BFBAAF-4F1A-4095-B895-F3C89AA2D649}" sibTransId="{399DD648-C311-4C0D-BE8C-E21A6264B48E}"/>
    <dgm:cxn modelId="{9D9C6A84-4201-42DD-86B9-0AE72CD705A4}" type="presOf" srcId="{BD1080CC-7982-4D27-B09F-1EE4733EAB14}" destId="{5653C70A-ABF6-4584-87BD-80EBD459E858}" srcOrd="0" destOrd="0" presId="urn:microsoft.com/office/officeart/2005/8/layout/vProcess5"/>
    <dgm:cxn modelId="{777CEE90-710C-4665-AA52-CD6AE3673CD0}" srcId="{96122BEC-E2E3-400D-9835-082DE2519EA8}" destId="{7677D6B4-E038-4DBA-9FD4-A162A767F6D2}" srcOrd="2" destOrd="0" parTransId="{A06135B3-FB28-47D9-BB39-2EE2B1FAAEA2}" sibTransId="{8373CDF8-7FCA-4474-A603-0F67DB0CB1E5}"/>
    <dgm:cxn modelId="{C12CE8A4-D7CA-46D3-A8D2-59B65991A25D}" type="presOf" srcId="{7677D6B4-E038-4DBA-9FD4-A162A767F6D2}" destId="{78B54D13-2097-4002-A729-A51E10C5B9B9}" srcOrd="1" destOrd="0" presId="urn:microsoft.com/office/officeart/2005/8/layout/vProcess5"/>
    <dgm:cxn modelId="{1AA6C6B3-F17F-4A1A-8DA3-23F3936C5F81}" type="presOf" srcId="{3F0CE07C-04C1-420E-8BE7-96814CEC1663}" destId="{DE7CBD77-8FC3-4A77-82FF-C72C1AC614C4}" srcOrd="0" destOrd="0" presId="urn:microsoft.com/office/officeart/2005/8/layout/vProcess5"/>
    <dgm:cxn modelId="{A82077BD-FE93-425D-B2E1-7FEE7102F91E}" type="presOf" srcId="{8C642AEF-3975-46C7-BEE7-0DAB11CDE161}" destId="{8DA225A3-ADE7-40F3-B50E-59F1A8DE6908}" srcOrd="1" destOrd="0" presId="urn:microsoft.com/office/officeart/2005/8/layout/vProcess5"/>
    <dgm:cxn modelId="{926B97CD-E953-48C5-B009-4844B58D8FAC}" type="presOf" srcId="{3F0CE07C-04C1-420E-8BE7-96814CEC1663}" destId="{3580EB05-7DF2-436A-8750-45451C920CED}" srcOrd="1" destOrd="0" presId="urn:microsoft.com/office/officeart/2005/8/layout/vProcess5"/>
    <dgm:cxn modelId="{737ADBD5-4697-4E21-AB96-DE4FBB1EE9CB}" srcId="{96122BEC-E2E3-400D-9835-082DE2519EA8}" destId="{8C642AEF-3975-46C7-BEE7-0DAB11CDE161}" srcOrd="1" destOrd="0" parTransId="{284E6311-8050-4185-A96C-B3965EB98C4F}" sibTransId="{B859EF28-F747-489C-8429-9BB5097F987A}"/>
    <dgm:cxn modelId="{D78205EA-85F1-41F7-B110-0182734BBE83}" type="presOf" srcId="{5AF0F050-E18A-4CD3-8E80-4927F561DD0A}" destId="{2F1864E5-85C3-4295-A40D-4AEE8536B500}" srcOrd="1" destOrd="0" presId="urn:microsoft.com/office/officeart/2005/8/layout/vProcess5"/>
    <dgm:cxn modelId="{E5CBC9EE-D33A-4F60-B376-3A001E716F40}" type="presOf" srcId="{7677D6B4-E038-4DBA-9FD4-A162A767F6D2}" destId="{40F7F31B-C3E6-42D2-8C01-7DF1CF385051}" srcOrd="0" destOrd="0" presId="urn:microsoft.com/office/officeart/2005/8/layout/vProcess5"/>
    <dgm:cxn modelId="{75FB7CF4-D850-4A05-B60D-BD073D10FCE0}" type="presParOf" srcId="{81565D38-48D6-4B2B-A93B-B3A08B38054A}" destId="{BC1ABDE4-E8E5-4AD6-86B5-5B6437DB660F}" srcOrd="0" destOrd="0" presId="urn:microsoft.com/office/officeart/2005/8/layout/vProcess5"/>
    <dgm:cxn modelId="{F44AC5F0-2A32-46B0-AC70-4B6064120469}" type="presParOf" srcId="{81565D38-48D6-4B2B-A93B-B3A08B38054A}" destId="{4B4D9AF1-B781-45E1-80F8-5F2450C2D87C}" srcOrd="1" destOrd="0" presId="urn:microsoft.com/office/officeart/2005/8/layout/vProcess5"/>
    <dgm:cxn modelId="{D813989E-BAE7-485D-A07C-6033DA7A260F}" type="presParOf" srcId="{81565D38-48D6-4B2B-A93B-B3A08B38054A}" destId="{AB449A03-50C4-4DA5-A4AF-563D6EBB3AC0}" srcOrd="2" destOrd="0" presId="urn:microsoft.com/office/officeart/2005/8/layout/vProcess5"/>
    <dgm:cxn modelId="{EB8432E7-8127-4B5F-BE87-8D8D03EC2566}" type="presParOf" srcId="{81565D38-48D6-4B2B-A93B-B3A08B38054A}" destId="{40F7F31B-C3E6-42D2-8C01-7DF1CF385051}" srcOrd="3" destOrd="0" presId="urn:microsoft.com/office/officeart/2005/8/layout/vProcess5"/>
    <dgm:cxn modelId="{8843D61C-4DF0-43D1-8370-91F85DF4A08B}" type="presParOf" srcId="{81565D38-48D6-4B2B-A93B-B3A08B38054A}" destId="{DE7CBD77-8FC3-4A77-82FF-C72C1AC614C4}" srcOrd="4" destOrd="0" presId="urn:microsoft.com/office/officeart/2005/8/layout/vProcess5"/>
    <dgm:cxn modelId="{2F78C746-9D07-42CB-9881-A110363E114F}" type="presParOf" srcId="{81565D38-48D6-4B2B-A93B-B3A08B38054A}" destId="{5653C70A-ABF6-4584-87BD-80EBD459E858}" srcOrd="5" destOrd="0" presId="urn:microsoft.com/office/officeart/2005/8/layout/vProcess5"/>
    <dgm:cxn modelId="{92AE248D-47B5-4160-B895-59F881842CE8}" type="presParOf" srcId="{81565D38-48D6-4B2B-A93B-B3A08B38054A}" destId="{B46E526A-B942-4769-9AD0-5ABCFFFA3B20}" srcOrd="6" destOrd="0" presId="urn:microsoft.com/office/officeart/2005/8/layout/vProcess5"/>
    <dgm:cxn modelId="{5283B1B4-4B42-4AC8-85FF-04A177739198}" type="presParOf" srcId="{81565D38-48D6-4B2B-A93B-B3A08B38054A}" destId="{F317E897-3D87-4991-B13E-2563F475BD72}" srcOrd="7" destOrd="0" presId="urn:microsoft.com/office/officeart/2005/8/layout/vProcess5"/>
    <dgm:cxn modelId="{C3F703E0-4EEF-4082-B6B1-E209AB8B53E0}" type="presParOf" srcId="{81565D38-48D6-4B2B-A93B-B3A08B38054A}" destId="{2F1864E5-85C3-4295-A40D-4AEE8536B500}" srcOrd="8" destOrd="0" presId="urn:microsoft.com/office/officeart/2005/8/layout/vProcess5"/>
    <dgm:cxn modelId="{87EFCF8A-99DC-48D9-B780-1609AB578427}" type="presParOf" srcId="{81565D38-48D6-4B2B-A93B-B3A08B38054A}" destId="{8DA225A3-ADE7-40F3-B50E-59F1A8DE6908}" srcOrd="9" destOrd="0" presId="urn:microsoft.com/office/officeart/2005/8/layout/vProcess5"/>
    <dgm:cxn modelId="{57CB3E77-5672-4B95-9036-0A400A0F6C5C}" type="presParOf" srcId="{81565D38-48D6-4B2B-A93B-B3A08B38054A}" destId="{78B54D13-2097-4002-A729-A51E10C5B9B9}" srcOrd="10" destOrd="0" presId="urn:microsoft.com/office/officeart/2005/8/layout/vProcess5"/>
    <dgm:cxn modelId="{77CC16A0-6EB3-4E3A-B1B4-23F8F6426259}" type="presParOf" srcId="{81565D38-48D6-4B2B-A93B-B3A08B38054A}" destId="{3580EB05-7DF2-436A-8750-45451C920CE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CC5409-9427-45B3-97FC-AFC34332E68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77832DA-0B89-4911-ACB4-BD4C61BC2D50}">
      <dgm:prSet phldrT="[Text]"/>
      <dgm:spPr>
        <a:solidFill>
          <a:srgbClr val="123885"/>
        </a:solidFill>
      </dgm:spPr>
      <dgm:t>
        <a:bodyPr/>
        <a:lstStyle/>
        <a:p>
          <a:r>
            <a:rPr lang="en-US" dirty="0">
              <a:latin typeface="Trade Gothic Next LT Pro Lt" panose="020B0403040303020004" pitchFamily="34" charset="0"/>
            </a:rPr>
            <a:t>Taxpayer donates to CSP Project</a:t>
          </a:r>
        </a:p>
      </dgm:t>
    </dgm:pt>
    <dgm:pt modelId="{CED2249B-64AF-4F17-B5E2-D60D2734E655}" type="parTrans" cxnId="{DD1BA619-2241-4910-BB29-F4BB03CA66B1}">
      <dgm:prSet/>
      <dgm:spPr/>
      <dgm:t>
        <a:bodyPr/>
        <a:lstStyle/>
        <a:p>
          <a:endParaRPr lang="en-US"/>
        </a:p>
      </dgm:t>
    </dgm:pt>
    <dgm:pt modelId="{67507343-E997-4182-92F5-8C522D3124D8}" type="sibTrans" cxnId="{DD1BA619-2241-4910-BB29-F4BB03CA66B1}">
      <dgm:prSet/>
      <dgm:spPr/>
      <dgm:t>
        <a:bodyPr/>
        <a:lstStyle/>
        <a:p>
          <a:endParaRPr lang="en-US"/>
        </a:p>
      </dgm:t>
    </dgm:pt>
    <dgm:pt modelId="{221622C5-C673-43BC-B095-D9B6F32C80CF}">
      <dgm:prSet phldrT="[Text]"/>
      <dgm:spPr>
        <a:solidFill>
          <a:srgbClr val="123885"/>
        </a:solidFill>
      </dgm:spPr>
      <dgm:t>
        <a:bodyPr/>
        <a:lstStyle/>
        <a:p>
          <a:r>
            <a:rPr lang="en-US" dirty="0">
              <a:latin typeface="Trade Gothic Next LT Pro Lt" panose="020B0403040303020004" pitchFamily="34" charset="0"/>
            </a:rPr>
            <a:t>Revenue system generates Certificate Letter for taxpayer</a:t>
          </a:r>
        </a:p>
      </dgm:t>
    </dgm:pt>
    <dgm:pt modelId="{0EBDBE6A-A16F-4CE4-845D-CB6E3CC2B549}" type="parTrans" cxnId="{9616AA9B-4323-4F5A-ABE7-19E2C6C91642}">
      <dgm:prSet/>
      <dgm:spPr/>
      <dgm:t>
        <a:bodyPr/>
        <a:lstStyle/>
        <a:p>
          <a:endParaRPr lang="en-US"/>
        </a:p>
      </dgm:t>
    </dgm:pt>
    <dgm:pt modelId="{0C899E21-8082-4AE1-8832-278596BC5B94}" type="sibTrans" cxnId="{9616AA9B-4323-4F5A-ABE7-19E2C6C91642}">
      <dgm:prSet/>
      <dgm:spPr/>
      <dgm:t>
        <a:bodyPr/>
        <a:lstStyle/>
        <a:p>
          <a:endParaRPr lang="en-US"/>
        </a:p>
      </dgm:t>
    </dgm:pt>
    <dgm:pt modelId="{B264F4ED-6E9D-4996-835D-D71B344382FC}">
      <dgm:prSet phldrT="[Text]"/>
      <dgm:spPr>
        <a:solidFill>
          <a:srgbClr val="123885"/>
        </a:solidFill>
      </dgm:spPr>
      <dgm:t>
        <a:bodyPr/>
        <a:lstStyle/>
        <a:p>
          <a:r>
            <a:rPr lang="en-US" dirty="0">
              <a:latin typeface="Trade Gothic Next LT Pro Lt" panose="020B0403040303020004" pitchFamily="34" charset="0"/>
            </a:rPr>
            <a:t>CSP Organization sends Certificate Letter to taxpayer</a:t>
          </a:r>
        </a:p>
      </dgm:t>
    </dgm:pt>
    <dgm:pt modelId="{ED673EB0-40F2-4CAE-AC1C-E91A4300C827}" type="parTrans" cxnId="{1EFA87F4-C310-4CEC-8791-A7EB52E0F381}">
      <dgm:prSet/>
      <dgm:spPr/>
      <dgm:t>
        <a:bodyPr/>
        <a:lstStyle/>
        <a:p>
          <a:endParaRPr lang="en-US"/>
        </a:p>
      </dgm:t>
    </dgm:pt>
    <dgm:pt modelId="{54C845D1-82D1-4231-B674-F2C036D5AF75}" type="sibTrans" cxnId="{1EFA87F4-C310-4CEC-8791-A7EB52E0F381}">
      <dgm:prSet/>
      <dgm:spPr/>
      <dgm:t>
        <a:bodyPr/>
        <a:lstStyle/>
        <a:p>
          <a:endParaRPr lang="en-US"/>
        </a:p>
      </dgm:t>
    </dgm:pt>
    <dgm:pt modelId="{11728126-B09E-4C63-AFA2-A092FC6EBCCA}">
      <dgm:prSet phldrT="[Text]"/>
      <dgm:spPr>
        <a:solidFill>
          <a:srgbClr val="123885"/>
        </a:solidFill>
      </dgm:spPr>
      <dgm:t>
        <a:bodyPr/>
        <a:lstStyle/>
        <a:p>
          <a:r>
            <a:rPr lang="en-US" dirty="0">
              <a:latin typeface="Trade Gothic Next LT Pro Lt" panose="020B0403040303020004" pitchFamily="34" charset="0"/>
            </a:rPr>
            <a:t>CSP Project Director enters required information and documents into online Revenue system</a:t>
          </a:r>
        </a:p>
      </dgm:t>
    </dgm:pt>
    <dgm:pt modelId="{B650B3F9-8183-47C3-93FB-F08ECF4BB019}" type="parTrans" cxnId="{972FC92D-6040-463B-82DD-3229CB6F9C82}">
      <dgm:prSet/>
      <dgm:spPr/>
      <dgm:t>
        <a:bodyPr/>
        <a:lstStyle/>
        <a:p>
          <a:endParaRPr lang="en-US"/>
        </a:p>
      </dgm:t>
    </dgm:pt>
    <dgm:pt modelId="{11A7DE48-3E76-46A7-9D59-CEBB729EB0D8}" type="sibTrans" cxnId="{972FC92D-6040-463B-82DD-3229CB6F9C82}">
      <dgm:prSet/>
      <dgm:spPr/>
      <dgm:t>
        <a:bodyPr/>
        <a:lstStyle/>
        <a:p>
          <a:endParaRPr lang="en-US"/>
        </a:p>
      </dgm:t>
    </dgm:pt>
    <dgm:pt modelId="{C9CA054E-952E-457A-BCC0-8085FF502B4A}">
      <dgm:prSet phldrT="[Text]"/>
      <dgm:spPr>
        <a:solidFill>
          <a:srgbClr val="123885"/>
        </a:solidFill>
      </dgm:spPr>
      <dgm:t>
        <a:bodyPr/>
        <a:lstStyle/>
        <a:p>
          <a:r>
            <a:rPr lang="en-US" dirty="0">
              <a:latin typeface="Trade Gothic Next LT Pro Lt" panose="020B0403040303020004" pitchFamily="34" charset="0"/>
            </a:rPr>
            <a:t>Commerce approves tax credit via online Revenue system</a:t>
          </a:r>
        </a:p>
      </dgm:t>
    </dgm:pt>
    <dgm:pt modelId="{071BCA3E-9363-4391-BF5C-BCA06346411F}" type="parTrans" cxnId="{57F0FA8C-AA84-4598-8746-933CB25F000D}">
      <dgm:prSet/>
      <dgm:spPr/>
      <dgm:t>
        <a:bodyPr/>
        <a:lstStyle/>
        <a:p>
          <a:endParaRPr lang="en-US"/>
        </a:p>
      </dgm:t>
    </dgm:pt>
    <dgm:pt modelId="{DB8E726A-A624-4757-A07E-BCC5E3BF19E2}" type="sibTrans" cxnId="{57F0FA8C-AA84-4598-8746-933CB25F000D}">
      <dgm:prSet/>
      <dgm:spPr/>
      <dgm:t>
        <a:bodyPr/>
        <a:lstStyle/>
        <a:p>
          <a:endParaRPr lang="en-US"/>
        </a:p>
      </dgm:t>
    </dgm:pt>
    <dgm:pt modelId="{28DEADF9-4D90-4B15-8B3E-B192C6748F8C}">
      <dgm:prSet phldrT="[Text]"/>
      <dgm:spPr>
        <a:solidFill>
          <a:srgbClr val="123885"/>
        </a:solidFill>
      </dgm:spPr>
      <dgm:t>
        <a:bodyPr/>
        <a:lstStyle/>
        <a:p>
          <a:r>
            <a:rPr lang="en-US" dirty="0">
              <a:latin typeface="Trade Gothic Next LT Pro Lt" panose="020B0403040303020004" pitchFamily="34" charset="0"/>
            </a:rPr>
            <a:t>Taxpayer files </a:t>
          </a:r>
          <a:br>
            <a:rPr lang="en-US" dirty="0">
              <a:latin typeface="Trade Gothic Next LT Pro Lt" panose="020B0403040303020004" pitchFamily="34" charset="0"/>
            </a:rPr>
          </a:br>
          <a:r>
            <a:rPr lang="en-US" dirty="0">
              <a:latin typeface="Trade Gothic Next LT Pro Lt" panose="020B0403040303020004" pitchFamily="34" charset="0"/>
            </a:rPr>
            <a:t>K-60 to claim credit</a:t>
          </a:r>
        </a:p>
      </dgm:t>
    </dgm:pt>
    <dgm:pt modelId="{BC9ABD74-1965-4943-B858-00E7FD2320F5}" type="parTrans" cxnId="{7AEF61A7-F381-42EC-A569-00B9B2B6FDDC}">
      <dgm:prSet/>
      <dgm:spPr/>
      <dgm:t>
        <a:bodyPr/>
        <a:lstStyle/>
        <a:p>
          <a:endParaRPr lang="en-US"/>
        </a:p>
      </dgm:t>
    </dgm:pt>
    <dgm:pt modelId="{DD86ED44-AD45-4873-B6AA-FDA473D1FB0E}" type="sibTrans" cxnId="{7AEF61A7-F381-42EC-A569-00B9B2B6FDDC}">
      <dgm:prSet/>
      <dgm:spPr/>
      <dgm:t>
        <a:bodyPr/>
        <a:lstStyle/>
        <a:p>
          <a:endParaRPr lang="en-US"/>
        </a:p>
      </dgm:t>
    </dgm:pt>
    <dgm:pt modelId="{1B8FC07D-5A8F-4372-9C16-B8ECACFF17CE}" type="pres">
      <dgm:prSet presAssocID="{E1CC5409-9427-45B3-97FC-AFC34332E68E}" presName="CompostProcess" presStyleCnt="0">
        <dgm:presLayoutVars>
          <dgm:dir/>
          <dgm:resizeHandles val="exact"/>
        </dgm:presLayoutVars>
      </dgm:prSet>
      <dgm:spPr/>
    </dgm:pt>
    <dgm:pt modelId="{00F9E38F-FBBB-4FE1-ADFC-406B7AF42E8C}" type="pres">
      <dgm:prSet presAssocID="{E1CC5409-9427-45B3-97FC-AFC34332E68E}" presName="arrow" presStyleLbl="bgShp" presStyleIdx="0" presStyleCnt="1" custScaleX="117647" custLinFactNeighborX="1050"/>
      <dgm:spPr>
        <a:solidFill>
          <a:srgbClr val="FCB31B"/>
        </a:solidFill>
      </dgm:spPr>
    </dgm:pt>
    <dgm:pt modelId="{34F57FED-2E2C-46CA-9293-AF0933CA081C}" type="pres">
      <dgm:prSet presAssocID="{E1CC5409-9427-45B3-97FC-AFC34332E68E}" presName="linearProcess" presStyleCnt="0"/>
      <dgm:spPr/>
    </dgm:pt>
    <dgm:pt modelId="{D1FA4C36-9F3E-4AB6-8D10-F9797B22FE74}" type="pres">
      <dgm:prSet presAssocID="{577832DA-0B89-4911-ACB4-BD4C61BC2D50}" presName="textNode" presStyleLbl="node1" presStyleIdx="0" presStyleCnt="6">
        <dgm:presLayoutVars>
          <dgm:bulletEnabled val="1"/>
        </dgm:presLayoutVars>
      </dgm:prSet>
      <dgm:spPr>
        <a:prstGeom prst="flowChartProcess">
          <a:avLst/>
        </a:prstGeom>
      </dgm:spPr>
    </dgm:pt>
    <dgm:pt modelId="{637EEE95-5A4A-48E7-8D83-74AC54D194CB}" type="pres">
      <dgm:prSet presAssocID="{67507343-E997-4182-92F5-8C522D3124D8}" presName="sibTrans" presStyleCnt="0"/>
      <dgm:spPr/>
    </dgm:pt>
    <dgm:pt modelId="{5BC2EAB4-3D87-45E3-A988-F2071A5A2257}" type="pres">
      <dgm:prSet presAssocID="{11728126-B09E-4C63-AFA2-A092FC6EBCCA}" presName="textNode" presStyleLbl="node1" presStyleIdx="1" presStyleCnt="6">
        <dgm:presLayoutVars>
          <dgm:bulletEnabled val="1"/>
        </dgm:presLayoutVars>
      </dgm:prSet>
      <dgm:spPr>
        <a:prstGeom prst="flowChartProcess">
          <a:avLst/>
        </a:prstGeom>
      </dgm:spPr>
    </dgm:pt>
    <dgm:pt modelId="{EF0B0755-C316-481F-B76A-F38F03EC8D46}" type="pres">
      <dgm:prSet presAssocID="{11A7DE48-3E76-46A7-9D59-CEBB729EB0D8}" presName="sibTrans" presStyleCnt="0"/>
      <dgm:spPr/>
    </dgm:pt>
    <dgm:pt modelId="{64EC127A-5F07-447A-9095-8757EE005774}" type="pres">
      <dgm:prSet presAssocID="{C9CA054E-952E-457A-BCC0-8085FF502B4A}" presName="textNode" presStyleLbl="node1" presStyleIdx="2" presStyleCnt="6">
        <dgm:presLayoutVars>
          <dgm:bulletEnabled val="1"/>
        </dgm:presLayoutVars>
      </dgm:prSet>
      <dgm:spPr>
        <a:prstGeom prst="flowChartProcess">
          <a:avLst/>
        </a:prstGeom>
      </dgm:spPr>
    </dgm:pt>
    <dgm:pt modelId="{D4791676-B4A0-45F6-A1B7-6F5CC3C1EA17}" type="pres">
      <dgm:prSet presAssocID="{DB8E726A-A624-4757-A07E-BCC5E3BF19E2}" presName="sibTrans" presStyleCnt="0"/>
      <dgm:spPr/>
    </dgm:pt>
    <dgm:pt modelId="{376CAC90-5575-4A7E-93B4-F95EF2B383D9}" type="pres">
      <dgm:prSet presAssocID="{221622C5-C673-43BC-B095-D9B6F32C80CF}" presName="textNode" presStyleLbl="node1" presStyleIdx="3" presStyleCnt="6">
        <dgm:presLayoutVars>
          <dgm:bulletEnabled val="1"/>
        </dgm:presLayoutVars>
      </dgm:prSet>
      <dgm:spPr>
        <a:prstGeom prst="flowChartProcess">
          <a:avLst/>
        </a:prstGeom>
      </dgm:spPr>
    </dgm:pt>
    <dgm:pt modelId="{C8DAE86D-A166-4CB0-9AD5-3AD9E1C1F333}" type="pres">
      <dgm:prSet presAssocID="{0C899E21-8082-4AE1-8832-278596BC5B94}" presName="sibTrans" presStyleCnt="0"/>
      <dgm:spPr/>
    </dgm:pt>
    <dgm:pt modelId="{4BEEA98A-F27E-4177-BE66-43A106701ADA}" type="pres">
      <dgm:prSet presAssocID="{B264F4ED-6E9D-4996-835D-D71B344382FC}" presName="textNode" presStyleLbl="node1" presStyleIdx="4" presStyleCnt="6">
        <dgm:presLayoutVars>
          <dgm:bulletEnabled val="1"/>
        </dgm:presLayoutVars>
      </dgm:prSet>
      <dgm:spPr>
        <a:prstGeom prst="flowChartProcess">
          <a:avLst/>
        </a:prstGeom>
      </dgm:spPr>
    </dgm:pt>
    <dgm:pt modelId="{591B608B-3641-4094-9697-5198DFDFCBF6}" type="pres">
      <dgm:prSet presAssocID="{54C845D1-82D1-4231-B674-F2C036D5AF75}" presName="sibTrans" presStyleCnt="0"/>
      <dgm:spPr/>
    </dgm:pt>
    <dgm:pt modelId="{9E1B0D48-00DE-4DE5-94A1-D84EFE2E6D05}" type="pres">
      <dgm:prSet presAssocID="{28DEADF9-4D90-4B15-8B3E-B192C6748F8C}" presName="textNode" presStyleLbl="node1" presStyleIdx="5" presStyleCnt="6">
        <dgm:presLayoutVars>
          <dgm:bulletEnabled val="1"/>
        </dgm:presLayoutVars>
      </dgm:prSet>
      <dgm:spPr>
        <a:prstGeom prst="flowChartProcess">
          <a:avLst/>
        </a:prstGeom>
      </dgm:spPr>
    </dgm:pt>
  </dgm:ptLst>
  <dgm:cxnLst>
    <dgm:cxn modelId="{108A230A-D0B8-4D5A-A806-1C5609AB1FC8}" type="presOf" srcId="{B264F4ED-6E9D-4996-835D-D71B344382FC}" destId="{4BEEA98A-F27E-4177-BE66-43A106701ADA}" srcOrd="0" destOrd="0" presId="urn:microsoft.com/office/officeart/2005/8/layout/hProcess9"/>
    <dgm:cxn modelId="{DD1BA619-2241-4910-BB29-F4BB03CA66B1}" srcId="{E1CC5409-9427-45B3-97FC-AFC34332E68E}" destId="{577832DA-0B89-4911-ACB4-BD4C61BC2D50}" srcOrd="0" destOrd="0" parTransId="{CED2249B-64AF-4F17-B5E2-D60D2734E655}" sibTransId="{67507343-E997-4182-92F5-8C522D3124D8}"/>
    <dgm:cxn modelId="{972FC92D-6040-463B-82DD-3229CB6F9C82}" srcId="{E1CC5409-9427-45B3-97FC-AFC34332E68E}" destId="{11728126-B09E-4C63-AFA2-A092FC6EBCCA}" srcOrd="1" destOrd="0" parTransId="{B650B3F9-8183-47C3-93FB-F08ECF4BB019}" sibTransId="{11A7DE48-3E76-46A7-9D59-CEBB729EB0D8}"/>
    <dgm:cxn modelId="{18D6DE69-FE19-410D-ABBE-E6C58E3CF3B8}" type="presOf" srcId="{11728126-B09E-4C63-AFA2-A092FC6EBCCA}" destId="{5BC2EAB4-3D87-45E3-A988-F2071A5A2257}" srcOrd="0" destOrd="0" presId="urn:microsoft.com/office/officeart/2005/8/layout/hProcess9"/>
    <dgm:cxn modelId="{3EBA3854-0A4D-45D8-8F71-0AF9DA64FED8}" type="presOf" srcId="{28DEADF9-4D90-4B15-8B3E-B192C6748F8C}" destId="{9E1B0D48-00DE-4DE5-94A1-D84EFE2E6D05}" srcOrd="0" destOrd="0" presId="urn:microsoft.com/office/officeart/2005/8/layout/hProcess9"/>
    <dgm:cxn modelId="{E2038459-D2D3-4451-B2E6-0D83A92AA8E3}" type="presOf" srcId="{221622C5-C673-43BC-B095-D9B6F32C80CF}" destId="{376CAC90-5575-4A7E-93B4-F95EF2B383D9}" srcOrd="0" destOrd="0" presId="urn:microsoft.com/office/officeart/2005/8/layout/hProcess9"/>
    <dgm:cxn modelId="{57F0FA8C-AA84-4598-8746-933CB25F000D}" srcId="{E1CC5409-9427-45B3-97FC-AFC34332E68E}" destId="{C9CA054E-952E-457A-BCC0-8085FF502B4A}" srcOrd="2" destOrd="0" parTransId="{071BCA3E-9363-4391-BF5C-BCA06346411F}" sibTransId="{DB8E726A-A624-4757-A07E-BCC5E3BF19E2}"/>
    <dgm:cxn modelId="{9616AA9B-4323-4F5A-ABE7-19E2C6C91642}" srcId="{E1CC5409-9427-45B3-97FC-AFC34332E68E}" destId="{221622C5-C673-43BC-B095-D9B6F32C80CF}" srcOrd="3" destOrd="0" parTransId="{0EBDBE6A-A16F-4CE4-845D-CB6E3CC2B549}" sibTransId="{0C899E21-8082-4AE1-8832-278596BC5B94}"/>
    <dgm:cxn modelId="{7AEF61A7-F381-42EC-A569-00B9B2B6FDDC}" srcId="{E1CC5409-9427-45B3-97FC-AFC34332E68E}" destId="{28DEADF9-4D90-4B15-8B3E-B192C6748F8C}" srcOrd="5" destOrd="0" parTransId="{BC9ABD74-1965-4943-B858-00E7FD2320F5}" sibTransId="{DD86ED44-AD45-4873-B6AA-FDA473D1FB0E}"/>
    <dgm:cxn modelId="{2D1ABEB6-A437-4628-B62E-57B26DEFA5F4}" type="presOf" srcId="{E1CC5409-9427-45B3-97FC-AFC34332E68E}" destId="{1B8FC07D-5A8F-4372-9C16-B8ECACFF17CE}" srcOrd="0" destOrd="0" presId="urn:microsoft.com/office/officeart/2005/8/layout/hProcess9"/>
    <dgm:cxn modelId="{AF4D67DB-961C-4CA1-9085-540BC29FEC53}" type="presOf" srcId="{C9CA054E-952E-457A-BCC0-8085FF502B4A}" destId="{64EC127A-5F07-447A-9095-8757EE005774}" srcOrd="0" destOrd="0" presId="urn:microsoft.com/office/officeart/2005/8/layout/hProcess9"/>
    <dgm:cxn modelId="{C8B7B9E5-111A-450A-BCE6-C578D227AC88}" type="presOf" srcId="{577832DA-0B89-4911-ACB4-BD4C61BC2D50}" destId="{D1FA4C36-9F3E-4AB6-8D10-F9797B22FE74}" srcOrd="0" destOrd="0" presId="urn:microsoft.com/office/officeart/2005/8/layout/hProcess9"/>
    <dgm:cxn modelId="{1EFA87F4-C310-4CEC-8791-A7EB52E0F381}" srcId="{E1CC5409-9427-45B3-97FC-AFC34332E68E}" destId="{B264F4ED-6E9D-4996-835D-D71B344382FC}" srcOrd="4" destOrd="0" parTransId="{ED673EB0-40F2-4CAE-AC1C-E91A4300C827}" sibTransId="{54C845D1-82D1-4231-B674-F2C036D5AF75}"/>
    <dgm:cxn modelId="{9613674C-0649-4DA1-9737-CD61C4C8B103}" type="presParOf" srcId="{1B8FC07D-5A8F-4372-9C16-B8ECACFF17CE}" destId="{00F9E38F-FBBB-4FE1-ADFC-406B7AF42E8C}" srcOrd="0" destOrd="0" presId="urn:microsoft.com/office/officeart/2005/8/layout/hProcess9"/>
    <dgm:cxn modelId="{6EECE097-8E2C-4B2D-9C61-E97049E2A3CF}" type="presParOf" srcId="{1B8FC07D-5A8F-4372-9C16-B8ECACFF17CE}" destId="{34F57FED-2E2C-46CA-9293-AF0933CA081C}" srcOrd="1" destOrd="0" presId="urn:microsoft.com/office/officeart/2005/8/layout/hProcess9"/>
    <dgm:cxn modelId="{AFC52258-9B98-4BAD-AD5C-347971D2D196}" type="presParOf" srcId="{34F57FED-2E2C-46CA-9293-AF0933CA081C}" destId="{D1FA4C36-9F3E-4AB6-8D10-F9797B22FE74}" srcOrd="0" destOrd="0" presId="urn:microsoft.com/office/officeart/2005/8/layout/hProcess9"/>
    <dgm:cxn modelId="{523E3E44-9912-4B51-97B0-FAD301C1AF93}" type="presParOf" srcId="{34F57FED-2E2C-46CA-9293-AF0933CA081C}" destId="{637EEE95-5A4A-48E7-8D83-74AC54D194CB}" srcOrd="1" destOrd="0" presId="urn:microsoft.com/office/officeart/2005/8/layout/hProcess9"/>
    <dgm:cxn modelId="{5763121D-42BF-48DB-80CE-A3318C45310E}" type="presParOf" srcId="{34F57FED-2E2C-46CA-9293-AF0933CA081C}" destId="{5BC2EAB4-3D87-45E3-A988-F2071A5A2257}" srcOrd="2" destOrd="0" presId="urn:microsoft.com/office/officeart/2005/8/layout/hProcess9"/>
    <dgm:cxn modelId="{AD644EAD-E2B1-4296-A53F-6E153A10616A}" type="presParOf" srcId="{34F57FED-2E2C-46CA-9293-AF0933CA081C}" destId="{EF0B0755-C316-481F-B76A-F38F03EC8D46}" srcOrd="3" destOrd="0" presId="urn:microsoft.com/office/officeart/2005/8/layout/hProcess9"/>
    <dgm:cxn modelId="{D2E92462-1CBE-4E96-9111-B1200C2C23D0}" type="presParOf" srcId="{34F57FED-2E2C-46CA-9293-AF0933CA081C}" destId="{64EC127A-5F07-447A-9095-8757EE005774}" srcOrd="4" destOrd="0" presId="urn:microsoft.com/office/officeart/2005/8/layout/hProcess9"/>
    <dgm:cxn modelId="{DA9BAC1B-F140-4264-9D10-96829E0CC081}" type="presParOf" srcId="{34F57FED-2E2C-46CA-9293-AF0933CA081C}" destId="{D4791676-B4A0-45F6-A1B7-6F5CC3C1EA17}" srcOrd="5" destOrd="0" presId="urn:microsoft.com/office/officeart/2005/8/layout/hProcess9"/>
    <dgm:cxn modelId="{6DC217ED-F713-494A-AA87-D8BB92653940}" type="presParOf" srcId="{34F57FED-2E2C-46CA-9293-AF0933CA081C}" destId="{376CAC90-5575-4A7E-93B4-F95EF2B383D9}" srcOrd="6" destOrd="0" presId="urn:microsoft.com/office/officeart/2005/8/layout/hProcess9"/>
    <dgm:cxn modelId="{20529F29-D61C-41F4-9F7C-4F138A34907D}" type="presParOf" srcId="{34F57FED-2E2C-46CA-9293-AF0933CA081C}" destId="{C8DAE86D-A166-4CB0-9AD5-3AD9E1C1F333}" srcOrd="7" destOrd="0" presId="urn:microsoft.com/office/officeart/2005/8/layout/hProcess9"/>
    <dgm:cxn modelId="{59853605-DD04-4275-809E-0696EA18E287}" type="presParOf" srcId="{34F57FED-2E2C-46CA-9293-AF0933CA081C}" destId="{4BEEA98A-F27E-4177-BE66-43A106701ADA}" srcOrd="8" destOrd="0" presId="urn:microsoft.com/office/officeart/2005/8/layout/hProcess9"/>
    <dgm:cxn modelId="{63F45BD9-630F-4858-A498-6BBE15A1EF18}" type="presParOf" srcId="{34F57FED-2E2C-46CA-9293-AF0933CA081C}" destId="{591B608B-3641-4094-9697-5198DFDFCBF6}" srcOrd="9" destOrd="0" presId="urn:microsoft.com/office/officeart/2005/8/layout/hProcess9"/>
    <dgm:cxn modelId="{1C2A3A26-53D3-4513-ABBC-A81FA41547F4}" type="presParOf" srcId="{34F57FED-2E2C-46CA-9293-AF0933CA081C}" destId="{9E1B0D48-00DE-4DE5-94A1-D84EFE2E6D05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D9AF1-B781-45E1-80F8-5F2450C2D87C}">
      <dsp:nvSpPr>
        <dsp:cNvPr id="0" name=""/>
        <dsp:cNvSpPr/>
      </dsp:nvSpPr>
      <dsp:spPr>
        <a:xfrm>
          <a:off x="0" y="0"/>
          <a:ext cx="6588341" cy="958794"/>
        </a:xfrm>
        <a:prstGeom prst="roundRect">
          <a:avLst>
            <a:gd name="adj" fmla="val 10000"/>
          </a:avLst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rade Gothic Next LT Pro Lt" panose="020B0403040303020004" pitchFamily="34" charset="0"/>
            </a:rPr>
            <a:t>Taxpayer donates $1000 to CSP Project</a:t>
          </a:r>
        </a:p>
      </dsp:txBody>
      <dsp:txXfrm>
        <a:off x="28082" y="28082"/>
        <a:ext cx="5472709" cy="902630"/>
      </dsp:txXfrm>
    </dsp:sp>
    <dsp:sp modelId="{AB449A03-50C4-4DA5-A4AF-563D6EBB3AC0}">
      <dsp:nvSpPr>
        <dsp:cNvPr id="0" name=""/>
        <dsp:cNvSpPr/>
      </dsp:nvSpPr>
      <dsp:spPr>
        <a:xfrm>
          <a:off x="551773" y="1133121"/>
          <a:ext cx="6588341" cy="958794"/>
        </a:xfrm>
        <a:prstGeom prst="roundRect">
          <a:avLst>
            <a:gd name="adj" fmla="val 10000"/>
          </a:avLst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rade Gothic Next LT Pro Lt" panose="020B0403040303020004" pitchFamily="34" charset="0"/>
            </a:rPr>
            <a:t>CSP Project funds increase by $1000</a:t>
          </a:r>
        </a:p>
      </dsp:txBody>
      <dsp:txXfrm>
        <a:off x="579855" y="1161203"/>
        <a:ext cx="5357187" cy="902630"/>
      </dsp:txXfrm>
    </dsp:sp>
    <dsp:sp modelId="{40F7F31B-C3E6-42D2-8C01-7DF1CF385051}">
      <dsp:nvSpPr>
        <dsp:cNvPr id="0" name=""/>
        <dsp:cNvSpPr/>
      </dsp:nvSpPr>
      <dsp:spPr>
        <a:xfrm>
          <a:off x="1095311" y="2266242"/>
          <a:ext cx="6588341" cy="958794"/>
        </a:xfrm>
        <a:prstGeom prst="roundRect">
          <a:avLst>
            <a:gd name="adj" fmla="val 10000"/>
          </a:avLst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rade Gothic Next LT Pro Lt" panose="020B0403040303020004" pitchFamily="34" charset="0"/>
            </a:rPr>
            <a:t>Taxpayer receives either $500 or </a:t>
          </a:r>
          <a:br>
            <a:rPr lang="en-US" sz="2000" kern="1200" dirty="0">
              <a:latin typeface="Trade Gothic Next LT Pro Lt" panose="020B0403040303020004" pitchFamily="34" charset="0"/>
            </a:rPr>
          </a:br>
          <a:r>
            <a:rPr lang="en-US" sz="2000" kern="1200" dirty="0">
              <a:latin typeface="Trade Gothic Next LT Pro Lt" panose="020B0403040303020004" pitchFamily="34" charset="0"/>
            </a:rPr>
            <a:t>$700 tax credit</a:t>
          </a:r>
        </a:p>
      </dsp:txBody>
      <dsp:txXfrm>
        <a:off x="1123393" y="2294324"/>
        <a:ext cx="5365422" cy="902630"/>
      </dsp:txXfrm>
    </dsp:sp>
    <dsp:sp modelId="{DE7CBD77-8FC3-4A77-82FF-C72C1AC614C4}">
      <dsp:nvSpPr>
        <dsp:cNvPr id="0" name=""/>
        <dsp:cNvSpPr/>
      </dsp:nvSpPr>
      <dsp:spPr>
        <a:xfrm>
          <a:off x="1647085" y="3399363"/>
          <a:ext cx="6588341" cy="958794"/>
        </a:xfrm>
        <a:prstGeom prst="roundRect">
          <a:avLst>
            <a:gd name="adj" fmla="val 10000"/>
          </a:avLst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rade Gothic Next LT Pro Lt" panose="020B0403040303020004" pitchFamily="34" charset="0"/>
            </a:rPr>
            <a:t>CSP Project tax credit balance reduced by $500 or $700</a:t>
          </a:r>
        </a:p>
      </dsp:txBody>
      <dsp:txXfrm>
        <a:off x="1675167" y="3427445"/>
        <a:ext cx="5357187" cy="902630"/>
      </dsp:txXfrm>
    </dsp:sp>
    <dsp:sp modelId="{5653C70A-ABF6-4584-87BD-80EBD459E858}">
      <dsp:nvSpPr>
        <dsp:cNvPr id="0" name=""/>
        <dsp:cNvSpPr/>
      </dsp:nvSpPr>
      <dsp:spPr>
        <a:xfrm>
          <a:off x="5965125" y="734349"/>
          <a:ext cx="623216" cy="623216"/>
        </a:xfrm>
        <a:prstGeom prst="downArrow">
          <a:avLst>
            <a:gd name="adj1" fmla="val 55000"/>
            <a:gd name="adj2" fmla="val 45000"/>
          </a:avLst>
        </a:prstGeom>
        <a:solidFill>
          <a:srgbClr val="FCB31B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105349" y="734349"/>
        <a:ext cx="342768" cy="468970"/>
      </dsp:txXfrm>
    </dsp:sp>
    <dsp:sp modelId="{B46E526A-B942-4769-9AD0-5ABCFFFA3B20}">
      <dsp:nvSpPr>
        <dsp:cNvPr id="0" name=""/>
        <dsp:cNvSpPr/>
      </dsp:nvSpPr>
      <dsp:spPr>
        <a:xfrm>
          <a:off x="6516898" y="1867470"/>
          <a:ext cx="623216" cy="623216"/>
        </a:xfrm>
        <a:prstGeom prst="downArrow">
          <a:avLst>
            <a:gd name="adj1" fmla="val 55000"/>
            <a:gd name="adj2" fmla="val 45000"/>
          </a:avLst>
        </a:prstGeom>
        <a:solidFill>
          <a:srgbClr val="FCB31B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657122" y="1867470"/>
        <a:ext cx="342768" cy="468970"/>
      </dsp:txXfrm>
    </dsp:sp>
    <dsp:sp modelId="{F317E897-3D87-4991-B13E-2563F475BD72}">
      <dsp:nvSpPr>
        <dsp:cNvPr id="0" name=""/>
        <dsp:cNvSpPr/>
      </dsp:nvSpPr>
      <dsp:spPr>
        <a:xfrm>
          <a:off x="7060436" y="3000591"/>
          <a:ext cx="623216" cy="623216"/>
        </a:xfrm>
        <a:prstGeom prst="downArrow">
          <a:avLst>
            <a:gd name="adj1" fmla="val 55000"/>
            <a:gd name="adj2" fmla="val 45000"/>
          </a:avLst>
        </a:prstGeom>
        <a:solidFill>
          <a:srgbClr val="FCB31B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200660" y="3000591"/>
        <a:ext cx="342768" cy="4689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9E38F-FBBB-4FE1-ADFC-406B7AF42E8C}">
      <dsp:nvSpPr>
        <dsp:cNvPr id="0" name=""/>
        <dsp:cNvSpPr/>
      </dsp:nvSpPr>
      <dsp:spPr>
        <a:xfrm>
          <a:off x="5" y="0"/>
          <a:ext cx="11475667" cy="3886803"/>
        </a:xfrm>
        <a:prstGeom prst="rightArrow">
          <a:avLst/>
        </a:prstGeom>
        <a:solidFill>
          <a:srgbClr val="FCB31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A4C36-9F3E-4AB6-8D10-F9797B22FE74}">
      <dsp:nvSpPr>
        <dsp:cNvPr id="0" name=""/>
        <dsp:cNvSpPr/>
      </dsp:nvSpPr>
      <dsp:spPr>
        <a:xfrm>
          <a:off x="3151" y="1166040"/>
          <a:ext cx="1835099" cy="1554721"/>
        </a:xfrm>
        <a:prstGeom prst="flowChartProcess">
          <a:avLst/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ade Gothic Next LT Pro Lt" panose="020B0403040303020004" pitchFamily="34" charset="0"/>
            </a:rPr>
            <a:t>Taxpayer donates to CSP Project</a:t>
          </a:r>
        </a:p>
      </dsp:txBody>
      <dsp:txXfrm>
        <a:off x="3151" y="1166040"/>
        <a:ext cx="1835099" cy="1554721"/>
      </dsp:txXfrm>
    </dsp:sp>
    <dsp:sp modelId="{5BC2EAB4-3D87-45E3-A988-F2071A5A2257}">
      <dsp:nvSpPr>
        <dsp:cNvPr id="0" name=""/>
        <dsp:cNvSpPr/>
      </dsp:nvSpPr>
      <dsp:spPr>
        <a:xfrm>
          <a:off x="1930005" y="1166040"/>
          <a:ext cx="1835099" cy="1554721"/>
        </a:xfrm>
        <a:prstGeom prst="flowChartProcess">
          <a:avLst/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ade Gothic Next LT Pro Lt" panose="020B0403040303020004" pitchFamily="34" charset="0"/>
            </a:rPr>
            <a:t>CSP Project Director enters required information and documents into online Revenue system</a:t>
          </a:r>
        </a:p>
      </dsp:txBody>
      <dsp:txXfrm>
        <a:off x="1930005" y="1166040"/>
        <a:ext cx="1835099" cy="1554721"/>
      </dsp:txXfrm>
    </dsp:sp>
    <dsp:sp modelId="{64EC127A-5F07-447A-9095-8757EE005774}">
      <dsp:nvSpPr>
        <dsp:cNvPr id="0" name=""/>
        <dsp:cNvSpPr/>
      </dsp:nvSpPr>
      <dsp:spPr>
        <a:xfrm>
          <a:off x="3856859" y="1166040"/>
          <a:ext cx="1835099" cy="1554721"/>
        </a:xfrm>
        <a:prstGeom prst="flowChartProcess">
          <a:avLst/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ade Gothic Next LT Pro Lt" panose="020B0403040303020004" pitchFamily="34" charset="0"/>
            </a:rPr>
            <a:t>Commerce approves tax credit via online Revenue system</a:t>
          </a:r>
        </a:p>
      </dsp:txBody>
      <dsp:txXfrm>
        <a:off x="3856859" y="1166040"/>
        <a:ext cx="1835099" cy="1554721"/>
      </dsp:txXfrm>
    </dsp:sp>
    <dsp:sp modelId="{376CAC90-5575-4A7E-93B4-F95EF2B383D9}">
      <dsp:nvSpPr>
        <dsp:cNvPr id="0" name=""/>
        <dsp:cNvSpPr/>
      </dsp:nvSpPr>
      <dsp:spPr>
        <a:xfrm>
          <a:off x="5783713" y="1166040"/>
          <a:ext cx="1835099" cy="1554721"/>
        </a:xfrm>
        <a:prstGeom prst="flowChartProcess">
          <a:avLst/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ade Gothic Next LT Pro Lt" panose="020B0403040303020004" pitchFamily="34" charset="0"/>
            </a:rPr>
            <a:t>Revenue system generates Certificate Letter for taxpayer</a:t>
          </a:r>
        </a:p>
      </dsp:txBody>
      <dsp:txXfrm>
        <a:off x="5783713" y="1166040"/>
        <a:ext cx="1835099" cy="1554721"/>
      </dsp:txXfrm>
    </dsp:sp>
    <dsp:sp modelId="{4BEEA98A-F27E-4177-BE66-43A106701ADA}">
      <dsp:nvSpPr>
        <dsp:cNvPr id="0" name=""/>
        <dsp:cNvSpPr/>
      </dsp:nvSpPr>
      <dsp:spPr>
        <a:xfrm>
          <a:off x="7710568" y="1166040"/>
          <a:ext cx="1835099" cy="1554721"/>
        </a:xfrm>
        <a:prstGeom prst="flowChartProcess">
          <a:avLst/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ade Gothic Next LT Pro Lt" panose="020B0403040303020004" pitchFamily="34" charset="0"/>
            </a:rPr>
            <a:t>CSP Organization sends Certificate Letter to taxpayer</a:t>
          </a:r>
        </a:p>
      </dsp:txBody>
      <dsp:txXfrm>
        <a:off x="7710568" y="1166040"/>
        <a:ext cx="1835099" cy="1554721"/>
      </dsp:txXfrm>
    </dsp:sp>
    <dsp:sp modelId="{9E1B0D48-00DE-4DE5-94A1-D84EFE2E6D05}">
      <dsp:nvSpPr>
        <dsp:cNvPr id="0" name=""/>
        <dsp:cNvSpPr/>
      </dsp:nvSpPr>
      <dsp:spPr>
        <a:xfrm>
          <a:off x="9637422" y="1166040"/>
          <a:ext cx="1835099" cy="1554721"/>
        </a:xfrm>
        <a:prstGeom prst="flowChartProcess">
          <a:avLst/>
        </a:prstGeom>
        <a:solidFill>
          <a:srgbClr val="123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ade Gothic Next LT Pro Lt" panose="020B0403040303020004" pitchFamily="34" charset="0"/>
            </a:rPr>
            <a:t>Taxpayer files </a:t>
          </a:r>
          <a:br>
            <a:rPr lang="en-US" sz="1500" kern="1200" dirty="0">
              <a:latin typeface="Trade Gothic Next LT Pro Lt" panose="020B0403040303020004" pitchFamily="34" charset="0"/>
            </a:rPr>
          </a:br>
          <a:r>
            <a:rPr lang="en-US" sz="1500" kern="1200" dirty="0">
              <a:latin typeface="Trade Gothic Next LT Pro Lt" panose="020B0403040303020004" pitchFamily="34" charset="0"/>
            </a:rPr>
            <a:t>K-60 to claim credit</a:t>
          </a:r>
        </a:p>
      </dsp:txBody>
      <dsp:txXfrm>
        <a:off x="9637422" y="1166040"/>
        <a:ext cx="1835099" cy="1554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95B39-1946-4B28-8A35-F1EA8877F2B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EFDCB-B7C4-49E9-9C51-7A6613EEE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5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9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28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97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6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92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0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24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8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F955-2586-4A2C-8CEE-80A16C2A6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0B0F0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3AD5F-4D0C-4D0F-82EF-A25EF4D01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17B1-72DE-4E86-8298-ECE4BCFE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CBA2-C13D-46A6-AD7A-D0575657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0970D-BA6F-45A9-BEA8-1A4A201D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8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ED14-2B24-4438-84B6-3851A303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296E2-C648-4D90-A44E-8C621BD6D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078E1-DE83-448D-9F2D-005E258B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1BABF-F864-4ECC-B40A-53B1851C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91C89-519E-449D-85E4-5D7442D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D6ED1C-71AD-4A2A-9B9D-C3D3512D6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C330C-687C-4282-B284-304FFE917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73E28-BFB1-4FAD-A5A5-42D252D5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6B8B6-4898-49EF-A419-2BE9287D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46941-6FC4-4351-A502-D014A4AA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7E59D-9354-4BE5-9265-5A703CA38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247EC-3137-461A-B4AC-5958B13A4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1600" i="1">
                <a:latin typeface="Montserrat" panose="00000500000000000000" pitchFamily="50" charset="0"/>
              </a:defRPr>
            </a:lvl4pPr>
            <a:lvl5pPr>
              <a:defRPr sz="16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07275-0FFE-424C-A126-7DF24C049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158B4-81B2-497B-8A33-35664E31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A73D2-D4E3-484B-AAC8-5F5B8160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6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028B-6957-476A-9C94-3F54BF83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067A8-2F0D-459A-84FB-F75CDC585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EF65A-EEB6-40B8-8484-909E04E9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30567-1449-4D42-B931-9505BE64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3FD0-22F4-41FD-BA35-1C787FA9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3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8C56-0C81-406B-BF8B-3021899C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51346-B86A-48D2-B4DB-5EE8B2AF7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5E98C-6DA2-402F-A065-471C252CE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2A457-DFAB-4AA8-900F-7B763107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8CB98-BD5F-46AC-BA94-6C2A58AA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DC3B1-81E8-4FCF-BD21-8A1CBBF3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8D425-E658-4A30-821E-AB34C492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107B7-B145-451A-B106-49FC45124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F1BFB-637D-4859-9D8D-702E9C1EA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B4A9C-8778-4FE8-AEAD-4E484A5B6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1009A-EFC3-4745-B1D6-BBACF5941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6514AE-72B9-43C6-B700-8D46E94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1D317-4EC6-4A7E-9ED9-FEC0BA87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D2DD-EC97-46A5-88EA-C7333723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2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9A12-7814-4918-9AAE-B0AF0820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CFC46-23C6-4766-AF7A-2840142A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C8090-022A-4495-B543-F7C070E0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C6375-CD47-41E4-9AAF-F189DEC3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0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F42F1-AE67-407E-8D0A-BB1FEDE6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9A7D5-1891-4500-8481-02AB4ACA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EEBDE-0432-44C0-BB31-0A4CAC0D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0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B3C42-51CD-4BAA-83AB-85999BAB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4C5F8-6A2D-4958-8BAB-CB14AE66D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FBF22-C1E6-4579-8F3B-D36C32C35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676AE-F9BE-4076-89B1-014F3428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911D3-0C62-4E6F-A6E9-2EC61AE9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A097B-23C1-41AC-A5A7-2E211D0F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9A5B-8968-47F4-BA4E-65D97150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AAB0C-2FC5-4E29-9DC6-E1E79BBD3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295D6-2CAE-48B8-9536-B1D90633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BFC2A-9CB1-418A-9801-8B8F3015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35D30-6EB5-4A4C-B8CD-80F6049D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ADD08-C392-4747-9F8C-79AE6A80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6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59E693-090A-4154-8232-F163B967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6B391-8F11-4298-8173-1EAF79229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6C0D4-E5A9-45EC-883A-05A6E86FD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AC184-2F4C-4B9B-9F32-64A757570C3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64381-59EC-4BD3-948B-CF64BBC2E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E9C3-5096-4BFF-9644-27821ED2A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6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sv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5EF60B-9C52-4974-A652-3D249238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9680223-7204-4E83-AB66-8B321A5A8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46" y="1124426"/>
            <a:ext cx="9690747" cy="2526737"/>
          </a:xfrm>
        </p:spPr>
        <p:txBody>
          <a:bodyPr anchor="t">
            <a:normAutofit/>
          </a:bodyPr>
          <a:lstStyle/>
          <a:p>
            <a:pPr algn="l"/>
            <a:r>
              <a:rPr lang="en-US" altLang="en-US" sz="4400" dirty="0">
                <a:latin typeface="URW DIN" panose="00000500000000000000" pitchFamily="50" charset="0"/>
                <a:cs typeface="Arial" panose="020B0604020202020204" pitchFamily="34" charset="0"/>
              </a:rPr>
              <a:t>Community Service Tax Credit (CSP)</a:t>
            </a:r>
            <a:br>
              <a:rPr lang="en-US" altLang="en-US" sz="4400" dirty="0">
                <a:solidFill>
                  <a:schemeClr val="bg1"/>
                </a:solidFill>
                <a:latin typeface="URW DIN" panose="00000500000000000000" pitchFamily="50" charset="0"/>
                <a:cs typeface="Arial" panose="020B0604020202020204" pitchFamily="34" charset="0"/>
              </a:rPr>
            </a:br>
            <a:r>
              <a:rPr lang="en-US" altLang="en-US" sz="4400" dirty="0">
                <a:solidFill>
                  <a:schemeClr val="bg1"/>
                </a:solidFill>
                <a:latin typeface="URW DIN" panose="00000500000000000000" pitchFamily="50" charset="0"/>
                <a:cs typeface="Arial" panose="020B0604020202020204" pitchFamily="34" charset="0"/>
              </a:rPr>
              <a:t>2024-2025 Informational Webinar</a:t>
            </a:r>
            <a:br>
              <a:rPr lang="en-US" altLang="en-US" sz="5400" dirty="0">
                <a:solidFill>
                  <a:schemeClr val="bg1"/>
                </a:solidFill>
                <a:latin typeface="URW DIN" panose="00000500000000000000" pitchFamily="50" charset="0"/>
                <a:cs typeface="Arial" panose="020B0604020202020204" pitchFamily="34" charset="0"/>
              </a:rPr>
            </a:br>
            <a:endParaRPr lang="en-US" dirty="0">
              <a:latin typeface="URW DIN" panose="00000500000000000000" pitchFamily="50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49C1589-5A99-4DA4-AFDE-D92B9C46E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6" name="Picture 5" descr="A picture containing text, clipart, dishware, tableware&#10;&#10;Description automatically generated">
            <a:extLst>
              <a:ext uri="{FF2B5EF4-FFF2-40B4-BE49-F238E27FC236}">
                <a16:creationId xmlns:a16="http://schemas.microsoft.com/office/drawing/2014/main" id="{58991DC3-1F12-40A5-8B60-D41171E63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6" y="5688241"/>
            <a:ext cx="2095866" cy="8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Program Timeline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143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application opens March 1, 2024 to April 30, 2024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application will close at 11:59pm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Technical assistance stops at 4:00pm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$250 Non-Refundable Application Fee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Awarded projects will be notified no later than July 1, 2024</a:t>
            </a: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Tax Credits will be “active” July 1, 2024 to December 31, 2025</a:t>
            </a: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Final Project reports will be due by June 30, 2026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33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Funding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037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Available Funds</a:t>
            </a: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$4.1 million is available</a:t>
            </a: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Maximum Award</a:t>
            </a: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$200,000 in tax credits</a:t>
            </a:r>
            <a:endParaRPr lang="en-US" sz="1800" b="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Who can apply?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037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i="0" dirty="0">
                <a:solidFill>
                  <a:schemeClr val="bg1"/>
                </a:solidFill>
                <a:effectLst/>
                <a:latin typeface="Trade Gothic Next LT Pro" panose="020B0503040303020004" pitchFamily="34" charset="0"/>
              </a:rPr>
              <a:t>Kansas non-profit corporations and foundations</a:t>
            </a:r>
            <a:br>
              <a:rPr lang="en-US" sz="1800" b="0" i="0" dirty="0">
                <a:solidFill>
                  <a:schemeClr val="bg1"/>
                </a:solidFill>
                <a:effectLst/>
                <a:latin typeface="Trade Gothic Next LT Pro" panose="020B0503040303020004" pitchFamily="34" charset="0"/>
              </a:rPr>
            </a:br>
            <a:endParaRPr lang="en-US" sz="1800" b="0" i="0" dirty="0">
              <a:solidFill>
                <a:schemeClr val="bg1"/>
              </a:solidFill>
              <a:effectLst/>
              <a:latin typeface="Trade Gothic Next LT Pro" panose="020B05030403030200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Organizations holding IRS ruling 501(c)3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Organizations incorporated in the state of Kansas or another state as a non-stock, nonprofit organization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Organizations designed as a community development corporation by the United States government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Organizations chartered by the United States Congress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City, county or district hospitals, nursing homes, health departments and medical clinics</a:t>
            </a:r>
          </a:p>
          <a:p>
            <a:pPr algn="l"/>
            <a:endParaRPr lang="en-US" sz="1800" b="0" i="0" dirty="0">
              <a:solidFill>
                <a:schemeClr val="bg1"/>
              </a:solidFill>
              <a:effectLst/>
              <a:latin typeface="Trade Gothic Next LT Pro" panose="020B0503040303020004" pitchFamily="34" charset="0"/>
            </a:endParaRPr>
          </a:p>
          <a:p>
            <a:pPr algn="l"/>
            <a:r>
              <a:rPr lang="en-US" sz="1800" b="0" i="0" dirty="0">
                <a:solidFill>
                  <a:schemeClr val="bg1"/>
                </a:solidFill>
                <a:effectLst/>
                <a:latin typeface="Trade Gothic Next LT Pro" panose="020B0503040303020004" pitchFamily="34" charset="0"/>
              </a:rPr>
              <a:t>NOTE: City and County Governments are NOT eligible to apply.</a:t>
            </a:r>
          </a:p>
          <a:p>
            <a:pPr algn="l"/>
            <a:endParaRPr lang="en-US" sz="1800" b="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  <a:p>
            <a:pPr algn="l"/>
            <a:r>
              <a:rPr lang="en-US" sz="1800" b="0" i="1" dirty="0"/>
              <a:t>Eligible organizations may not receive tax credits for two consecutive award years. Previously awarded CSP projects are not eligible to apply, even if award years are not consecutive.</a:t>
            </a:r>
            <a:endParaRPr lang="en-US" sz="1800" b="0" i="1" dirty="0">
              <a:solidFill>
                <a:schemeClr val="bg1"/>
              </a:solidFill>
              <a:effectLst/>
              <a:latin typeface="Trade Gothic Next LT Pro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51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What are Tax Credits?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3804" y="1357105"/>
            <a:ext cx="9873236" cy="4050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 direct reduction from the final tax obligation in the awarding jurisdiction (state in this case)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Not the same as a deduction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Better than a deduction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Can be combined with a deduction in some circumstances (State Credit + Federal Deduction)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Refundable:  </a:t>
            </a: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If the tax credit is greater than the tax credit liability, the tax filer receives a refund.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Transferrable:  </a:t>
            </a: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tax credit can be transferred from a donor to an entity that is subject to KS income tax. The transfer must be for the full amount.</a:t>
            </a:r>
            <a:b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(Not refundable after transfer)</a:t>
            </a: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3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How Do Tax Credits Work?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20335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Through CSP, the state authorizes selected non-profit organizations to offer tax credits to donors for the benefit of approved projects. Applicants may request up to $200,000 in tax credits. Projects should be new or one-time in nature and create lasting value for the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non-profit organization.</a:t>
            </a:r>
          </a:p>
          <a:p>
            <a:pPr algn="l"/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Businesses and individuals subject to Kansas income tax are eligible to receive a tax credit through this program. Donations must be $250 or greater and the payment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should come directly from the business or the individual.</a:t>
            </a:r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BE1A0-A7B9-40A6-87C2-0426322F52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85"/>
          <a:stretch/>
        </p:blipFill>
        <p:spPr>
          <a:xfrm>
            <a:off x="703614" y="3675549"/>
            <a:ext cx="450476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8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CSP Project Budget Example: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3ABC0C-80DA-84B3-BB3B-46F3C89D49A4}"/>
              </a:ext>
            </a:extLst>
          </p:cNvPr>
          <p:cNvSpPr txBox="1">
            <a:spLocks/>
          </p:cNvSpPr>
          <p:nvPr/>
        </p:nvSpPr>
        <p:spPr>
          <a:xfrm>
            <a:off x="731786" y="1331988"/>
            <a:ext cx="9423605" cy="4271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Tax Credit Allocation at 70% (rural)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TradeGothicNextLTPro-Rg" panose="020B0503040303020004" pitchFamily="34" charset="0"/>
              </a:rPr>
              <a:t>$150,000 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Will generate </a:t>
            </a:r>
            <a:r>
              <a:rPr lang="en-US" altLang="en-US" sz="2400" b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$214,285 </a:t>
            </a:r>
            <a:r>
              <a:rPr lang="en-US" altLang="en-US" sz="24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in donations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1800" b="0" dirty="0">
              <a:latin typeface="TradeGothicNextLTPro-Rg" panose="020B0503040303020004" pitchFamily="34" charset="0"/>
            </a:endParaRP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Tax Credit Allocation at 50% (urban)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TradeGothicNextLTPro-Rg" panose="020B0503040303020004" pitchFamily="34" charset="0"/>
              </a:rPr>
              <a:t>$150,000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Will generate </a:t>
            </a:r>
            <a:r>
              <a:rPr lang="en-US" altLang="en-US" sz="2400" b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$300,000 </a:t>
            </a:r>
            <a:r>
              <a:rPr lang="en-US" altLang="en-US" sz="24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in donations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0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You’re simply dividing the amount requested or awarded ($150,000) by the percentage associated with your community (.70 or .50)</a:t>
            </a:r>
          </a:p>
        </p:txBody>
      </p:sp>
    </p:spTree>
    <p:extLst>
      <p:ext uri="{BB962C8B-B14F-4D97-AF65-F5344CB8AC3E}">
        <p14:creationId xmlns:p14="http://schemas.microsoft.com/office/powerpoint/2010/main" val="1136117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TAX CREDIT EXAMPLE: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F7837E9-6972-4559-ACA1-24DA224B4405}"/>
              </a:ext>
            </a:extLst>
          </p:cNvPr>
          <p:cNvGraphicFramePr/>
          <p:nvPr/>
        </p:nvGraphicFramePr>
        <p:xfrm>
          <a:off x="384790" y="1479035"/>
          <a:ext cx="8235427" cy="435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30180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What Happens After the Award?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4D711368-5D3D-44F3-8795-189F64D746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094371"/>
              </p:ext>
            </p:extLst>
          </p:nvPr>
        </p:nvGraphicFramePr>
        <p:xfrm>
          <a:off x="260607" y="951526"/>
          <a:ext cx="11475673" cy="3886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3063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ELIGIBLE CONTRIBUTORS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260606" y="1395411"/>
            <a:ext cx="10392598" cy="40554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Businesses subject to Kansas state income tax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LLCs, S-Corp, Sole Proprietorship, etc.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Banks, savings, and trust companies paying and subject to annual tax on net income.</a:t>
            </a:r>
          </a:p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Individuals subject to Kansas state income tax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Even those who live outside of Kansas</a:t>
            </a:r>
            <a:endParaRPr lang="en-US" altLang="en-US" sz="2400" b="0" dirty="0">
              <a:solidFill>
                <a:schemeClr val="bg1"/>
              </a:solidFill>
              <a:latin typeface="Trade Gothic Next LT Pro Lt" panose="020B04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55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ELIGIBLE CONTRIBUTIONS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3" y="0"/>
            <a:ext cx="5133687" cy="42718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67AE05-FA4A-6CDB-1E27-9FDEDDB13B67}"/>
              </a:ext>
            </a:extLst>
          </p:cNvPr>
          <p:cNvSpPr txBox="1">
            <a:spLocks/>
          </p:cNvSpPr>
          <p:nvPr/>
        </p:nvSpPr>
        <p:spPr>
          <a:xfrm>
            <a:off x="260606" y="1395411"/>
            <a:ext cx="6084776" cy="38528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365760" indent="-256032" algn="l" eaLnBrk="1" fontAlgn="auto" hangingPunct="1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Must be valued at a </a:t>
            </a:r>
            <a:r>
              <a:rPr lang="en-US" sz="2400" u="sng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minimum</a:t>
            </a:r>
            <a:r>
              <a:rPr lang="en-US" sz="240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 of </a:t>
            </a:r>
            <a:r>
              <a:rPr lang="en-US" sz="2400" b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$250</a:t>
            </a:r>
            <a:r>
              <a:rPr lang="en-US" sz="240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:</a:t>
            </a:r>
          </a:p>
          <a:p>
            <a:pPr marL="365760" indent="-256032" algn="l" eaLnBrk="1" fontAlgn="auto" hangingPunct="1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rade Gothic Next LT Pro Lt" panose="020B0403040303020004" pitchFamily="34" charset="0"/>
            </a:endParaRPr>
          </a:p>
          <a:p>
            <a:pPr marL="365760" indent="-256032" algn="l" eaLnBrk="1" fontAlgn="auto" hangingPunct="1">
              <a:lnSpc>
                <a:spcPct val="100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Cash Donations</a:t>
            </a:r>
          </a:p>
          <a:p>
            <a:pPr marL="336042" lvl="1" indent="0" eaLnBrk="1" fontAlgn="auto" hangingPunct="1">
              <a:spcBef>
                <a:spcPts val="324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i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Photocopy of check or cash or credit card receipt</a:t>
            </a:r>
          </a:p>
          <a:p>
            <a:pPr marL="365760" indent="-256032" algn="l" eaLnBrk="1" fontAlgn="auto" hangingPunct="1">
              <a:lnSpc>
                <a:spcPct val="100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Stocks and Bonds </a:t>
            </a:r>
          </a:p>
          <a:p>
            <a:pPr marL="336042" lvl="1" indent="0" eaLnBrk="1" fontAlgn="auto" hangingPunct="1">
              <a:spcBef>
                <a:spcPts val="324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i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Stock Transfer Form + Confirmation of Transfer</a:t>
            </a:r>
          </a:p>
          <a:p>
            <a:pPr marL="365760" indent="-256032" algn="l" eaLnBrk="1" fontAlgn="auto" hangingPunct="1">
              <a:lnSpc>
                <a:spcPct val="100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Personal Property Items</a:t>
            </a:r>
          </a:p>
          <a:p>
            <a:pPr marL="336042" lvl="1" indent="0" eaLnBrk="1" fontAlgn="auto" hangingPunct="1">
              <a:spcBef>
                <a:spcPts val="324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i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Two appraisals if over $1,000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32B71F-46DC-0414-C9D6-02B071B94553}"/>
              </a:ext>
            </a:extLst>
          </p:cNvPr>
          <p:cNvSpPr txBox="1">
            <a:spLocks/>
          </p:cNvSpPr>
          <p:nvPr/>
        </p:nvSpPr>
        <p:spPr>
          <a:xfrm>
            <a:off x="6330051" y="2117324"/>
            <a:ext cx="6084776" cy="3130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2628" indent="-342900" algn="l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Real Estate Donations</a:t>
            </a:r>
          </a:p>
          <a:p>
            <a:pPr marL="336042" lvl="1" eaLnBrk="1" fontAlgn="auto" hangingPunct="1">
              <a:spcBef>
                <a:spcPts val="324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Two appraisals + Used by Project</a:t>
            </a:r>
          </a:p>
          <a:p>
            <a:pPr marL="452628" indent="-342900" algn="l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Payroll Deductions</a:t>
            </a:r>
          </a:p>
          <a:p>
            <a:pPr marL="452628" indent="-342900" algn="l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Project Materials or Labor</a:t>
            </a:r>
          </a:p>
          <a:p>
            <a:pPr marL="336042" lvl="1" eaLnBrk="1" fontAlgn="auto" hangingPunct="1">
              <a:spcBef>
                <a:spcPts val="324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Invoice on OFFICIAL business/</a:t>
            </a:r>
            <a:br>
              <a:rPr lang="en-US" sz="2400" i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organization letterhead</a:t>
            </a:r>
            <a:endParaRPr lang="en-US" sz="2400" b="0" dirty="0">
              <a:solidFill>
                <a:schemeClr val="bg1"/>
              </a:solidFill>
              <a:latin typeface="Trade Gothic Next LT Pro Lt" panose="020B04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9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Agenda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037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bg1"/>
                </a:solidFill>
              </a:rPr>
              <a:t>Introduction to CSP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What are Tax Credits?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How Do Tax Credits Work?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What Happens After the Award?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Application Requirements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Rating Process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Website Walkthrough</a:t>
            </a:r>
          </a:p>
        </p:txBody>
      </p:sp>
    </p:spTree>
    <p:extLst>
      <p:ext uri="{BB962C8B-B14F-4D97-AF65-F5344CB8AC3E}">
        <p14:creationId xmlns:p14="http://schemas.microsoft.com/office/powerpoint/2010/main" val="4259368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Application Requirements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352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Narrative Sections: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Organization Introduction: 250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Project Need: 300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Project Summary: 300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Project Administration: 250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Project Goals and Timeline: 350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Organization Funding Capacity: 350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Project Funding Strategy: 350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Budget Justification: 200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Project Support: 250 word limit</a:t>
            </a:r>
          </a:p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Trade Gothic Next" panose="020B0503040303020004" pitchFamily="34" charset="0"/>
              </a:rPr>
              <a:t>Pledge Letters and Community Support Letters</a:t>
            </a:r>
          </a:p>
          <a:p>
            <a:pPr algn="l">
              <a:lnSpc>
                <a:spcPct val="150000"/>
              </a:lnSpc>
            </a:pPr>
            <a:r>
              <a:rPr lang="en-US" sz="1400" b="0" i="1" dirty="0">
                <a:solidFill>
                  <a:schemeClr val="bg1"/>
                </a:solidFill>
                <a:latin typeface="Trade Gothic Next" panose="020B0503040303020004" pitchFamily="34" charset="0"/>
              </a:rPr>
              <a:t>Refer </a:t>
            </a:r>
            <a:r>
              <a:rPr lang="en-US" sz="1400" b="0" i="1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to page 9 in the CSP Guidelines for more details.</a:t>
            </a:r>
            <a:endParaRPr lang="en-US" sz="1400" b="0" i="1" u="none" strike="noStrike" baseline="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44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Application Requirements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663340" y="1395410"/>
            <a:ext cx="8347495" cy="42718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Attachments:</a:t>
            </a:r>
            <a:endParaRPr lang="en-US" sz="180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Articles of Incorporation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Bylaws of the organization</a:t>
            </a: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RS tax-exempt status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A current “letter of good standing” from the Kansas Secretary of State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A current list of the board of directors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Pledge letters of financial support for the project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Other letters showing support and 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/>
                </a:solidFill>
                <a:effectLst/>
                <a:latin typeface="Trade Gothic Next LT Pro" panose="020B0503040303020004" pitchFamily="34" charset="0"/>
              </a:rPr>
              <a:t>Independent Audit, OR Independent Agreed Upon Procedures, OR IRS Form 990 </a:t>
            </a:r>
            <a:br>
              <a:rPr lang="en-US" sz="8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r>
              <a:rPr lang="en-US" sz="1400" b="0" i="1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This is NOT an exhaustive list. Refer to page 10 in the CSP Guidelines for more details.</a:t>
            </a:r>
            <a:endParaRPr lang="en-US" sz="1400" b="0" i="1" u="none" strike="noStrike" baseline="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  <a:p>
            <a:pPr algn="l">
              <a:lnSpc>
                <a:spcPct val="150000"/>
              </a:lnSpc>
            </a:pPr>
            <a:endParaRPr lang="en-US" sz="1800" b="0" i="0" u="none" strike="noStrike" baseline="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13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2491262" y="2261366"/>
            <a:ext cx="7209476" cy="9056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Application Walkthrough</a:t>
            </a:r>
            <a:endParaRPr lang="en-US" sz="4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26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RATING PROCESS</a:t>
            </a:r>
            <a:endParaRPr lang="en-US" sz="44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A3B606-4D3F-965E-278B-18BF1AFEA1D8}"/>
              </a:ext>
            </a:extLst>
          </p:cNvPr>
          <p:cNvSpPr txBox="1">
            <a:spLocks/>
          </p:cNvSpPr>
          <p:nvPr/>
        </p:nvSpPr>
        <p:spPr>
          <a:xfrm>
            <a:off x="800252" y="1395411"/>
            <a:ext cx="9746166" cy="4037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Two Raters per Application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Average Scores Taken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Raters meet to debate and defend scores, determine award sizes, and finalize awards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bg1"/>
                </a:solidFill>
                <a:latin typeface="Trade Gothic Next LT Pro Lt" panose="020B0403040303020004" pitchFamily="34" charset="0"/>
              </a:rPr>
              <a:t>Determinations are sent to Lt. Governor for final approval</a:t>
            </a:r>
          </a:p>
        </p:txBody>
      </p:sp>
    </p:spTree>
    <p:extLst>
      <p:ext uri="{BB962C8B-B14F-4D97-AF65-F5344CB8AC3E}">
        <p14:creationId xmlns:p14="http://schemas.microsoft.com/office/powerpoint/2010/main" val="903576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Scoring Rubric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9565AD-457E-4CFD-A1BF-DA6425EDF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87138"/>
              </p:ext>
            </p:extLst>
          </p:nvPr>
        </p:nvGraphicFramePr>
        <p:xfrm>
          <a:off x="362591" y="1563191"/>
          <a:ext cx="8128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2268249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62832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513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Need/Summary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378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Innovation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928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Agency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396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Fundraising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75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937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Overall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393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Confidence in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520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150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48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449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2985944" y="2261366"/>
            <a:ext cx="6220112" cy="9056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Website Walkthrough</a:t>
            </a:r>
            <a:endParaRPr lang="en-US" sz="4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68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2985944" y="2261366"/>
            <a:ext cx="6220112" cy="9056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Questions?</a:t>
            </a:r>
            <a:endParaRPr lang="en-US" sz="4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83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Contact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2840354" y="1856374"/>
            <a:ext cx="6220112" cy="2662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Sara Bloom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Community Development Specialist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CSP and IDA Program Coordinator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   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Kansas Department of Commerce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1000 S.W. Jackson Street, Suite 100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Topeka, Kansas 66612-1354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Phone: (785) </a:t>
            </a:r>
            <a:r>
              <a:rPr lang="en-US" sz="1800" b="0" dirty="0">
                <a:solidFill>
                  <a:schemeClr val="bg1"/>
                </a:solidFill>
                <a:effectLst/>
                <a:latin typeface="TradeGothicNextLTPro-Rg" panose="020B0503040303020004" pitchFamily="34" charset="0"/>
                <a:ea typeface="Calibri" panose="020F0502020204030204" pitchFamily="34" charset="0"/>
              </a:rPr>
              <a:t>506.9278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e-mail: Sara.Bloom@ks.gov</a:t>
            </a:r>
            <a:endParaRPr lang="en-US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  <p:pic>
        <p:nvPicPr>
          <p:cNvPr id="6" name="Picture 5" descr="A picture containing person, wall, indoor, black&#10;&#10;Description automatically generated">
            <a:extLst>
              <a:ext uri="{FF2B5EF4-FFF2-40B4-BE49-F238E27FC236}">
                <a16:creationId xmlns:a16="http://schemas.microsoft.com/office/drawing/2014/main" id="{6E57CC2A-1C22-44F8-AB57-40900597A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8" y="1856375"/>
            <a:ext cx="1889760" cy="23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2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Introduction to CSP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0"/>
            <a:ext cx="9816340" cy="4848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Community Service Tax Credit Program (CSP) provides an opportunity for private, non-profit organizations and public healthcare entities to improve their</a:t>
            </a: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ability to undertake major capital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campaigns.</a:t>
            </a: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Qualifying Projects</a:t>
            </a:r>
            <a:endParaRPr lang="en-US" sz="24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Under the Kansas Community Service Tax Credit Program each proposal shall address one of the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following areas in order to qualify: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• Community Service, including Childcare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• Non-governmental Crime Prevention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• Youth Apprenticeship and Youth Technical Training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• Healthcare Services</a:t>
            </a:r>
          </a:p>
        </p:txBody>
      </p:sp>
    </p:spTree>
    <p:extLst>
      <p:ext uri="{BB962C8B-B14F-4D97-AF65-F5344CB8AC3E}">
        <p14:creationId xmlns:p14="http://schemas.microsoft.com/office/powerpoint/2010/main" val="2848583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Housing projects</a:t>
            </a:r>
            <a:endParaRPr lang="en-US" sz="1800" b="0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2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Housing for Individuals with Intellectual and Developmental Disabilities, Gardner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Wren Home for at-risk girls, Wichita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B96BEA-84D7-4C94-8891-B5A7E9B22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2" y="2333897"/>
            <a:ext cx="3558902" cy="26691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C0601D-EB23-45E6-9845-BE7A60BFB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51"/>
          <a:stretch/>
        </p:blipFill>
        <p:spPr>
          <a:xfrm>
            <a:off x="4500004" y="2333897"/>
            <a:ext cx="3558902" cy="26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9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Community improvements</a:t>
            </a:r>
            <a:endParaRPr lang="en-US" sz="1800" b="0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2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Railroad Quiet Zone, Belle Plaine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Catholic Charities Adult Recreation Campus, Wichita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610481-93EA-4ECD-806E-69B4B1C15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71" b="11971"/>
          <a:stretch/>
        </p:blipFill>
        <p:spPr>
          <a:xfrm>
            <a:off x="731381" y="2333898"/>
            <a:ext cx="3558901" cy="2667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EB51D-ACA3-4E9C-B42C-EBC061D64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3" r="12424"/>
          <a:stretch/>
        </p:blipFill>
        <p:spPr>
          <a:xfrm>
            <a:off x="4500004" y="2338253"/>
            <a:ext cx="3558902" cy="2662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D95D5-9A9A-40D8-A4C9-8A989FD8B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6" t="792" r="22281"/>
          <a:stretch/>
        </p:blipFill>
        <p:spPr>
          <a:xfrm>
            <a:off x="4500004" y="2333897"/>
            <a:ext cx="3558901" cy="26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95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University expansions, renovations and equipment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1" y="5001119"/>
            <a:ext cx="3579757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 err="1">
                <a:solidFill>
                  <a:schemeClr val="bg1"/>
                </a:solidFill>
                <a:latin typeface="TradeGothicNextLTPro-Rg" panose="020B0503040303020004" pitchFamily="34" charset="0"/>
              </a:rPr>
              <a:t>Anatomage</a:t>
            </a: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 Tables, </a:t>
            </a:r>
          </a:p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Garden City Comm. College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Diesel Technology Facility, </a:t>
            </a:r>
          </a:p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Highland Comm. College, Atchison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F0FCC4-A5DB-4A34-92AF-0082F70A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06" b="14558"/>
          <a:stretch/>
        </p:blipFill>
        <p:spPr>
          <a:xfrm>
            <a:off x="731380" y="2329989"/>
            <a:ext cx="3579758" cy="2669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30D3B0-71BE-48B0-927A-2AA0699F5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12" b="11588"/>
          <a:stretch/>
        </p:blipFill>
        <p:spPr>
          <a:xfrm>
            <a:off x="4500002" y="2343531"/>
            <a:ext cx="3579758" cy="26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6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Non-profit childcare facilities</a:t>
            </a:r>
            <a:endParaRPr lang="en-US" sz="1800" b="0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007BD-24CE-4FFF-A92E-F6127B08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r="-549"/>
          <a:stretch/>
        </p:blipFill>
        <p:spPr>
          <a:xfrm>
            <a:off x="731382" y="2333897"/>
            <a:ext cx="3558902" cy="2669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486C3-4E12-40C7-AFBC-08B6A5587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5" y="2333897"/>
            <a:ext cx="3558901" cy="26691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2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Sprout House Learning Center, Lindsborg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Grow &amp; Learn Childcare Center Inc., </a:t>
            </a:r>
            <a:r>
              <a:rPr lang="en-US" sz="1400" b="0" i="1" dirty="0" err="1">
                <a:solidFill>
                  <a:schemeClr val="bg1"/>
                </a:solidFill>
                <a:latin typeface="TradeGothicNextLTPro-Rg" panose="020B0503040303020004" pitchFamily="34" charset="0"/>
              </a:rPr>
              <a:t>Leoti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81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Health clinics, mental health facilities hospital expansions, renovations, and equipment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007BD-24CE-4FFF-A92E-F6127B08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r="-549"/>
          <a:stretch/>
        </p:blipFill>
        <p:spPr>
          <a:xfrm>
            <a:off x="731382" y="2333897"/>
            <a:ext cx="3558902" cy="26691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2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Caldwell Regional Medical Center, Caldwell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5E1A0F-011F-4EF8-B3F2-D924888EB1E6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Mercy Hospital, Moundridge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AA0543-C899-4F4B-B299-35A96C7C42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91" b="1637"/>
          <a:stretch/>
        </p:blipFill>
        <p:spPr>
          <a:xfrm>
            <a:off x="4500002" y="2341529"/>
            <a:ext cx="3558901" cy="2657636"/>
          </a:xfrm>
          <a:prstGeom prst="rect">
            <a:avLst/>
          </a:prstGeom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B0BAB4A8-AD79-4C64-8F03-8F8E7C250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r="10791"/>
          <a:stretch/>
        </p:blipFill>
        <p:spPr bwMode="auto">
          <a:xfrm>
            <a:off x="731382" y="2341529"/>
            <a:ext cx="3516961" cy="26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2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1511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Arts-focused projects such as centers and theaters</a:t>
            </a:r>
          </a:p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Nursing homes and assisted living facilities</a:t>
            </a:r>
          </a:p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Wellness and fitness projects</a:t>
            </a:r>
          </a:p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Library improvements and much more</a:t>
            </a:r>
          </a:p>
          <a:p>
            <a:pPr marL="457200" indent="-457200" algn="l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4" y="6212088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Innovation Lab, Emporia Arts Council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372FE-AE16-4831-8485-D9F663992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" r="26211"/>
          <a:stretch/>
        </p:blipFill>
        <p:spPr>
          <a:xfrm>
            <a:off x="731383" y="3542913"/>
            <a:ext cx="3558901" cy="26672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7112D8-388D-448E-81BF-5DD560DD873B}"/>
              </a:ext>
            </a:extLst>
          </p:cNvPr>
          <p:cNvSpPr txBox="1">
            <a:spLocks/>
          </p:cNvSpPr>
          <p:nvPr/>
        </p:nvSpPr>
        <p:spPr>
          <a:xfrm>
            <a:off x="4500006" y="6202503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Newton Public Library, Newton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3" name="Picture 2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2131122F-7850-4AF8-9116-2DFAFF434B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8" b="28294"/>
          <a:stretch/>
        </p:blipFill>
        <p:spPr>
          <a:xfrm>
            <a:off x="4500001" y="3561864"/>
            <a:ext cx="3558901" cy="26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8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2AD774677FD345A64E9586E9D4D739" ma:contentTypeVersion="12" ma:contentTypeDescription="Create a new document." ma:contentTypeScope="" ma:versionID="b72470b5a11b859e47e11b2f0645cfe1">
  <xsd:schema xmlns:xsd="http://www.w3.org/2001/XMLSchema" xmlns:xs="http://www.w3.org/2001/XMLSchema" xmlns:p="http://schemas.microsoft.com/office/2006/metadata/properties" xmlns:ns3="e16d46a0-d9b5-4fb5-bb73-bc2ab4ea6c9a" xmlns:ns4="eb7163d2-6892-4797-8370-1332905fa75f" targetNamespace="http://schemas.microsoft.com/office/2006/metadata/properties" ma:root="true" ma:fieldsID="259a861f986a62841570601d9fa4fd2b" ns3:_="" ns4:_="">
    <xsd:import namespace="e16d46a0-d9b5-4fb5-bb73-bc2ab4ea6c9a"/>
    <xsd:import namespace="eb7163d2-6892-4797-8370-1332905fa7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6d46a0-d9b5-4fb5-bb73-bc2ab4ea6c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163d2-6892-4797-8370-1332905fa75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F3DB69-5974-45D3-AB5F-7372BFC826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5038EB-65BD-437C-A3DB-27175B2C5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6d46a0-d9b5-4fb5-bb73-bc2ab4ea6c9a"/>
    <ds:schemaRef ds:uri="eb7163d2-6892-4797-8370-1332905fa7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ABE531-D88B-40C9-A2AB-36CF1B91BD00}">
  <ds:schemaRefs>
    <ds:schemaRef ds:uri="e16d46a0-d9b5-4fb5-bb73-bc2ab4ea6c9a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eb7163d2-6892-4797-8370-1332905fa75f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22343</TotalTime>
  <Words>1246</Words>
  <Application>Microsoft Office PowerPoint</Application>
  <PresentationFormat>Widescreen</PresentationFormat>
  <Paragraphs>202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Montserrat</vt:lpstr>
      <vt:lpstr>Tahoma</vt:lpstr>
      <vt:lpstr>Trade Gothic Next</vt:lpstr>
      <vt:lpstr>Trade Gothic Next LT Pro</vt:lpstr>
      <vt:lpstr>Trade Gothic Next LT Pro Lt</vt:lpstr>
      <vt:lpstr>TradeGothicNextLTPro-Rg</vt:lpstr>
      <vt:lpstr>URW DIN</vt:lpstr>
      <vt:lpstr>Wingdings</vt:lpstr>
      <vt:lpstr>Office Theme</vt:lpstr>
      <vt:lpstr>Community Service Tax Credit (CSP) 2024-2025 Informational Webinar </vt:lpstr>
      <vt:lpstr>Agenda</vt:lpstr>
      <vt:lpstr>Introduction to CSP</vt:lpstr>
      <vt:lpstr>Donations have helped fund…</vt:lpstr>
      <vt:lpstr>Donations have helped fund…</vt:lpstr>
      <vt:lpstr>Donations have helped fund…</vt:lpstr>
      <vt:lpstr>Donations have helped fund…</vt:lpstr>
      <vt:lpstr>Donations have helped fund…</vt:lpstr>
      <vt:lpstr>Donations have helped fund…</vt:lpstr>
      <vt:lpstr>Program Timeline</vt:lpstr>
      <vt:lpstr>Funding</vt:lpstr>
      <vt:lpstr>Who can apply?</vt:lpstr>
      <vt:lpstr>What are Tax Credits?</vt:lpstr>
      <vt:lpstr>How Do Tax Credits Work?</vt:lpstr>
      <vt:lpstr>CSP Project Budget Example:</vt:lpstr>
      <vt:lpstr>TAX CREDIT EXAMPLE:</vt:lpstr>
      <vt:lpstr>What Happens After the Award?</vt:lpstr>
      <vt:lpstr>ELIGIBLE CONTRIBUTORS</vt:lpstr>
      <vt:lpstr>ELIGIBLE CONTRIBUTIONS</vt:lpstr>
      <vt:lpstr>Application Requirements</vt:lpstr>
      <vt:lpstr>Application Requirements</vt:lpstr>
      <vt:lpstr>PowerPoint Presentation</vt:lpstr>
      <vt:lpstr>RATING PROCESS</vt:lpstr>
      <vt:lpstr>Scoring Rubric</vt:lpstr>
      <vt:lpstr>PowerPoint Presentation</vt:lpstr>
      <vt:lpstr>PowerPoint Presentation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Keller [KDC]</dc:creator>
  <cp:lastModifiedBy>Sara Bloom [KDC]</cp:lastModifiedBy>
  <cp:revision>46</cp:revision>
  <dcterms:created xsi:type="dcterms:W3CDTF">2021-09-30T16:54:23Z</dcterms:created>
  <dcterms:modified xsi:type="dcterms:W3CDTF">2024-02-28T21:45:23Z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0x010100562AD774677FD345A64E9586E9D4D739</vt:lpwstr>
  </property>
</Properties>
</file>