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65" r:id="rId6"/>
    <p:sldId id="848" r:id="rId7"/>
    <p:sldId id="843" r:id="rId8"/>
    <p:sldId id="844" r:id="rId9"/>
    <p:sldId id="849" r:id="rId10"/>
    <p:sldId id="286" r:id="rId11"/>
    <p:sldId id="850" r:id="rId12"/>
    <p:sldId id="845" r:id="rId13"/>
    <p:sldId id="793"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FE335B-A00F-546D-6BBF-2D64AEB13256}" name="Abigail J. Phillips" initials="AP" userId="S::AJP4189@kshousingcorp.org::abb00ca3-164e-42ad-bae5-ba7dc9b4d8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300"/>
    <a:srgbClr val="1F5783"/>
    <a:srgbClr val="FDC348"/>
    <a:srgbClr val="87B7E8"/>
    <a:srgbClr val="233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31B6E-300F-4329-8485-576C3CC64E42}" v="6" dt="2026-04-30T00:45:25.423"/>
    <p1510:client id="{36040284-39EA-4575-A8E4-EE623A4ADAAC}" v="602" dt="2026-04-30T22:04:40.126"/>
    <p1510:client id="{B03F9A45-9630-4CC9-0FBE-1D9229B4E297}" v="1" dt="2026-04-29T23:58:15.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78082" autoAdjust="0"/>
  </p:normalViewPr>
  <p:slideViewPr>
    <p:cSldViewPr snapToGrid="0" snapToObjects="1">
      <p:cViewPr varScale="1">
        <p:scale>
          <a:sx n="98" d="100"/>
          <a:sy n="98" d="100"/>
        </p:scale>
        <p:origin x="1768" y="1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Developments Funded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Sheet1!$K$9</c:f>
              <c:strCache>
                <c:ptCount val="1"/>
                <c:pt idx="0">
                  <c:v>Developments</c:v>
                </c:pt>
              </c:strCache>
            </c:strRef>
          </c:tx>
          <c:spPr>
            <a:ln w="28575" cap="rnd">
              <a:solidFill>
                <a:schemeClr val="accent2"/>
              </a:solidFill>
              <a:round/>
            </a:ln>
            <a:effectLst/>
          </c:spPr>
          <c:marker>
            <c:symbol val="none"/>
          </c:marker>
          <c:cat>
            <c:numRef>
              <c:f>Sheet1!$J$10:$J$13</c:f>
              <c:numCache>
                <c:formatCode>General</c:formatCode>
                <c:ptCount val="4"/>
                <c:pt idx="0">
                  <c:v>2022</c:v>
                </c:pt>
                <c:pt idx="1">
                  <c:v>2023</c:v>
                </c:pt>
                <c:pt idx="2">
                  <c:v>2024</c:v>
                </c:pt>
                <c:pt idx="3">
                  <c:v>2025</c:v>
                </c:pt>
              </c:numCache>
            </c:numRef>
          </c:cat>
          <c:val>
            <c:numRef>
              <c:f>Sheet1!$K$10:$K$13</c:f>
              <c:numCache>
                <c:formatCode>General</c:formatCode>
                <c:ptCount val="4"/>
                <c:pt idx="0">
                  <c:v>1</c:v>
                </c:pt>
                <c:pt idx="1">
                  <c:v>12</c:v>
                </c:pt>
                <c:pt idx="2">
                  <c:v>14</c:v>
                </c:pt>
                <c:pt idx="3">
                  <c:v>8</c:v>
                </c:pt>
              </c:numCache>
            </c:numRef>
          </c:val>
          <c:smooth val="0"/>
          <c:extLst>
            <c:ext xmlns:c16="http://schemas.microsoft.com/office/drawing/2014/chart" uri="{C3380CC4-5D6E-409C-BE32-E72D297353CC}">
              <c16:uniqueId val="{00000000-6A67-4835-9086-17C1E2B59B88}"/>
            </c:ext>
          </c:extLst>
        </c:ser>
        <c:dLbls>
          <c:showLegendKey val="0"/>
          <c:showVal val="0"/>
          <c:showCatName val="0"/>
          <c:showSerName val="0"/>
          <c:showPercent val="0"/>
          <c:showBubbleSize val="0"/>
        </c:dLbls>
        <c:smooth val="0"/>
        <c:axId val="328386512"/>
        <c:axId val="328375952"/>
      </c:lineChart>
      <c:catAx>
        <c:axId val="32838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375952"/>
        <c:crosses val="autoZero"/>
        <c:auto val="1"/>
        <c:lblAlgn val="ctr"/>
        <c:lblOffset val="100"/>
        <c:noMultiLvlLbl val="0"/>
      </c:catAx>
      <c:valAx>
        <c:axId val="328375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8386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Sheet1!$G$12</c:f>
              <c:strCache>
                <c:ptCount val="1"/>
                <c:pt idx="0">
                  <c:v>Federal LIHTC</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invertIfNegative val="0"/>
          <c:cat>
            <c:strRef>
              <c:f>Sheet1!$H$11:$I$11</c:f>
              <c:strCache>
                <c:ptCount val="2"/>
                <c:pt idx="0">
                  <c:v>9% Project</c:v>
                </c:pt>
                <c:pt idx="1">
                  <c:v>4% Project</c:v>
                </c:pt>
              </c:strCache>
            </c:strRef>
          </c:cat>
          <c:val>
            <c:numRef>
              <c:f>Sheet1!$H$12:$I$12</c:f>
              <c:numCache>
                <c:formatCode>0%</c:formatCode>
                <c:ptCount val="2"/>
                <c:pt idx="0">
                  <c:v>0.6</c:v>
                </c:pt>
                <c:pt idx="1">
                  <c:v>0.3</c:v>
                </c:pt>
              </c:numCache>
            </c:numRef>
          </c:val>
          <c:extLst>
            <c:ext xmlns:c16="http://schemas.microsoft.com/office/drawing/2014/chart" uri="{C3380CC4-5D6E-409C-BE32-E72D297353CC}">
              <c16:uniqueId val="{00000000-5A84-4D08-8529-3740AD0B9771}"/>
            </c:ext>
          </c:extLst>
        </c:ser>
        <c:ser>
          <c:idx val="1"/>
          <c:order val="1"/>
          <c:tx>
            <c:strRef>
              <c:f>Sheet1!$G$13</c:f>
              <c:strCache>
                <c:ptCount val="1"/>
                <c:pt idx="0">
                  <c:v>State LIHTC</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invertIfNegative val="0"/>
          <c:cat>
            <c:strRef>
              <c:f>Sheet1!$H$11:$I$11</c:f>
              <c:strCache>
                <c:ptCount val="2"/>
                <c:pt idx="0">
                  <c:v>9% Project</c:v>
                </c:pt>
                <c:pt idx="1">
                  <c:v>4% Project</c:v>
                </c:pt>
              </c:strCache>
            </c:strRef>
          </c:cat>
          <c:val>
            <c:numRef>
              <c:f>Sheet1!$H$13:$I$13</c:f>
              <c:numCache>
                <c:formatCode>General</c:formatCode>
                <c:ptCount val="2"/>
                <c:pt idx="0" formatCode="0%">
                  <c:v>0.25</c:v>
                </c:pt>
              </c:numCache>
            </c:numRef>
          </c:val>
          <c:extLst>
            <c:ext xmlns:c16="http://schemas.microsoft.com/office/drawing/2014/chart" uri="{C3380CC4-5D6E-409C-BE32-E72D297353CC}">
              <c16:uniqueId val="{00000001-5A84-4D08-8529-3740AD0B9771}"/>
            </c:ext>
          </c:extLst>
        </c:ser>
        <c:ser>
          <c:idx val="2"/>
          <c:order val="2"/>
          <c:tx>
            <c:strRef>
              <c:f>Sheet1!$G$14</c:f>
              <c:strCache>
                <c:ptCount val="1"/>
                <c:pt idx="0">
                  <c:v>Conventional Debt</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invertIfNegative val="0"/>
          <c:cat>
            <c:strRef>
              <c:f>Sheet1!$H$11:$I$11</c:f>
              <c:strCache>
                <c:ptCount val="2"/>
                <c:pt idx="0">
                  <c:v>9% Project</c:v>
                </c:pt>
                <c:pt idx="1">
                  <c:v>4% Project</c:v>
                </c:pt>
              </c:strCache>
            </c:strRef>
          </c:cat>
          <c:val>
            <c:numRef>
              <c:f>Sheet1!$H$14:$I$14</c:f>
              <c:numCache>
                <c:formatCode>0%</c:formatCode>
                <c:ptCount val="2"/>
                <c:pt idx="0">
                  <c:v>0.15</c:v>
                </c:pt>
                <c:pt idx="1">
                  <c:v>0.2</c:v>
                </c:pt>
              </c:numCache>
            </c:numRef>
          </c:val>
          <c:extLst>
            <c:ext xmlns:c16="http://schemas.microsoft.com/office/drawing/2014/chart" uri="{C3380CC4-5D6E-409C-BE32-E72D297353CC}">
              <c16:uniqueId val="{00000002-5A84-4D08-8529-3740AD0B9771}"/>
            </c:ext>
          </c:extLst>
        </c:ser>
        <c:ser>
          <c:idx val="3"/>
          <c:order val="3"/>
          <c:tx>
            <c:strRef>
              <c:f>Sheet1!$G$15</c:f>
              <c:strCache>
                <c:ptCount val="1"/>
                <c:pt idx="0">
                  <c:v>Private Activity Bonds</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invertIfNegative val="0"/>
          <c:cat>
            <c:strRef>
              <c:f>Sheet1!$H$11:$I$11</c:f>
              <c:strCache>
                <c:ptCount val="2"/>
                <c:pt idx="0">
                  <c:v>9% Project</c:v>
                </c:pt>
                <c:pt idx="1">
                  <c:v>4% Project</c:v>
                </c:pt>
              </c:strCache>
            </c:strRef>
          </c:cat>
          <c:val>
            <c:numRef>
              <c:f>Sheet1!$H$15:$I$15</c:f>
              <c:numCache>
                <c:formatCode>0%</c:formatCode>
                <c:ptCount val="2"/>
                <c:pt idx="1">
                  <c:v>0.5</c:v>
                </c:pt>
              </c:numCache>
            </c:numRef>
          </c:val>
          <c:extLst>
            <c:ext xmlns:c16="http://schemas.microsoft.com/office/drawing/2014/chart" uri="{C3380CC4-5D6E-409C-BE32-E72D297353CC}">
              <c16:uniqueId val="{00000003-5A84-4D08-8529-3740AD0B9771}"/>
            </c:ext>
          </c:extLst>
        </c:ser>
        <c:dLbls>
          <c:showLegendKey val="0"/>
          <c:showVal val="0"/>
          <c:showCatName val="0"/>
          <c:showSerName val="0"/>
          <c:showPercent val="0"/>
          <c:showBubbleSize val="0"/>
        </c:dLbls>
        <c:gapWidth val="150"/>
        <c:shape val="box"/>
        <c:axId val="1030824896"/>
        <c:axId val="1030825376"/>
        <c:axId val="0"/>
      </c:bar3DChart>
      <c:catAx>
        <c:axId val="1030824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030825376"/>
        <c:crosses val="autoZero"/>
        <c:auto val="1"/>
        <c:lblAlgn val="ctr"/>
        <c:lblOffset val="100"/>
        <c:noMultiLvlLbl val="0"/>
      </c:catAx>
      <c:valAx>
        <c:axId val="1030825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03082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4EA8A68-354C-4456-89FF-DBB04CAF5C4B}" type="datetimeFigureOut">
              <a:rPr lang="en-US" smtClean="0"/>
              <a:t>5/1/26</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53D9887-5264-404A-9E95-2F15CF66BE98}" type="slidenum">
              <a:rPr lang="en-US" smtClean="0"/>
              <a:t>‹#›</a:t>
            </a:fld>
            <a:endParaRPr lang="en-US" dirty="0"/>
          </a:p>
        </p:txBody>
      </p:sp>
    </p:spTree>
    <p:extLst>
      <p:ext uri="{BB962C8B-B14F-4D97-AF65-F5344CB8AC3E}">
        <p14:creationId xmlns:p14="http://schemas.microsoft.com/office/powerpoint/2010/main" val="413751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D9887-5264-404A-9E95-2F15CF66BE98}" type="slidenum">
              <a:rPr lang="en-US" smtClean="0"/>
              <a:t>1</a:t>
            </a:fld>
            <a:endParaRPr lang="en-US" dirty="0"/>
          </a:p>
        </p:txBody>
      </p:sp>
    </p:spTree>
    <p:extLst>
      <p:ext uri="{BB962C8B-B14F-4D97-AF65-F5344CB8AC3E}">
        <p14:creationId xmlns:p14="http://schemas.microsoft.com/office/powerpoint/2010/main" val="122794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D9887-5264-404A-9E95-2F15CF66BE98}" type="slidenum">
              <a:rPr lang="en-US" smtClean="0"/>
              <a:t>2</a:t>
            </a:fld>
            <a:endParaRPr lang="en-US" dirty="0"/>
          </a:p>
        </p:txBody>
      </p:sp>
    </p:spTree>
    <p:extLst>
      <p:ext uri="{BB962C8B-B14F-4D97-AF65-F5344CB8AC3E}">
        <p14:creationId xmlns:p14="http://schemas.microsoft.com/office/powerpoint/2010/main" val="40800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97DAB-725D-C3D2-83DE-DDD328932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E8067-1AB4-19B3-CAD8-5521FD88A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E8752-00BE-06DA-039F-891A90AC93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05DAFE-1271-56F9-25B2-B2167CB18A4D}"/>
              </a:ext>
            </a:extLst>
          </p:cNvPr>
          <p:cNvSpPr>
            <a:spLocks noGrp="1"/>
          </p:cNvSpPr>
          <p:nvPr>
            <p:ph type="sldNum" sz="quarter" idx="5"/>
          </p:nvPr>
        </p:nvSpPr>
        <p:spPr/>
        <p:txBody>
          <a:bodyPr/>
          <a:lstStyle/>
          <a:p>
            <a:fld id="{753D9887-5264-404A-9E95-2F15CF66BE98}" type="slidenum">
              <a:rPr lang="en-US" smtClean="0"/>
              <a:t>4</a:t>
            </a:fld>
            <a:endParaRPr lang="en-US" dirty="0"/>
          </a:p>
        </p:txBody>
      </p:sp>
    </p:spTree>
    <p:extLst>
      <p:ext uri="{BB962C8B-B14F-4D97-AF65-F5344CB8AC3E}">
        <p14:creationId xmlns:p14="http://schemas.microsoft.com/office/powerpoint/2010/main" val="343764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3E685-D167-BD0C-8143-3E01E663F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F18E3-6F6B-BEB9-8CDB-BFF8BAABC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EE2580-2BB5-6209-CA84-5CF18EF4E5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40C028-CAF5-D2ED-366E-BA8D3A30773D}"/>
              </a:ext>
            </a:extLst>
          </p:cNvPr>
          <p:cNvSpPr>
            <a:spLocks noGrp="1"/>
          </p:cNvSpPr>
          <p:nvPr>
            <p:ph type="sldNum" sz="quarter" idx="5"/>
          </p:nvPr>
        </p:nvSpPr>
        <p:spPr/>
        <p:txBody>
          <a:bodyPr/>
          <a:lstStyle/>
          <a:p>
            <a:fld id="{753D9887-5264-404A-9E95-2F15CF66BE98}" type="slidenum">
              <a:rPr lang="en-US" smtClean="0"/>
              <a:t>5</a:t>
            </a:fld>
            <a:endParaRPr lang="en-US" dirty="0"/>
          </a:p>
        </p:txBody>
      </p:sp>
    </p:spTree>
    <p:extLst>
      <p:ext uri="{BB962C8B-B14F-4D97-AF65-F5344CB8AC3E}">
        <p14:creationId xmlns:p14="http://schemas.microsoft.com/office/powerpoint/2010/main" val="371289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1B183-BD23-C387-6334-2BDE643B6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F963A-D96F-4147-E011-1DE018666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2A606-45F8-4871-0899-70869E0F9801}"/>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At least 20 percent of the project’s units are occupied by tenants with an income of 50 percent or less of area median income adjusted for family size (AMI).</a:t>
            </a:r>
          </a:p>
          <a:p>
            <a:r>
              <a:rPr lang="en-US" sz="1200" b="0" i="0" kern="1200" dirty="0">
                <a:solidFill>
                  <a:schemeClr val="tx1"/>
                </a:solidFill>
                <a:effectLst/>
                <a:latin typeface="+mn-lt"/>
                <a:ea typeface="+mn-ea"/>
                <a:cs typeface="+mn-cs"/>
              </a:rPr>
              <a:t>At least 40 percent of the units are occupied by tenants with an income of 60 percent or less of AMI.</a:t>
            </a:r>
          </a:p>
          <a:p>
            <a:r>
              <a:rPr lang="en-US" sz="1200" b="0" i="0" kern="1200" dirty="0">
                <a:solidFill>
                  <a:schemeClr val="tx1"/>
                </a:solidFill>
                <a:effectLst/>
                <a:latin typeface="+mn-lt"/>
                <a:ea typeface="+mn-ea"/>
                <a:cs typeface="+mn-cs"/>
              </a:rPr>
              <a:t>At least 40 percent of the units are occupied by tenants with income averaging no more than 60 percent of AMI, and no units are occupied by tenants with income greater than 80 percent of AMI.</a:t>
            </a:r>
          </a:p>
        </p:txBody>
      </p:sp>
      <p:sp>
        <p:nvSpPr>
          <p:cNvPr id="4" name="Slide Number Placeholder 3">
            <a:extLst>
              <a:ext uri="{FF2B5EF4-FFF2-40B4-BE49-F238E27FC236}">
                <a16:creationId xmlns:a16="http://schemas.microsoft.com/office/drawing/2014/main" id="{B968E816-5AC2-EF51-A80C-1ADBF6445D77}"/>
              </a:ext>
            </a:extLst>
          </p:cNvPr>
          <p:cNvSpPr>
            <a:spLocks noGrp="1"/>
          </p:cNvSpPr>
          <p:nvPr>
            <p:ph type="sldNum" sz="quarter" idx="5"/>
          </p:nvPr>
        </p:nvSpPr>
        <p:spPr/>
        <p:txBody>
          <a:bodyPr/>
          <a:lstStyle/>
          <a:p>
            <a:fld id="{753D9887-5264-404A-9E95-2F15CF66BE98}" type="slidenum">
              <a:rPr lang="en-US" smtClean="0"/>
              <a:t>6</a:t>
            </a:fld>
            <a:endParaRPr lang="en-US" dirty="0"/>
          </a:p>
        </p:txBody>
      </p:sp>
    </p:spTree>
    <p:extLst>
      <p:ext uri="{BB962C8B-B14F-4D97-AF65-F5344CB8AC3E}">
        <p14:creationId xmlns:p14="http://schemas.microsoft.com/office/powerpoint/2010/main" val="249364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Developers are leveraging both state credits and federal Low Income Housing Tax Credits, Private Activity Bonds and HUD resources </a:t>
            </a:r>
            <a:r>
              <a:rPr lang="en-US" dirty="0"/>
              <a:t>to maximize impact.</a:t>
            </a:r>
          </a:p>
          <a:p>
            <a:endParaRPr lang="en-US" dirty="0"/>
          </a:p>
          <a:p>
            <a:endParaRPr lang="en-US" b="0" dirty="0"/>
          </a:p>
          <a:p>
            <a:r>
              <a:rPr lang="en-US" b="0" dirty="0"/>
              <a:t>In 2023, the program funded the development of approximately 2,200 homes through KAHTC, Low Income Housing Tax Credits and other federal resources</a:t>
            </a:r>
          </a:p>
          <a:p>
            <a:endParaRPr lang="en-US" b="0" dirty="0"/>
          </a:p>
          <a:p>
            <a:r>
              <a:rPr lang="en-US" b="0" dirty="0"/>
              <a:t>In 2024, support increased, leading to 2,600 homes funded, demonstrating a growing capacity to invest in affordable housing initiatives across Kansas.</a:t>
            </a:r>
          </a:p>
          <a:p>
            <a:endParaRPr lang="en-US" b="0" dirty="0"/>
          </a:p>
          <a:p>
            <a:r>
              <a:rPr lang="en-US" b="0" dirty="0"/>
              <a:t>For 2025, KAHTC has already supported 585 homes as of the most recent awards. These units resulted from the first application round of 4% LIHTC and KAHTC funding, which approved four projects expected to deliver 585 new affordable units. This number will increase as more awards are announced this year.</a:t>
            </a:r>
          </a:p>
          <a:p>
            <a:endParaRPr lang="en-US" b="0" dirty="0"/>
          </a:p>
          <a:p>
            <a:r>
              <a:rPr lang="en-US" b="0" dirty="0"/>
              <a:t>Specifically, to private activity bonds, </a:t>
            </a:r>
          </a:p>
          <a:p>
            <a:endParaRPr lang="en-US" b="0" dirty="0"/>
          </a:p>
          <a:p>
            <a:r>
              <a:rPr lang="en-US" b="0" dirty="0"/>
              <a:t>In 2022, the program began modestly with just one development totaling $5 million</a:t>
            </a:r>
          </a:p>
          <a:p>
            <a:r>
              <a:rPr lang="en-US" b="0" dirty="0"/>
              <a:t>By 2023, it grew substantially with the addition of the state credit to 12 developments and $250 million in total project costs</a:t>
            </a:r>
          </a:p>
          <a:p>
            <a:endParaRPr lang="en-US" b="0" dirty="0"/>
          </a:p>
          <a:p>
            <a:r>
              <a:rPr lang="en-US" b="0" dirty="0"/>
              <a:t>In 2024, the momentum continued, with 14 developments totaling $300 million</a:t>
            </a:r>
            <a:br>
              <a:rPr lang="en-US" b="0" dirty="0"/>
            </a:br>
            <a:r>
              <a:rPr lang="en-US" b="0" dirty="0"/>
              <a:t>These projects span both urban and rural communities and often pair PABs with 4% Low-Income Housing Tax Credits to deepen affordability.</a:t>
            </a:r>
          </a:p>
          <a:p>
            <a:endParaRPr lang="en-US" b="0" dirty="0"/>
          </a:p>
          <a:p>
            <a:r>
              <a:rPr lang="en-US" b="0" dirty="0"/>
              <a:t>So far in 2025, through the first round of funding, Kansas </a:t>
            </a:r>
            <a:r>
              <a:rPr lang="en-US" dirty="0"/>
              <a:t>has already </a:t>
            </a:r>
            <a:r>
              <a:rPr lang="en-US" b="0" dirty="0"/>
              <a:t>seen 4 developments utilizing $137 million in bonds.</a:t>
            </a:r>
            <a:br>
              <a:rPr lang="en-US" b="0" dirty="0"/>
            </a:br>
            <a:endParaRPr lang="en-US" b="0" dirty="0"/>
          </a:p>
          <a:p>
            <a:endParaRPr lang="en-US" dirty="0"/>
          </a:p>
        </p:txBody>
      </p:sp>
      <p:sp>
        <p:nvSpPr>
          <p:cNvPr id="4" name="Slide Number Placeholder 3"/>
          <p:cNvSpPr>
            <a:spLocks noGrp="1"/>
          </p:cNvSpPr>
          <p:nvPr>
            <p:ph type="sldNum" sz="quarter" idx="5"/>
          </p:nvPr>
        </p:nvSpPr>
        <p:spPr/>
        <p:txBody>
          <a:bodyPr/>
          <a:lstStyle/>
          <a:p>
            <a:fld id="{753D9887-5264-404A-9E95-2F15CF66BE98}" type="slidenum">
              <a:rPr lang="en-US" smtClean="0"/>
              <a:t>7</a:t>
            </a:fld>
            <a:endParaRPr lang="en-US" dirty="0"/>
          </a:p>
        </p:txBody>
      </p:sp>
    </p:spTree>
    <p:extLst>
      <p:ext uri="{BB962C8B-B14F-4D97-AF65-F5344CB8AC3E}">
        <p14:creationId xmlns:p14="http://schemas.microsoft.com/office/powerpoint/2010/main" val="394903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9D4D2-9EDD-33DC-3D6B-600154EDB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09C9F-0D1D-F166-7F97-6B56E2205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A936F-21A4-61C4-0A89-BCFEF3E753BD}"/>
              </a:ext>
            </a:extLst>
          </p:cNvPr>
          <p:cNvSpPr>
            <a:spLocks noGrp="1"/>
          </p:cNvSpPr>
          <p:nvPr>
            <p:ph type="body" idx="1"/>
          </p:nvPr>
        </p:nvSpPr>
        <p:spPr/>
        <p:txBody>
          <a:bodyPr/>
          <a:lstStyle/>
          <a:p>
            <a:br>
              <a:rPr lang="en-US" b="0" dirty="0"/>
            </a:br>
            <a:endParaRPr lang="en-US" b="0" dirty="0"/>
          </a:p>
          <a:p>
            <a:endParaRPr lang="en-US" dirty="0"/>
          </a:p>
        </p:txBody>
      </p:sp>
      <p:sp>
        <p:nvSpPr>
          <p:cNvPr id="4" name="Slide Number Placeholder 3">
            <a:extLst>
              <a:ext uri="{FF2B5EF4-FFF2-40B4-BE49-F238E27FC236}">
                <a16:creationId xmlns:a16="http://schemas.microsoft.com/office/drawing/2014/main" id="{C2275F2F-DE65-6B4F-4555-88BFA573D46C}"/>
              </a:ext>
            </a:extLst>
          </p:cNvPr>
          <p:cNvSpPr>
            <a:spLocks noGrp="1"/>
          </p:cNvSpPr>
          <p:nvPr>
            <p:ph type="sldNum" sz="quarter" idx="5"/>
          </p:nvPr>
        </p:nvSpPr>
        <p:spPr/>
        <p:txBody>
          <a:bodyPr/>
          <a:lstStyle/>
          <a:p>
            <a:fld id="{753D9887-5264-404A-9E95-2F15CF66BE98}" type="slidenum">
              <a:rPr lang="en-US" smtClean="0"/>
              <a:t>8</a:t>
            </a:fld>
            <a:endParaRPr lang="en-US" dirty="0"/>
          </a:p>
        </p:txBody>
      </p:sp>
    </p:spTree>
    <p:extLst>
      <p:ext uri="{BB962C8B-B14F-4D97-AF65-F5344CB8AC3E}">
        <p14:creationId xmlns:p14="http://schemas.microsoft.com/office/powerpoint/2010/main" val="93487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788E9-7A01-76E8-EBBF-9739C1C71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0628F-07B1-0251-CCC4-06AFF0AF4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9E320-A573-A717-DAEE-28D5C2F6CB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F9E990-D148-5464-CF68-F8E5061568E5}"/>
              </a:ext>
            </a:extLst>
          </p:cNvPr>
          <p:cNvSpPr>
            <a:spLocks noGrp="1"/>
          </p:cNvSpPr>
          <p:nvPr>
            <p:ph type="sldNum" sz="quarter" idx="5"/>
          </p:nvPr>
        </p:nvSpPr>
        <p:spPr/>
        <p:txBody>
          <a:bodyPr/>
          <a:lstStyle/>
          <a:p>
            <a:fld id="{753D9887-5264-404A-9E95-2F15CF66BE98}" type="slidenum">
              <a:rPr lang="en-US" smtClean="0"/>
              <a:t>9</a:t>
            </a:fld>
            <a:endParaRPr lang="en-US" dirty="0"/>
          </a:p>
        </p:txBody>
      </p:sp>
    </p:spTree>
    <p:extLst>
      <p:ext uri="{BB962C8B-B14F-4D97-AF65-F5344CB8AC3E}">
        <p14:creationId xmlns:p14="http://schemas.microsoft.com/office/powerpoint/2010/main" val="186689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20AA2-6EB0-6561-EB18-F829A1475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B1E74-A660-B2E4-4379-E8B6AB389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F9121-0808-C77D-30CA-5F98BB1D9A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C15764-0449-27A3-DCED-D3CDFB5E65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D9887-5264-404A-9E95-2F15CF66BE9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276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20C2-326F-F241-A44C-4FE3D01E6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0394AF-085C-874D-9858-B7CAE26254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05809-40C2-1C4F-8C88-90EA7E97E679}"/>
              </a:ext>
            </a:extLst>
          </p:cNvPr>
          <p:cNvSpPr>
            <a:spLocks noGrp="1"/>
          </p:cNvSpPr>
          <p:nvPr>
            <p:ph type="dt" sz="half" idx="10"/>
          </p:nvPr>
        </p:nvSpPr>
        <p:spPr/>
        <p:txBody>
          <a:bodyPr/>
          <a:lstStyle/>
          <a:p>
            <a:fld id="{DDFA7E59-209F-5F41-9AC6-B4C312F866C4}" type="datetimeFigureOut">
              <a:rPr lang="en-US" smtClean="0"/>
              <a:t>5/1/26</a:t>
            </a:fld>
            <a:endParaRPr lang="en-US" dirty="0"/>
          </a:p>
        </p:txBody>
      </p:sp>
      <p:sp>
        <p:nvSpPr>
          <p:cNvPr id="5" name="Footer Placeholder 4">
            <a:extLst>
              <a:ext uri="{FF2B5EF4-FFF2-40B4-BE49-F238E27FC236}">
                <a16:creationId xmlns:a16="http://schemas.microsoft.com/office/drawing/2014/main" id="{2CBFA926-CCA4-0143-9297-FBF63BCA9E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9B4571-3110-D744-BE96-79BFC061AEE2}"/>
              </a:ext>
            </a:extLst>
          </p:cNvPr>
          <p:cNvSpPr>
            <a:spLocks noGrp="1"/>
          </p:cNvSpPr>
          <p:nvPr>
            <p:ph type="sldNum" sz="quarter" idx="12"/>
          </p:nvPr>
        </p:nvSpPr>
        <p:spPr/>
        <p:txBody>
          <a:bodyPr/>
          <a:lstStyle/>
          <a:p>
            <a:fld id="{95AE4C6A-CFE1-564E-A90C-7F361669FEE8}" type="slidenum">
              <a:rPr lang="en-US" smtClean="0"/>
              <a:t>‹#›</a:t>
            </a:fld>
            <a:endParaRPr lang="en-US" dirty="0"/>
          </a:p>
        </p:txBody>
      </p:sp>
    </p:spTree>
    <p:extLst>
      <p:ext uri="{BB962C8B-B14F-4D97-AF65-F5344CB8AC3E}">
        <p14:creationId xmlns:p14="http://schemas.microsoft.com/office/powerpoint/2010/main" val="179841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537A-6380-5348-A42B-7322E4C158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DEFC82-8EE9-4D43-870A-0CB6E0BC72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ABEAF-B0CE-2941-A40D-EFABC8C62D74}"/>
              </a:ext>
            </a:extLst>
          </p:cNvPr>
          <p:cNvSpPr>
            <a:spLocks noGrp="1"/>
          </p:cNvSpPr>
          <p:nvPr>
            <p:ph type="dt" sz="half" idx="10"/>
          </p:nvPr>
        </p:nvSpPr>
        <p:spPr/>
        <p:txBody>
          <a:bodyPr/>
          <a:lstStyle/>
          <a:p>
            <a:fld id="{DDFA7E59-209F-5F41-9AC6-B4C312F866C4}" type="datetimeFigureOut">
              <a:rPr lang="en-US" smtClean="0"/>
              <a:t>5/1/26</a:t>
            </a:fld>
            <a:endParaRPr lang="en-US" dirty="0"/>
          </a:p>
        </p:txBody>
      </p:sp>
      <p:sp>
        <p:nvSpPr>
          <p:cNvPr id="5" name="Footer Placeholder 4">
            <a:extLst>
              <a:ext uri="{FF2B5EF4-FFF2-40B4-BE49-F238E27FC236}">
                <a16:creationId xmlns:a16="http://schemas.microsoft.com/office/drawing/2014/main" id="{C8E7D058-46FB-9F4C-9A41-7AD2CADE90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8E1F72-B18F-1742-8878-89FCDF5CBCD4}"/>
              </a:ext>
            </a:extLst>
          </p:cNvPr>
          <p:cNvSpPr>
            <a:spLocks noGrp="1"/>
          </p:cNvSpPr>
          <p:nvPr>
            <p:ph type="sldNum" sz="quarter" idx="12"/>
          </p:nvPr>
        </p:nvSpPr>
        <p:spPr/>
        <p:txBody>
          <a:bodyPr/>
          <a:lstStyle/>
          <a:p>
            <a:fld id="{95AE4C6A-CFE1-564E-A90C-7F361669FEE8}" type="slidenum">
              <a:rPr lang="en-US" smtClean="0"/>
              <a:t>‹#›</a:t>
            </a:fld>
            <a:endParaRPr lang="en-US" dirty="0"/>
          </a:p>
        </p:txBody>
      </p:sp>
    </p:spTree>
    <p:extLst>
      <p:ext uri="{BB962C8B-B14F-4D97-AF65-F5344CB8AC3E}">
        <p14:creationId xmlns:p14="http://schemas.microsoft.com/office/powerpoint/2010/main" val="152039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194A0-E69A-8648-8C7B-758D2722D2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6F59C3-57CD-624C-A762-1E714951F2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A2B9B-767C-9343-8D84-E91DA9B72E69}"/>
              </a:ext>
            </a:extLst>
          </p:cNvPr>
          <p:cNvSpPr>
            <a:spLocks noGrp="1"/>
          </p:cNvSpPr>
          <p:nvPr>
            <p:ph type="dt" sz="half" idx="10"/>
          </p:nvPr>
        </p:nvSpPr>
        <p:spPr/>
        <p:txBody>
          <a:bodyPr/>
          <a:lstStyle/>
          <a:p>
            <a:fld id="{DDFA7E59-209F-5F41-9AC6-B4C312F866C4}" type="datetimeFigureOut">
              <a:rPr lang="en-US" smtClean="0"/>
              <a:t>5/1/26</a:t>
            </a:fld>
            <a:endParaRPr lang="en-US" dirty="0"/>
          </a:p>
        </p:txBody>
      </p:sp>
      <p:sp>
        <p:nvSpPr>
          <p:cNvPr id="5" name="Footer Placeholder 4">
            <a:extLst>
              <a:ext uri="{FF2B5EF4-FFF2-40B4-BE49-F238E27FC236}">
                <a16:creationId xmlns:a16="http://schemas.microsoft.com/office/drawing/2014/main" id="{2D16B7AF-BC17-7844-883A-BA914A8AB1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64E9C8-85C2-5A4E-82C5-E224363902FD}"/>
              </a:ext>
            </a:extLst>
          </p:cNvPr>
          <p:cNvSpPr>
            <a:spLocks noGrp="1"/>
          </p:cNvSpPr>
          <p:nvPr>
            <p:ph type="sldNum" sz="quarter" idx="12"/>
          </p:nvPr>
        </p:nvSpPr>
        <p:spPr/>
        <p:txBody>
          <a:bodyPr/>
          <a:lstStyle/>
          <a:p>
            <a:fld id="{95AE4C6A-CFE1-564E-A90C-7F361669FEE8}" type="slidenum">
              <a:rPr lang="en-US" smtClean="0"/>
              <a:t>‹#›</a:t>
            </a:fld>
            <a:endParaRPr lang="en-US" dirty="0"/>
          </a:p>
        </p:txBody>
      </p:sp>
    </p:spTree>
    <p:extLst>
      <p:ext uri="{BB962C8B-B14F-4D97-AF65-F5344CB8AC3E}">
        <p14:creationId xmlns:p14="http://schemas.microsoft.com/office/powerpoint/2010/main" val="110143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AF79-3799-7B48-B671-3FAD6CBA4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B6A4E-E809-2B41-9CCA-AD94728BC0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3E152-B861-D940-94D9-34FB485CE864}"/>
              </a:ext>
            </a:extLst>
          </p:cNvPr>
          <p:cNvSpPr>
            <a:spLocks noGrp="1"/>
          </p:cNvSpPr>
          <p:nvPr>
            <p:ph type="dt" sz="half" idx="10"/>
          </p:nvPr>
        </p:nvSpPr>
        <p:spPr/>
        <p:txBody>
          <a:bodyPr/>
          <a:lstStyle/>
          <a:p>
            <a:fld id="{DDFA7E59-209F-5F41-9AC6-B4C312F866C4}" type="datetimeFigureOut">
              <a:rPr lang="en-US" smtClean="0"/>
              <a:t>5/1/26</a:t>
            </a:fld>
            <a:endParaRPr lang="en-US" dirty="0"/>
          </a:p>
        </p:txBody>
      </p:sp>
      <p:sp>
        <p:nvSpPr>
          <p:cNvPr id="5" name="Footer Placeholder 4">
            <a:extLst>
              <a:ext uri="{FF2B5EF4-FFF2-40B4-BE49-F238E27FC236}">
                <a16:creationId xmlns:a16="http://schemas.microsoft.com/office/drawing/2014/main" id="{4C0EE721-D5F3-BF47-8273-1692C6B48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E9F577-015E-4849-AB13-94D306B81A85}"/>
              </a:ext>
            </a:extLst>
          </p:cNvPr>
          <p:cNvSpPr>
            <a:spLocks noGrp="1"/>
          </p:cNvSpPr>
          <p:nvPr>
            <p:ph type="sldNum" sz="quarter" idx="12"/>
          </p:nvPr>
        </p:nvSpPr>
        <p:spPr/>
        <p:txBody>
          <a:bodyPr/>
          <a:lstStyle/>
          <a:p>
            <a:fld id="{95AE4C6A-CFE1-564E-A90C-7F361669FEE8}" type="slidenum">
              <a:rPr lang="en-US" smtClean="0"/>
              <a:t>‹#›</a:t>
            </a:fld>
            <a:endParaRPr lang="en-US" dirty="0"/>
          </a:p>
        </p:txBody>
      </p:sp>
    </p:spTree>
    <p:extLst>
      <p:ext uri="{BB962C8B-B14F-4D97-AF65-F5344CB8AC3E}">
        <p14:creationId xmlns:p14="http://schemas.microsoft.com/office/powerpoint/2010/main" val="403618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ED7A-A425-8042-ABB9-038BB6F40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D6C0FA-12C7-5442-9556-08945F0382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7F8133-D88C-8244-AB90-10658B6EF151}"/>
              </a:ext>
            </a:extLst>
          </p:cNvPr>
          <p:cNvSpPr>
            <a:spLocks noGrp="1"/>
          </p:cNvSpPr>
          <p:nvPr>
            <p:ph type="dt" sz="half" idx="10"/>
          </p:nvPr>
        </p:nvSpPr>
        <p:spPr/>
        <p:txBody>
          <a:bodyPr/>
          <a:lstStyle/>
          <a:p>
            <a:fld id="{DDFA7E59-209F-5F41-9AC6-B4C312F866C4}" type="datetimeFigureOut">
              <a:rPr lang="en-US" smtClean="0"/>
              <a:t>5/1/26</a:t>
            </a:fld>
            <a:endParaRPr lang="en-US" dirty="0"/>
          </a:p>
        </p:txBody>
      </p:sp>
      <p:sp>
        <p:nvSpPr>
          <p:cNvPr id="5" name="Footer Placeholder 4">
            <a:extLst>
              <a:ext uri="{FF2B5EF4-FFF2-40B4-BE49-F238E27FC236}">
                <a16:creationId xmlns:a16="http://schemas.microsoft.com/office/drawing/2014/main" id="{B14F3274-D387-3D48-B081-3CA7D114B4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355FE2-DF93-0844-BC97-9BF871FE110B}"/>
              </a:ext>
            </a:extLst>
          </p:cNvPr>
          <p:cNvSpPr>
            <a:spLocks noGrp="1"/>
          </p:cNvSpPr>
          <p:nvPr>
            <p:ph type="sldNum" sz="quarter" idx="12"/>
          </p:nvPr>
        </p:nvSpPr>
        <p:spPr/>
        <p:txBody>
          <a:bodyPr/>
          <a:lstStyle/>
          <a:p>
            <a:fld id="{95AE4C6A-CFE1-564E-A90C-7F361669FEE8}" type="slidenum">
              <a:rPr lang="en-US" smtClean="0"/>
              <a:t>‹#›</a:t>
            </a:fld>
            <a:endParaRPr lang="en-US" dirty="0"/>
          </a:p>
        </p:txBody>
      </p:sp>
    </p:spTree>
    <p:extLst>
      <p:ext uri="{BB962C8B-B14F-4D97-AF65-F5344CB8AC3E}">
        <p14:creationId xmlns:p14="http://schemas.microsoft.com/office/powerpoint/2010/main" val="134197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91695-1E10-EF42-BFE0-177E0819DD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B1CCBD-330E-1845-8B3D-A697DB1E68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5285AA-0EDC-ED48-AB39-D6E94620A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D1463-3288-ED4B-877F-7AE94CAA935F}"/>
              </a:ext>
            </a:extLst>
          </p:cNvPr>
          <p:cNvSpPr>
            <a:spLocks noGrp="1"/>
          </p:cNvSpPr>
          <p:nvPr>
            <p:ph type="dt" sz="half" idx="10"/>
          </p:nvPr>
        </p:nvSpPr>
        <p:spPr/>
        <p:txBody>
          <a:bodyPr/>
          <a:lstStyle/>
          <a:p>
            <a:fld id="{DDFA7E59-209F-5F41-9AC6-B4C312F866C4}" type="datetimeFigureOut">
              <a:rPr lang="en-US" smtClean="0"/>
              <a:t>5/1/26</a:t>
            </a:fld>
            <a:endParaRPr lang="en-US" dirty="0"/>
          </a:p>
        </p:txBody>
      </p:sp>
      <p:sp>
        <p:nvSpPr>
          <p:cNvPr id="6" name="Footer Placeholder 5">
            <a:extLst>
              <a:ext uri="{FF2B5EF4-FFF2-40B4-BE49-F238E27FC236}">
                <a16:creationId xmlns:a16="http://schemas.microsoft.com/office/drawing/2014/main" id="{EB36D3DC-30D0-9C4F-8AF5-6D7F610496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CD5205-5DD2-144D-9D8D-44E7C6BA8231}"/>
              </a:ext>
            </a:extLst>
          </p:cNvPr>
          <p:cNvSpPr>
            <a:spLocks noGrp="1"/>
          </p:cNvSpPr>
          <p:nvPr>
            <p:ph type="sldNum" sz="quarter" idx="12"/>
          </p:nvPr>
        </p:nvSpPr>
        <p:spPr/>
        <p:txBody>
          <a:bodyPr/>
          <a:lstStyle/>
          <a:p>
            <a:fld id="{95AE4C6A-CFE1-564E-A90C-7F361669FEE8}" type="slidenum">
              <a:rPr lang="en-US" smtClean="0"/>
              <a:t>‹#›</a:t>
            </a:fld>
            <a:endParaRPr lang="en-US" dirty="0"/>
          </a:p>
        </p:txBody>
      </p:sp>
    </p:spTree>
    <p:extLst>
      <p:ext uri="{BB962C8B-B14F-4D97-AF65-F5344CB8AC3E}">
        <p14:creationId xmlns:p14="http://schemas.microsoft.com/office/powerpoint/2010/main" val="104673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CB78-39FD-F049-8303-6B9EC6E7CC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49F78E-3BD1-5C4E-9F6A-24947915C0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2DF96A-1F13-5C47-921E-21702E3740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74F157-88E0-D947-B7AF-68A6693A1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73C7F-F891-E348-B542-52A2769D9F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431DEB-AE6B-C54C-B362-4F8A7F7D8298}"/>
              </a:ext>
            </a:extLst>
          </p:cNvPr>
          <p:cNvSpPr>
            <a:spLocks noGrp="1"/>
          </p:cNvSpPr>
          <p:nvPr>
            <p:ph type="dt" sz="half" idx="10"/>
          </p:nvPr>
        </p:nvSpPr>
        <p:spPr/>
        <p:txBody>
          <a:bodyPr/>
          <a:lstStyle/>
          <a:p>
            <a:fld id="{DDFA7E59-209F-5F41-9AC6-B4C312F866C4}" type="datetimeFigureOut">
              <a:rPr lang="en-US" smtClean="0"/>
              <a:t>5/1/26</a:t>
            </a:fld>
            <a:endParaRPr lang="en-US" dirty="0"/>
          </a:p>
        </p:txBody>
      </p:sp>
      <p:sp>
        <p:nvSpPr>
          <p:cNvPr id="8" name="Footer Placeholder 7">
            <a:extLst>
              <a:ext uri="{FF2B5EF4-FFF2-40B4-BE49-F238E27FC236}">
                <a16:creationId xmlns:a16="http://schemas.microsoft.com/office/drawing/2014/main" id="{6C85C158-1BC6-ED4C-8DEE-8B91A1B229A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D36ADD2-A60B-4547-A3C7-953269DBBB87}"/>
              </a:ext>
            </a:extLst>
          </p:cNvPr>
          <p:cNvSpPr>
            <a:spLocks noGrp="1"/>
          </p:cNvSpPr>
          <p:nvPr>
            <p:ph type="sldNum" sz="quarter" idx="12"/>
          </p:nvPr>
        </p:nvSpPr>
        <p:spPr/>
        <p:txBody>
          <a:bodyPr/>
          <a:lstStyle/>
          <a:p>
            <a:fld id="{95AE4C6A-CFE1-564E-A90C-7F361669FEE8}" type="slidenum">
              <a:rPr lang="en-US" smtClean="0"/>
              <a:t>‹#›</a:t>
            </a:fld>
            <a:endParaRPr lang="en-US" dirty="0"/>
          </a:p>
        </p:txBody>
      </p:sp>
    </p:spTree>
    <p:extLst>
      <p:ext uri="{BB962C8B-B14F-4D97-AF65-F5344CB8AC3E}">
        <p14:creationId xmlns:p14="http://schemas.microsoft.com/office/powerpoint/2010/main" val="376513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5E25-23F5-9847-BE97-BF943E45EA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89CDD-977B-0E42-AA7D-175DF24FAFCD}"/>
              </a:ext>
            </a:extLst>
          </p:cNvPr>
          <p:cNvSpPr>
            <a:spLocks noGrp="1"/>
          </p:cNvSpPr>
          <p:nvPr>
            <p:ph type="dt" sz="half" idx="10"/>
          </p:nvPr>
        </p:nvSpPr>
        <p:spPr/>
        <p:txBody>
          <a:bodyPr/>
          <a:lstStyle/>
          <a:p>
            <a:fld id="{DDFA7E59-209F-5F41-9AC6-B4C312F866C4}" type="datetimeFigureOut">
              <a:rPr lang="en-US" smtClean="0"/>
              <a:t>5/1/26</a:t>
            </a:fld>
            <a:endParaRPr lang="en-US" dirty="0"/>
          </a:p>
        </p:txBody>
      </p:sp>
      <p:sp>
        <p:nvSpPr>
          <p:cNvPr id="4" name="Footer Placeholder 3">
            <a:extLst>
              <a:ext uri="{FF2B5EF4-FFF2-40B4-BE49-F238E27FC236}">
                <a16:creationId xmlns:a16="http://schemas.microsoft.com/office/drawing/2014/main" id="{6A5BF836-091D-C244-B4C4-470A3FC4F8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4F833D-C514-D54C-897D-453BD46E2889}"/>
              </a:ext>
            </a:extLst>
          </p:cNvPr>
          <p:cNvSpPr>
            <a:spLocks noGrp="1"/>
          </p:cNvSpPr>
          <p:nvPr>
            <p:ph type="sldNum" sz="quarter" idx="12"/>
          </p:nvPr>
        </p:nvSpPr>
        <p:spPr/>
        <p:txBody>
          <a:bodyPr/>
          <a:lstStyle/>
          <a:p>
            <a:fld id="{95AE4C6A-CFE1-564E-A90C-7F361669FEE8}" type="slidenum">
              <a:rPr lang="en-US" smtClean="0"/>
              <a:t>‹#›</a:t>
            </a:fld>
            <a:endParaRPr lang="en-US" dirty="0"/>
          </a:p>
        </p:txBody>
      </p:sp>
    </p:spTree>
    <p:extLst>
      <p:ext uri="{BB962C8B-B14F-4D97-AF65-F5344CB8AC3E}">
        <p14:creationId xmlns:p14="http://schemas.microsoft.com/office/powerpoint/2010/main" val="132021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D642D-735C-F84E-9AE6-97961A971DC7}"/>
              </a:ext>
            </a:extLst>
          </p:cNvPr>
          <p:cNvSpPr>
            <a:spLocks noGrp="1"/>
          </p:cNvSpPr>
          <p:nvPr>
            <p:ph type="dt" sz="half" idx="10"/>
          </p:nvPr>
        </p:nvSpPr>
        <p:spPr/>
        <p:txBody>
          <a:bodyPr/>
          <a:lstStyle/>
          <a:p>
            <a:fld id="{DDFA7E59-209F-5F41-9AC6-B4C312F866C4}" type="datetimeFigureOut">
              <a:rPr lang="en-US" smtClean="0"/>
              <a:t>5/1/26</a:t>
            </a:fld>
            <a:endParaRPr lang="en-US" dirty="0"/>
          </a:p>
        </p:txBody>
      </p:sp>
      <p:sp>
        <p:nvSpPr>
          <p:cNvPr id="3" name="Footer Placeholder 2">
            <a:extLst>
              <a:ext uri="{FF2B5EF4-FFF2-40B4-BE49-F238E27FC236}">
                <a16:creationId xmlns:a16="http://schemas.microsoft.com/office/drawing/2014/main" id="{BA826ABC-4644-A442-B592-5660E0F8FCA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71DDE8A-2BE5-F146-A33F-7590E21B9B10}"/>
              </a:ext>
            </a:extLst>
          </p:cNvPr>
          <p:cNvSpPr>
            <a:spLocks noGrp="1"/>
          </p:cNvSpPr>
          <p:nvPr>
            <p:ph type="sldNum" sz="quarter" idx="12"/>
          </p:nvPr>
        </p:nvSpPr>
        <p:spPr/>
        <p:txBody>
          <a:bodyPr/>
          <a:lstStyle/>
          <a:p>
            <a:fld id="{95AE4C6A-CFE1-564E-A90C-7F361669FEE8}" type="slidenum">
              <a:rPr lang="en-US" smtClean="0"/>
              <a:t>‹#›</a:t>
            </a:fld>
            <a:endParaRPr lang="en-US" dirty="0"/>
          </a:p>
        </p:txBody>
      </p:sp>
    </p:spTree>
    <p:extLst>
      <p:ext uri="{BB962C8B-B14F-4D97-AF65-F5344CB8AC3E}">
        <p14:creationId xmlns:p14="http://schemas.microsoft.com/office/powerpoint/2010/main" val="415995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1C3E-B142-F84D-8FE9-5DEDA7FEE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B4D7FC-1E19-E449-9D02-E3706D37D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EC001-0459-854A-B923-6CBC36F41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5E74C-975D-494A-A13C-506946DB0A1F}"/>
              </a:ext>
            </a:extLst>
          </p:cNvPr>
          <p:cNvSpPr>
            <a:spLocks noGrp="1"/>
          </p:cNvSpPr>
          <p:nvPr>
            <p:ph type="dt" sz="half" idx="10"/>
          </p:nvPr>
        </p:nvSpPr>
        <p:spPr/>
        <p:txBody>
          <a:bodyPr/>
          <a:lstStyle/>
          <a:p>
            <a:fld id="{DDFA7E59-209F-5F41-9AC6-B4C312F866C4}" type="datetimeFigureOut">
              <a:rPr lang="en-US" smtClean="0"/>
              <a:t>5/1/26</a:t>
            </a:fld>
            <a:endParaRPr lang="en-US" dirty="0"/>
          </a:p>
        </p:txBody>
      </p:sp>
      <p:sp>
        <p:nvSpPr>
          <p:cNvPr id="6" name="Footer Placeholder 5">
            <a:extLst>
              <a:ext uri="{FF2B5EF4-FFF2-40B4-BE49-F238E27FC236}">
                <a16:creationId xmlns:a16="http://schemas.microsoft.com/office/drawing/2014/main" id="{BB10E136-72BD-1347-A690-91CDF8145A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020700-61A0-EB48-8F6B-79C3D13A35DC}"/>
              </a:ext>
            </a:extLst>
          </p:cNvPr>
          <p:cNvSpPr>
            <a:spLocks noGrp="1"/>
          </p:cNvSpPr>
          <p:nvPr>
            <p:ph type="sldNum" sz="quarter" idx="12"/>
          </p:nvPr>
        </p:nvSpPr>
        <p:spPr/>
        <p:txBody>
          <a:bodyPr/>
          <a:lstStyle/>
          <a:p>
            <a:fld id="{95AE4C6A-CFE1-564E-A90C-7F361669FEE8}" type="slidenum">
              <a:rPr lang="en-US" smtClean="0"/>
              <a:t>‹#›</a:t>
            </a:fld>
            <a:endParaRPr lang="en-US" dirty="0"/>
          </a:p>
        </p:txBody>
      </p:sp>
    </p:spTree>
    <p:extLst>
      <p:ext uri="{BB962C8B-B14F-4D97-AF65-F5344CB8AC3E}">
        <p14:creationId xmlns:p14="http://schemas.microsoft.com/office/powerpoint/2010/main" val="52311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9F82-3A7E-4A49-9A91-12837D4A0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8E692-9A7A-F24A-8FBD-7A2A4427F6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2EA3BF6-49E4-F249-9D92-8814A593A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52E51-4872-2247-AE81-C25665026A02}"/>
              </a:ext>
            </a:extLst>
          </p:cNvPr>
          <p:cNvSpPr>
            <a:spLocks noGrp="1"/>
          </p:cNvSpPr>
          <p:nvPr>
            <p:ph type="dt" sz="half" idx="10"/>
          </p:nvPr>
        </p:nvSpPr>
        <p:spPr/>
        <p:txBody>
          <a:bodyPr/>
          <a:lstStyle/>
          <a:p>
            <a:fld id="{DDFA7E59-209F-5F41-9AC6-B4C312F866C4}" type="datetimeFigureOut">
              <a:rPr lang="en-US" smtClean="0"/>
              <a:t>5/1/26</a:t>
            </a:fld>
            <a:endParaRPr lang="en-US" dirty="0"/>
          </a:p>
        </p:txBody>
      </p:sp>
      <p:sp>
        <p:nvSpPr>
          <p:cNvPr id="6" name="Footer Placeholder 5">
            <a:extLst>
              <a:ext uri="{FF2B5EF4-FFF2-40B4-BE49-F238E27FC236}">
                <a16:creationId xmlns:a16="http://schemas.microsoft.com/office/drawing/2014/main" id="{FB85A7D3-EBD5-4647-8CE0-13B8230F3D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C0E181-9356-934D-A0AF-327AC80A1517}"/>
              </a:ext>
            </a:extLst>
          </p:cNvPr>
          <p:cNvSpPr>
            <a:spLocks noGrp="1"/>
          </p:cNvSpPr>
          <p:nvPr>
            <p:ph type="sldNum" sz="quarter" idx="12"/>
          </p:nvPr>
        </p:nvSpPr>
        <p:spPr/>
        <p:txBody>
          <a:bodyPr/>
          <a:lstStyle/>
          <a:p>
            <a:fld id="{95AE4C6A-CFE1-564E-A90C-7F361669FEE8}" type="slidenum">
              <a:rPr lang="en-US" smtClean="0"/>
              <a:t>‹#›</a:t>
            </a:fld>
            <a:endParaRPr lang="en-US" dirty="0"/>
          </a:p>
        </p:txBody>
      </p:sp>
    </p:spTree>
    <p:extLst>
      <p:ext uri="{BB962C8B-B14F-4D97-AF65-F5344CB8AC3E}">
        <p14:creationId xmlns:p14="http://schemas.microsoft.com/office/powerpoint/2010/main" val="46420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895AAD-6791-154A-B08C-104CD6746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81B75A-378C-3C49-B5D2-3B5EE6CDE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6ECE3-2BEC-AF4F-908F-7C5D1FF9FD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A7E59-209F-5F41-9AC6-B4C312F866C4}" type="datetimeFigureOut">
              <a:rPr lang="en-US" smtClean="0"/>
              <a:t>5/1/26</a:t>
            </a:fld>
            <a:endParaRPr lang="en-US" dirty="0"/>
          </a:p>
        </p:txBody>
      </p:sp>
      <p:sp>
        <p:nvSpPr>
          <p:cNvPr id="5" name="Footer Placeholder 4">
            <a:extLst>
              <a:ext uri="{FF2B5EF4-FFF2-40B4-BE49-F238E27FC236}">
                <a16:creationId xmlns:a16="http://schemas.microsoft.com/office/drawing/2014/main" id="{F407516A-F897-E448-89F9-F000BCDACB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32818-9459-1C40-934C-0B09A921E6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E4C6A-CFE1-564E-A90C-7F361669FEE8}" type="slidenum">
              <a:rPr lang="en-US" smtClean="0"/>
              <a:t>‹#›</a:t>
            </a:fld>
            <a:endParaRPr lang="en-US" dirty="0"/>
          </a:p>
        </p:txBody>
      </p:sp>
    </p:spTree>
    <p:extLst>
      <p:ext uri="{BB962C8B-B14F-4D97-AF65-F5344CB8AC3E}">
        <p14:creationId xmlns:p14="http://schemas.microsoft.com/office/powerpoint/2010/main" val="3851652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kshousingcorp.org/" TargetMode="External"/><Relationship Id="rId13" Type="http://schemas.openxmlformats.org/officeDocument/2006/relationships/hyperlink" Target="https://twitter.com/Kansas_Housing" TargetMode="External"/><Relationship Id="rId1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hyperlink" Target="mailto:RLF@kshousingcorp.org" TargetMode="External"/><Relationship Id="rId12" Type="http://schemas.openxmlformats.org/officeDocument/2006/relationships/image" Target="../media/image7.png"/><Relationship Id="rId17" Type="http://schemas.openxmlformats.org/officeDocument/2006/relationships/hyperlink" Target="https://www.linkedin.com/company/kansas-housing-resources-corporation/about/" TargetMode="External"/><Relationship Id="rId2" Type="http://schemas.openxmlformats.org/officeDocument/2006/relationships/notesSlide" Target="../notesSlides/notesSlide9.xm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mailto:MIH@kshousingcorp.org" TargetMode="External"/><Relationship Id="rId11" Type="http://schemas.openxmlformats.org/officeDocument/2006/relationships/hyperlink" Target="https://www.facebook.com/KansasHousing" TargetMode="External"/><Relationship Id="rId5" Type="http://schemas.openxmlformats.org/officeDocument/2006/relationships/hyperlink" Target="mailto:HousingDevelopment@kshousingcorp.org" TargetMode="External"/><Relationship Id="rId15" Type="http://schemas.openxmlformats.org/officeDocument/2006/relationships/hyperlink" Target="https://www.youtube.com/channel/UCwvasNTT1vlDvN4y20wSbpA" TargetMode="External"/><Relationship Id="rId10" Type="http://schemas.openxmlformats.org/officeDocument/2006/relationships/image" Target="../media/image6.jpg"/><Relationship Id="rId4" Type="http://schemas.openxmlformats.org/officeDocument/2006/relationships/hyperlink" Target="mailto:info@kshousingcorp.org" TargetMode="External"/><Relationship Id="rId9" Type="http://schemas.openxmlformats.org/officeDocument/2006/relationships/hyperlink" Target="https://kshousingcorp.org/subscribe/" TargetMode="External"/><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huduser.gov/lihtc/agency_list.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1024B4-D3C1-A118-0EE8-8A949A2C3147}"/>
              </a:ext>
            </a:extLst>
          </p:cNvPr>
          <p:cNvPicPr>
            <a:picLocks noChangeAspect="1"/>
          </p:cNvPicPr>
          <p:nvPr/>
        </p:nvPicPr>
        <p:blipFill>
          <a:blip r:embed="rId3"/>
          <a:srcRect/>
          <a:stretch/>
        </p:blipFill>
        <p:spPr>
          <a:xfrm>
            <a:off x="-13108" y="-1"/>
            <a:ext cx="12389789" cy="6945745"/>
          </a:xfrm>
          <a:prstGeom prst="rect">
            <a:avLst/>
          </a:prstGeom>
        </p:spPr>
      </p:pic>
      <p:sp>
        <p:nvSpPr>
          <p:cNvPr id="7" name="TextBox 6">
            <a:extLst>
              <a:ext uri="{FF2B5EF4-FFF2-40B4-BE49-F238E27FC236}">
                <a16:creationId xmlns:a16="http://schemas.microsoft.com/office/drawing/2014/main" id="{49772D37-49B9-9D1A-7A62-42E598F91FD6}"/>
              </a:ext>
            </a:extLst>
          </p:cNvPr>
          <p:cNvSpPr txBox="1"/>
          <p:nvPr/>
        </p:nvSpPr>
        <p:spPr>
          <a:xfrm>
            <a:off x="1379417" y="3105834"/>
            <a:ext cx="10625014" cy="861774"/>
          </a:xfrm>
          <a:prstGeom prst="rect">
            <a:avLst/>
          </a:prstGeom>
          <a:noFill/>
        </p:spPr>
        <p:txBody>
          <a:bodyPr wrap="square" lIns="91440" tIns="45720" rIns="91440" bIns="45720" rtlCol="0" anchor="t">
            <a:spAutoFit/>
          </a:bodyPr>
          <a:lstStyle/>
          <a:p>
            <a:r>
              <a:rPr lang="en-US" sz="5000" dirty="0">
                <a:solidFill>
                  <a:srgbClr val="233747"/>
                </a:solidFill>
                <a:latin typeface="Montserrat Black"/>
              </a:rPr>
              <a:t>Kansas Housing Development</a:t>
            </a:r>
            <a:endParaRPr lang="en-US" sz="5000" dirty="0">
              <a:solidFill>
                <a:srgbClr val="233747"/>
              </a:solidFill>
              <a:latin typeface="Montserrat Black" pitchFamily="2" charset="0"/>
            </a:endParaRPr>
          </a:p>
        </p:txBody>
      </p:sp>
      <p:sp>
        <p:nvSpPr>
          <p:cNvPr id="8" name="TextBox 7">
            <a:extLst>
              <a:ext uri="{FF2B5EF4-FFF2-40B4-BE49-F238E27FC236}">
                <a16:creationId xmlns:a16="http://schemas.microsoft.com/office/drawing/2014/main" id="{F447205C-19AA-AE00-4F6C-0009E8158773}"/>
              </a:ext>
            </a:extLst>
          </p:cNvPr>
          <p:cNvSpPr txBox="1"/>
          <p:nvPr/>
        </p:nvSpPr>
        <p:spPr>
          <a:xfrm>
            <a:off x="2939967" y="3967608"/>
            <a:ext cx="9906000" cy="523220"/>
          </a:xfrm>
          <a:prstGeom prst="rect">
            <a:avLst/>
          </a:prstGeom>
          <a:noFill/>
        </p:spPr>
        <p:txBody>
          <a:bodyPr wrap="square" lIns="91440" tIns="45720" rIns="91440" bIns="45720" rtlCol="0" anchor="t">
            <a:spAutoFit/>
          </a:bodyPr>
          <a:lstStyle/>
          <a:p>
            <a:pPr lvl="8" algn="ctr"/>
            <a:r>
              <a:rPr lang="en-US" sz="2800" i="1" dirty="0">
                <a:solidFill>
                  <a:srgbClr val="1F5783"/>
                </a:solidFill>
                <a:latin typeface="Montserrat" pitchFamily="2" charset="0"/>
              </a:rPr>
              <a:t>May 1, 2026</a:t>
            </a:r>
          </a:p>
        </p:txBody>
      </p:sp>
    </p:spTree>
    <p:extLst>
      <p:ext uri="{BB962C8B-B14F-4D97-AF65-F5344CB8AC3E}">
        <p14:creationId xmlns:p14="http://schemas.microsoft.com/office/powerpoint/2010/main" val="684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89BF-5305-EAD5-C180-18EEF965D90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9EFD716-8451-5220-B187-2C3BBEE18209}"/>
              </a:ext>
            </a:extLst>
          </p:cNvPr>
          <p:cNvPicPr>
            <a:picLocks noGrp="1" noRot="1" noChangeAspect="1" noMove="1" noResize="1" noEditPoints="1" noAdjustHandles="1" noChangeArrowheads="1" noChangeShapeType="1" noCrop="1"/>
          </p:cNvPicPr>
          <p:nvPr/>
        </p:nvPicPr>
        <p:blipFill>
          <a:blip r:embed="rId3"/>
          <a:srcRect t="169" b="169"/>
          <a:stretch/>
        </p:blipFill>
        <p:spPr>
          <a:xfrm>
            <a:off x="-76200" y="0"/>
            <a:ext cx="12343544" cy="6943244"/>
          </a:xfrm>
          <a:prstGeom prst="rect">
            <a:avLst/>
          </a:prstGeom>
        </p:spPr>
      </p:pic>
      <p:sp>
        <p:nvSpPr>
          <p:cNvPr id="10" name="TextBox 9">
            <a:extLst>
              <a:ext uri="{FF2B5EF4-FFF2-40B4-BE49-F238E27FC236}">
                <a16:creationId xmlns:a16="http://schemas.microsoft.com/office/drawing/2014/main" id="{6A2FA32C-346F-4FBC-0ED4-FA605C70C1B3}"/>
              </a:ext>
            </a:extLst>
          </p:cNvPr>
          <p:cNvSpPr txBox="1"/>
          <p:nvPr/>
        </p:nvSpPr>
        <p:spPr>
          <a:xfrm>
            <a:off x="308223" y="640919"/>
            <a:ext cx="75108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33747"/>
                </a:solidFill>
                <a:effectLst/>
                <a:uLnTx/>
                <a:uFillTx/>
                <a:latin typeface="Montserrat Black" pitchFamily="2" charset="0"/>
                <a:ea typeface="+mn-ea"/>
                <a:cs typeface="+mn-cs"/>
              </a:rPr>
              <a:t>Connect with us!</a:t>
            </a:r>
          </a:p>
        </p:txBody>
      </p:sp>
      <p:sp>
        <p:nvSpPr>
          <p:cNvPr id="3" name="Rectangle 2">
            <a:extLst>
              <a:ext uri="{FF2B5EF4-FFF2-40B4-BE49-F238E27FC236}">
                <a16:creationId xmlns:a16="http://schemas.microsoft.com/office/drawing/2014/main" id="{2BBF8BF9-604B-EC13-2510-8062E898679E}"/>
              </a:ext>
            </a:extLst>
          </p:cNvPr>
          <p:cNvSpPr/>
          <p:nvPr/>
        </p:nvSpPr>
        <p:spPr>
          <a:xfrm>
            <a:off x="96074" y="1472623"/>
            <a:ext cx="11225514" cy="319497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rPr>
              <a:t>Contact KHRC: </a:t>
            </a: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hlinkClick r:id="rId4"/>
              </a:rPr>
              <a:t>info@kshousingcorp.org</a:t>
            </a:r>
            <a:endPar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endParaRPr>
          </a:p>
          <a:p>
            <a:pPr marL="342900" marR="0" lvl="0" indent="-34290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rPr>
              <a:t>Contact LIHTC: </a:t>
            </a: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hlinkClick r:id="rId5"/>
              </a:rPr>
              <a:t>HousingDevelopment@kshousingcorp.org</a:t>
            </a:r>
            <a:endPar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endParaRPr>
          </a:p>
          <a:p>
            <a:pPr marL="342900" marR="0" lvl="0" indent="-34290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rPr>
              <a:t>Contact MIH &amp; KHITC: </a:t>
            </a: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hlinkClick r:id="rId6"/>
              </a:rPr>
              <a:t>MIH@kshousingcorp.org</a:t>
            </a:r>
            <a:endPar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endParaRPr>
          </a:p>
          <a:p>
            <a:pPr marL="342900" marR="0" lvl="0" indent="-34290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rPr>
              <a:t>Contact RLF: </a:t>
            </a: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hlinkClick r:id="rId7"/>
              </a:rPr>
              <a:t>RLF@kshousingcorp.org</a:t>
            </a: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rPr>
              <a:t> </a:t>
            </a:r>
          </a:p>
          <a:p>
            <a:pPr marL="342900" marR="0" lvl="0" indent="-34290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rPr>
              <a:t>Follow our website for updates: </a:t>
            </a: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hlinkClick r:id="rId8"/>
              </a:rPr>
              <a:t>kshousingcorp.org </a:t>
            </a:r>
            <a:endPar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Arial"/>
            </a:endParaRPr>
          </a:p>
          <a:p>
            <a:pPr marL="342900" marR="0" lvl="0" indent="-34290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Join our mailing list: </a:t>
            </a:r>
            <a:r>
              <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hlinkClick r:id="rId9"/>
              </a:rPr>
              <a:t>kshousingcorp.org/subscribe</a:t>
            </a:r>
            <a:endParaRPr kumimoji="0" lang="en-US" sz="2000" b="0" i="0" u="none" strike="noStrike" kern="1200" cap="none" spc="0" normalizeH="0" baseline="0" noProof="0" dirty="0">
              <a:ln>
                <a:noFill/>
              </a:ln>
              <a:solidFill>
                <a:prstClr val="black"/>
              </a:solidFill>
              <a:effectLst/>
              <a:uLnTx/>
              <a:uFillTx/>
              <a:latin typeface="Merriweather" panose="00000500000000000000" pitchFamily="2" charset="0"/>
              <a:ea typeface="Merriweather Light" panose="02060503050406030704" pitchFamily="18" charset="0"/>
              <a:cs typeface="Arial" panose="020B0604020202020204" pitchFamily="34" charset="0"/>
            </a:endParaRPr>
          </a:p>
        </p:txBody>
      </p:sp>
      <p:pic>
        <p:nvPicPr>
          <p:cNvPr id="5" name="Picture 4" descr="A close-up of a person smiling&#10;&#10;AI-generated content may be incorrect.">
            <a:extLst>
              <a:ext uri="{FF2B5EF4-FFF2-40B4-BE49-F238E27FC236}">
                <a16:creationId xmlns:a16="http://schemas.microsoft.com/office/drawing/2014/main" id="{65772A39-7DE5-B137-0A76-1D4DDE8DBDA4}"/>
              </a:ext>
            </a:extLst>
          </p:cNvPr>
          <p:cNvPicPr>
            <a:picLocks noChangeAspect="1"/>
          </p:cNvPicPr>
          <p:nvPr/>
        </p:nvPicPr>
        <p:blipFill>
          <a:blip r:embed="rId10"/>
          <a:stretch>
            <a:fillRect/>
          </a:stretch>
        </p:blipFill>
        <p:spPr>
          <a:xfrm>
            <a:off x="9182741" y="1123388"/>
            <a:ext cx="1530593" cy="2142830"/>
          </a:xfrm>
          <a:prstGeom prst="rect">
            <a:avLst/>
          </a:prstGeom>
        </p:spPr>
      </p:pic>
      <p:sp>
        <p:nvSpPr>
          <p:cNvPr id="6" name="TextBox 5">
            <a:extLst>
              <a:ext uri="{FF2B5EF4-FFF2-40B4-BE49-F238E27FC236}">
                <a16:creationId xmlns:a16="http://schemas.microsoft.com/office/drawing/2014/main" id="{D895A535-8DE0-5465-CA43-9B8FE4C72A8D}"/>
              </a:ext>
            </a:extLst>
          </p:cNvPr>
          <p:cNvSpPr txBox="1"/>
          <p:nvPr/>
        </p:nvSpPr>
        <p:spPr>
          <a:xfrm>
            <a:off x="7920404" y="3429000"/>
            <a:ext cx="405526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Deanne Engstrom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Director of Housing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(785) 217-2048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dengstrom@kshousingcorp.org</a:t>
            </a:r>
          </a:p>
        </p:txBody>
      </p:sp>
      <p:pic>
        <p:nvPicPr>
          <p:cNvPr id="7" name="Picture 4" descr="Facebook">
            <a:hlinkClick r:id="rId11"/>
            <a:extLst>
              <a:ext uri="{FF2B5EF4-FFF2-40B4-BE49-F238E27FC236}">
                <a16:creationId xmlns:a16="http://schemas.microsoft.com/office/drawing/2014/main" id="{80A0CD4A-CC15-DE92-0FF4-FD94C92E13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084" y="5232673"/>
            <a:ext cx="396325" cy="3963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B9DF328-2433-440B-558C-4FA33E9ABB9B}"/>
              </a:ext>
            </a:extLst>
          </p:cNvPr>
          <p:cNvSpPr/>
          <p:nvPr/>
        </p:nvSpPr>
        <p:spPr>
          <a:xfrm>
            <a:off x="628409" y="5249181"/>
            <a:ext cx="226696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F5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Merriweather" panose="00000500000000000000" pitchFamily="2" charset="0"/>
                <a:ea typeface="+mn-ea"/>
                <a:cs typeface="+mn-cs"/>
              </a:rPr>
              <a:t>@KansasHousing</a:t>
            </a:r>
            <a:endParaRPr kumimoji="0" lang="en-US" sz="18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endParaRPr>
          </a:p>
        </p:txBody>
      </p:sp>
      <p:pic>
        <p:nvPicPr>
          <p:cNvPr id="11" name="Picture 5" descr="X">
            <a:hlinkClick r:id="rId13"/>
            <a:extLst>
              <a:ext uri="{FF2B5EF4-FFF2-40B4-BE49-F238E27FC236}">
                <a16:creationId xmlns:a16="http://schemas.microsoft.com/office/drawing/2014/main" id="{F2C9C6E5-1C9F-3E66-2626-65FE79C8A4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4373" y="5846550"/>
            <a:ext cx="396324" cy="3963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CA3F551-4860-9C37-A0A6-20B0805C0C81}"/>
              </a:ext>
            </a:extLst>
          </p:cNvPr>
          <p:cNvSpPr/>
          <p:nvPr/>
        </p:nvSpPr>
        <p:spPr>
          <a:xfrm>
            <a:off x="628409" y="5847749"/>
            <a:ext cx="24064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erriweather" panose="00000500000000000000" pitchFamily="2" charset="0"/>
                <a:ea typeface="+mn-ea"/>
                <a:cs typeface="+mn-cs"/>
              </a:rPr>
              <a:t>@Kansas_Housing</a:t>
            </a:r>
            <a:endParaRPr kumimoji="0" lang="en-US" sz="18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endParaRPr>
          </a:p>
        </p:txBody>
      </p:sp>
      <p:pic>
        <p:nvPicPr>
          <p:cNvPr id="13" name="Picture 6" descr="YouTube">
            <a:hlinkClick r:id="rId15"/>
            <a:extLst>
              <a:ext uri="{FF2B5EF4-FFF2-40B4-BE49-F238E27FC236}">
                <a16:creationId xmlns:a16="http://schemas.microsoft.com/office/drawing/2014/main" id="{75F51A07-16DE-8FCA-4585-F7B55FBCDBB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62836" y="5217600"/>
            <a:ext cx="437149" cy="4371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B95C237-D9E8-E05A-CC49-6F056FDFC64F}"/>
              </a:ext>
            </a:extLst>
          </p:cNvPr>
          <p:cNvSpPr/>
          <p:nvPr/>
        </p:nvSpPr>
        <p:spPr>
          <a:xfrm>
            <a:off x="3599985" y="5217600"/>
            <a:ext cx="381546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rPr>
              <a:t> </a:t>
            </a:r>
            <a:r>
              <a:rPr kumimoji="0" lang="en-US" sz="18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rPr>
              <a:t>@kansashousingresourcescorp</a:t>
            </a:r>
          </a:p>
        </p:txBody>
      </p:sp>
      <p:pic>
        <p:nvPicPr>
          <p:cNvPr id="15" name="Picture 7" descr="LinkedIn">
            <a:hlinkClick r:id="rId17"/>
            <a:extLst>
              <a:ext uri="{FF2B5EF4-FFF2-40B4-BE49-F238E27FC236}">
                <a16:creationId xmlns:a16="http://schemas.microsoft.com/office/drawing/2014/main" id="{0BB781DA-E866-D98A-82AD-7AB4AB2D34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62835" y="5774329"/>
            <a:ext cx="437149" cy="4371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A1F29A1-916C-4E28-1EFD-2CD54E4F4E6F}"/>
              </a:ext>
            </a:extLst>
          </p:cNvPr>
          <p:cNvSpPr/>
          <p:nvPr/>
        </p:nvSpPr>
        <p:spPr>
          <a:xfrm>
            <a:off x="3599985" y="5803240"/>
            <a:ext cx="473078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F50"/>
                </a:solidFill>
                <a:effectLst/>
                <a:uLnTx/>
                <a:uFillTx/>
                <a:latin typeface="Montserrat Light" panose="00000400000000000000" pitchFamily="2" charset="0"/>
                <a:ea typeface="+mn-ea"/>
                <a:cs typeface="+mn-cs"/>
              </a:rPr>
              <a:t> </a:t>
            </a:r>
            <a:r>
              <a:rPr kumimoji="0" lang="en-US" sz="1800" b="0" i="0" u="none" strike="noStrike" kern="1200" cap="none" spc="0" normalizeH="0" baseline="0" noProof="0" dirty="0">
                <a:ln>
                  <a:noFill/>
                </a:ln>
                <a:solidFill>
                  <a:srgbClr val="000000"/>
                </a:solidFill>
                <a:effectLst/>
                <a:uLnTx/>
                <a:uFillTx/>
                <a:latin typeface="Merriweather" panose="00000500000000000000" pitchFamily="2" charset="0"/>
                <a:ea typeface="+mn-ea"/>
                <a:cs typeface="+mn-cs"/>
              </a:rPr>
              <a:t>Kansas Housing Resources Corporation</a:t>
            </a:r>
            <a:endParaRPr kumimoji="0" lang="en-US" sz="1800" b="0" i="0" u="none" strike="noStrike" kern="1200" cap="none" spc="0" normalizeH="0" baseline="0" noProof="0" dirty="0">
              <a:ln>
                <a:noFill/>
              </a:ln>
              <a:solidFill>
                <a:prstClr val="black"/>
              </a:solidFill>
              <a:effectLst/>
              <a:uLnTx/>
              <a:uFillTx/>
              <a:latin typeface="Merriweather" panose="00000500000000000000" pitchFamily="2" charset="0"/>
              <a:ea typeface="+mn-ea"/>
              <a:cs typeface="+mn-cs"/>
            </a:endParaRPr>
          </a:p>
        </p:txBody>
      </p:sp>
    </p:spTree>
    <p:extLst>
      <p:ext uri="{BB962C8B-B14F-4D97-AF65-F5344CB8AC3E}">
        <p14:creationId xmlns:p14="http://schemas.microsoft.com/office/powerpoint/2010/main" val="44067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E1270-7E02-12EE-A1E5-AF00A89641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47C7578-469F-E5A9-0121-3A38FBE686DB}"/>
              </a:ext>
            </a:extLst>
          </p:cNvPr>
          <p:cNvPicPr>
            <a:picLocks noChangeAspect="1"/>
          </p:cNvPicPr>
          <p:nvPr/>
        </p:nvPicPr>
        <p:blipFill>
          <a:blip r:embed="rId3"/>
          <a:srcRect/>
          <a:stretch/>
        </p:blipFill>
        <p:spPr>
          <a:xfrm>
            <a:off x="-159965" y="-73003"/>
            <a:ext cx="12351965" cy="7004005"/>
          </a:xfrm>
          <a:prstGeom prst="rect">
            <a:avLst/>
          </a:prstGeom>
        </p:spPr>
      </p:pic>
      <p:sp>
        <p:nvSpPr>
          <p:cNvPr id="7" name="TextBox 6">
            <a:extLst>
              <a:ext uri="{FF2B5EF4-FFF2-40B4-BE49-F238E27FC236}">
                <a16:creationId xmlns:a16="http://schemas.microsoft.com/office/drawing/2014/main" id="{4D318317-68B4-2782-211D-884F096E6935}"/>
              </a:ext>
            </a:extLst>
          </p:cNvPr>
          <p:cNvSpPr txBox="1"/>
          <p:nvPr/>
        </p:nvSpPr>
        <p:spPr>
          <a:xfrm>
            <a:off x="452062" y="665114"/>
            <a:ext cx="6732509" cy="646331"/>
          </a:xfrm>
          <a:prstGeom prst="rect">
            <a:avLst/>
          </a:prstGeom>
          <a:noFill/>
        </p:spPr>
        <p:txBody>
          <a:bodyPr wrap="square" rtlCol="0">
            <a:spAutoFit/>
          </a:bodyPr>
          <a:lstStyle/>
          <a:p>
            <a:r>
              <a:rPr lang="en-US" sz="3600" dirty="0">
                <a:solidFill>
                  <a:srgbClr val="233747"/>
                </a:solidFill>
                <a:latin typeface="Montserrat Black" pitchFamily="2" charset="0"/>
              </a:rPr>
              <a:t>OUR PROGRAMS</a:t>
            </a:r>
          </a:p>
        </p:txBody>
      </p:sp>
      <p:pic>
        <p:nvPicPr>
          <p:cNvPr id="2" name="Picture 1" descr="A blue and white table with text&#10;&#10;Description automatically generated">
            <a:extLst>
              <a:ext uri="{FF2B5EF4-FFF2-40B4-BE49-F238E27FC236}">
                <a16:creationId xmlns:a16="http://schemas.microsoft.com/office/drawing/2014/main" id="{1901D17E-7B4D-3B3C-7578-1C7189D22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804" y="1978871"/>
            <a:ext cx="9143244" cy="3870640"/>
          </a:xfrm>
          <a:prstGeom prst="rect">
            <a:avLst/>
          </a:prstGeom>
        </p:spPr>
      </p:pic>
    </p:spTree>
    <p:extLst>
      <p:ext uri="{BB962C8B-B14F-4D97-AF65-F5344CB8AC3E}">
        <p14:creationId xmlns:p14="http://schemas.microsoft.com/office/powerpoint/2010/main" val="77909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5BB1-6FC9-29A9-E49E-13C429DC4EE7}"/>
              </a:ext>
            </a:extLst>
          </p:cNvPr>
          <p:cNvSpPr>
            <a:spLocks noGrp="1"/>
          </p:cNvSpPr>
          <p:nvPr>
            <p:ph type="title"/>
          </p:nvPr>
        </p:nvSpPr>
        <p:spPr/>
        <p:txBody>
          <a:bodyPr/>
          <a:lstStyle/>
          <a:p>
            <a:endParaRPr lang="en-US" dirty="0"/>
          </a:p>
        </p:txBody>
      </p:sp>
      <p:pic>
        <p:nvPicPr>
          <p:cNvPr id="4" name="Content Placeholder 3" descr="A program overview with text&#10;&#10;AI-generated content may be incorrect.">
            <a:extLst>
              <a:ext uri="{FF2B5EF4-FFF2-40B4-BE49-F238E27FC236}">
                <a16:creationId xmlns:a16="http://schemas.microsoft.com/office/drawing/2014/main" id="{B8B35BD5-AA9E-2091-B68C-5084B0673B59}"/>
              </a:ext>
            </a:extLst>
          </p:cNvPr>
          <p:cNvPicPr>
            <a:picLocks noGrp="1" noChangeAspect="1"/>
          </p:cNvPicPr>
          <p:nvPr>
            <p:ph idx="1"/>
          </p:nvPr>
        </p:nvPicPr>
        <p:blipFill>
          <a:blip r:embed="rId2"/>
          <a:stretch>
            <a:fillRect/>
          </a:stretch>
        </p:blipFill>
        <p:spPr>
          <a:xfrm>
            <a:off x="760" y="-1220"/>
            <a:ext cx="12278403" cy="6862029"/>
          </a:xfrm>
          <a:prstGeom prst="rect">
            <a:avLst/>
          </a:prstGeom>
        </p:spPr>
      </p:pic>
    </p:spTree>
    <p:extLst>
      <p:ext uri="{BB962C8B-B14F-4D97-AF65-F5344CB8AC3E}">
        <p14:creationId xmlns:p14="http://schemas.microsoft.com/office/powerpoint/2010/main" val="140307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1A56B-6A58-9353-CC68-91BEDE3F9E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5CF7952-0366-6E31-C2C3-C7A0CFDB71A1}"/>
              </a:ext>
            </a:extLst>
          </p:cNvPr>
          <p:cNvPicPr>
            <a:picLocks noChangeAspect="1"/>
          </p:cNvPicPr>
          <p:nvPr/>
        </p:nvPicPr>
        <p:blipFill>
          <a:blip r:embed="rId3"/>
          <a:srcRect/>
          <a:stretch/>
        </p:blipFill>
        <p:spPr>
          <a:xfrm>
            <a:off x="-79983" y="-111512"/>
            <a:ext cx="12351965" cy="7115517"/>
          </a:xfrm>
          <a:prstGeom prst="rect">
            <a:avLst/>
          </a:prstGeom>
        </p:spPr>
      </p:pic>
      <p:sp>
        <p:nvSpPr>
          <p:cNvPr id="7" name="TextBox 6">
            <a:extLst>
              <a:ext uri="{FF2B5EF4-FFF2-40B4-BE49-F238E27FC236}">
                <a16:creationId xmlns:a16="http://schemas.microsoft.com/office/drawing/2014/main" id="{6431E09E-20CD-2EA2-2DC3-76EC689C1E77}"/>
              </a:ext>
            </a:extLst>
          </p:cNvPr>
          <p:cNvSpPr txBox="1"/>
          <p:nvPr/>
        </p:nvSpPr>
        <p:spPr>
          <a:xfrm>
            <a:off x="386747" y="851726"/>
            <a:ext cx="11089905" cy="646331"/>
          </a:xfrm>
          <a:prstGeom prst="rect">
            <a:avLst/>
          </a:prstGeom>
          <a:noFill/>
        </p:spPr>
        <p:txBody>
          <a:bodyPr wrap="square" lIns="91440" tIns="45720" rIns="91440" bIns="45720" rtlCol="0" anchor="t">
            <a:spAutoFit/>
          </a:bodyPr>
          <a:lstStyle/>
          <a:p>
            <a:r>
              <a:rPr lang="en-US" sz="3600" dirty="0">
                <a:solidFill>
                  <a:srgbClr val="233747"/>
                </a:solidFill>
                <a:latin typeface="Montserrat Black"/>
              </a:rPr>
              <a:t>What is LIHTC?</a:t>
            </a:r>
            <a:endParaRPr lang="en-US" sz="3600" dirty="0">
              <a:solidFill>
                <a:srgbClr val="233747"/>
              </a:solidFill>
              <a:latin typeface="Montserrat Black" pitchFamily="2" charset="0"/>
            </a:endParaRPr>
          </a:p>
        </p:txBody>
      </p:sp>
      <p:sp>
        <p:nvSpPr>
          <p:cNvPr id="4" name="Rectangle 3">
            <a:extLst>
              <a:ext uri="{FF2B5EF4-FFF2-40B4-BE49-F238E27FC236}">
                <a16:creationId xmlns:a16="http://schemas.microsoft.com/office/drawing/2014/main" id="{B7D0F230-EC4F-C365-97D9-D67F1CD9E815}"/>
              </a:ext>
            </a:extLst>
          </p:cNvPr>
          <p:cNvSpPr/>
          <p:nvPr/>
        </p:nvSpPr>
        <p:spPr>
          <a:xfrm>
            <a:off x="483243" y="1789002"/>
            <a:ext cx="11225514" cy="4801314"/>
          </a:xfrm>
          <a:prstGeom prst="rect">
            <a:avLst/>
          </a:prstGeom>
        </p:spPr>
        <p:txBody>
          <a:bodyPr wrap="square" lIns="91440" tIns="45720" rIns="91440" bIns="45720" anchor="t">
            <a:spAutoFit/>
          </a:bodyPr>
          <a:lstStyle/>
          <a:p>
            <a:pPr lvl="1" defTabSz="457200">
              <a:defRPr/>
            </a:pPr>
            <a:r>
              <a:rPr lang="en-US" dirty="0">
                <a:solidFill>
                  <a:srgbClr val="212529"/>
                </a:solidFill>
                <a:highlight>
                  <a:srgbClr val="FFFFFF"/>
                </a:highlight>
                <a:ea typeface="+mn-lt"/>
                <a:cs typeface="+mn-lt"/>
              </a:rPr>
              <a:t>The Low-Income Housing Tax Credit (LIHTC) program is the most important resource for creating affordable housing in the United States today. Created by the Tax Reform Act of 1986, the LIHTC program gives </a:t>
            </a:r>
            <a:r>
              <a:rPr lang="en-US" dirty="0">
                <a:solidFill>
                  <a:srgbClr val="005EA2"/>
                </a:solidFill>
                <a:highlight>
                  <a:srgbClr val="FFFFFF"/>
                </a:highlight>
                <a:ea typeface="+mn-lt"/>
                <a:cs typeface="+mn-lt"/>
                <a:hlinkClick r:id="rId4"/>
              </a:rPr>
              <a:t>State and local LIHTC-allocating agencies</a:t>
            </a:r>
            <a:r>
              <a:rPr lang="en-US" dirty="0">
                <a:solidFill>
                  <a:srgbClr val="212529"/>
                </a:solidFill>
                <a:highlight>
                  <a:srgbClr val="FFFFFF"/>
                </a:highlight>
                <a:ea typeface="+mn-lt"/>
                <a:cs typeface="+mn-lt"/>
              </a:rPr>
              <a:t> the equivalent of approximately $10.5 billion in annual budget authority to issue tax credits for the acquisition, rehabilitation, or new construction of rental housing targeted to lower-income households.</a:t>
            </a:r>
            <a:r>
              <a:rPr lang="en-US" sz="1200" i="1" dirty="0">
                <a:solidFill>
                  <a:srgbClr val="212529"/>
                </a:solidFill>
                <a:highlight>
                  <a:srgbClr val="FFFFFF"/>
                </a:highlight>
                <a:ea typeface="+mn-lt"/>
                <a:cs typeface="+mn-lt"/>
              </a:rPr>
              <a:t>*</a:t>
            </a:r>
            <a:r>
              <a:rPr lang="en-US" sz="1200" i="1" dirty="0">
                <a:solidFill>
                  <a:srgbClr val="212529"/>
                </a:solidFill>
                <a:highlight>
                  <a:srgbClr val="FFFFFF"/>
                </a:highlight>
                <a:latin typeface="Calibri"/>
                <a:ea typeface="Calibri"/>
                <a:cs typeface="Calibri"/>
              </a:rPr>
              <a:t>HUD.gov</a:t>
            </a:r>
            <a:endParaRPr lang="en-US" sz="1200" dirty="0">
              <a:solidFill>
                <a:srgbClr val="000000"/>
              </a:solidFill>
              <a:latin typeface="Calibri"/>
              <a:ea typeface="Calibri"/>
              <a:cs typeface="Calibri"/>
            </a:endParaRPr>
          </a:p>
          <a:p>
            <a:pPr lvl="1" defTabSz="457200">
              <a:defRPr/>
            </a:pPr>
            <a:endParaRPr lang="en-US" b="1" i="1" u="sng" dirty="0">
              <a:solidFill>
                <a:srgbClr val="212529"/>
              </a:solidFill>
              <a:highlight>
                <a:srgbClr val="FFFFFF"/>
              </a:highlight>
              <a:ea typeface="Calibri"/>
              <a:cs typeface="Calibri"/>
            </a:endParaRPr>
          </a:p>
          <a:p>
            <a:pPr lvl="1" algn="ctr" defTabSz="457200">
              <a:defRPr/>
            </a:pPr>
            <a:r>
              <a:rPr lang="en-US" b="1" u="sng" dirty="0">
                <a:solidFill>
                  <a:srgbClr val="212529"/>
                </a:solidFill>
                <a:highlight>
                  <a:srgbClr val="FFFFFF"/>
                </a:highlight>
                <a:ea typeface="Calibri"/>
                <a:cs typeface="Calibri"/>
              </a:rPr>
              <a:t>Kansas:</a:t>
            </a:r>
            <a:r>
              <a:rPr lang="en-US" b="1" dirty="0">
                <a:solidFill>
                  <a:srgbClr val="212529"/>
                </a:solidFill>
                <a:highlight>
                  <a:srgbClr val="FFFFFF"/>
                </a:highlight>
                <a:ea typeface="Calibri"/>
                <a:cs typeface="Calibri"/>
              </a:rPr>
              <a:t> </a:t>
            </a:r>
            <a:r>
              <a:rPr lang="en-US" dirty="0">
                <a:solidFill>
                  <a:srgbClr val="212529"/>
                </a:solidFill>
                <a:highlight>
                  <a:srgbClr val="FFFFFF"/>
                </a:highlight>
                <a:ea typeface="Calibri" panose="020F0502020204030204"/>
                <a:cs typeface="Calibri" panose="020F0502020204030204"/>
              </a:rPr>
              <a:t>Kansas Housing Resources Corporation</a:t>
            </a:r>
          </a:p>
          <a:p>
            <a:pPr lvl="1" algn="ctr" defTabSz="457200">
              <a:defRPr/>
            </a:pPr>
            <a:endParaRPr lang="en-US" dirty="0">
              <a:solidFill>
                <a:srgbClr val="212529"/>
              </a:solidFill>
              <a:highlight>
                <a:srgbClr val="FFFFFF"/>
              </a:highlight>
              <a:ea typeface="Calibri" panose="020F0502020204030204"/>
              <a:cs typeface="Calibri" panose="020F0502020204030204"/>
            </a:endParaRPr>
          </a:p>
          <a:p>
            <a:pPr lvl="1" defTabSz="457200">
              <a:defRPr/>
            </a:pPr>
            <a:r>
              <a:rPr lang="en-US" dirty="0">
                <a:solidFill>
                  <a:srgbClr val="212529"/>
                </a:solidFill>
                <a:highlight>
                  <a:srgbClr val="FFFFFF"/>
                </a:highlight>
                <a:ea typeface="+mn-lt"/>
                <a:cs typeface="+mn-lt"/>
              </a:rPr>
              <a:t>The LIHTC gives investors a dollar-for-dollar reduction in their federal tax liability in exchange for providing financing to develop affordable rental housing. Investors’ equity contribution subsidizes low-income housing development, thus allowing some units to rent at below-market rates. In return, investors receive tax credits paid in annual allotments, generally over 10 years.</a:t>
            </a:r>
            <a:r>
              <a:rPr lang="en-US" sz="1200" i="1" dirty="0">
                <a:solidFill>
                  <a:srgbClr val="212529"/>
                </a:solidFill>
                <a:highlight>
                  <a:srgbClr val="FFFFFF"/>
                </a:highlight>
                <a:ea typeface="+mn-lt"/>
                <a:cs typeface="+mn-lt"/>
              </a:rPr>
              <a:t>*Novogradac.com</a:t>
            </a:r>
          </a:p>
          <a:p>
            <a:pPr lvl="1" defTabSz="457200">
              <a:defRPr/>
            </a:pPr>
            <a:endParaRPr lang="en-US" dirty="0">
              <a:solidFill>
                <a:srgbClr val="212529"/>
              </a:solidFill>
              <a:highlight>
                <a:srgbClr val="FFFFFF"/>
              </a:highlight>
              <a:ea typeface="+mn-lt"/>
              <a:cs typeface="+mn-lt"/>
            </a:endParaRPr>
          </a:p>
          <a:p>
            <a:pPr lvl="1" defTabSz="457200">
              <a:defRPr/>
            </a:pPr>
            <a:r>
              <a:rPr lang="en-US" dirty="0">
                <a:solidFill>
                  <a:srgbClr val="212529"/>
                </a:solidFill>
                <a:highlight>
                  <a:srgbClr val="FFFFFF"/>
                </a:highlight>
                <a:ea typeface="+mn-lt"/>
                <a:cs typeface="+mn-lt"/>
              </a:rPr>
              <a:t>Financed projects must meet eligibility requirements for at least 30 years after project completion. In other words, owners must keep the units rent restricted and available to low-income tenants. At the end of the period, the properties remain under the control of the owner.</a:t>
            </a:r>
            <a:r>
              <a:rPr lang="en-US" sz="1200" i="1" dirty="0">
                <a:solidFill>
                  <a:srgbClr val="212529"/>
                </a:solidFill>
                <a:highlight>
                  <a:srgbClr val="FFFFFF"/>
                </a:highlight>
                <a:ea typeface="+mn-lt"/>
                <a:cs typeface="+mn-lt"/>
              </a:rPr>
              <a:t>*Novogradac.com</a:t>
            </a:r>
          </a:p>
          <a:p>
            <a:pPr lvl="1" algn="ctr" defTabSz="457200">
              <a:defRPr/>
            </a:pPr>
            <a:endParaRPr lang="en-US" dirty="0">
              <a:solidFill>
                <a:srgbClr val="212529"/>
              </a:solidFill>
              <a:highlight>
                <a:srgbClr val="FFFFFF"/>
              </a:highlight>
              <a:ea typeface="Calibri" panose="020F0502020204030204"/>
              <a:cs typeface="Calibri" panose="020F0502020204030204"/>
            </a:endParaRPr>
          </a:p>
        </p:txBody>
      </p:sp>
      <p:sp>
        <p:nvSpPr>
          <p:cNvPr id="2" name="Rectangle 1">
            <a:extLst>
              <a:ext uri="{FF2B5EF4-FFF2-40B4-BE49-F238E27FC236}">
                <a16:creationId xmlns:a16="http://schemas.microsoft.com/office/drawing/2014/main" id="{9EBB5A57-6C4E-6479-8252-EE6311CA9FDA}"/>
              </a:ext>
            </a:extLst>
          </p:cNvPr>
          <p:cNvSpPr/>
          <p:nvPr/>
        </p:nvSpPr>
        <p:spPr>
          <a:xfrm>
            <a:off x="3661833" y="3153833"/>
            <a:ext cx="5323416" cy="846666"/>
          </a:xfrm>
          <a:prstGeom prst="rect">
            <a:avLst/>
          </a:prstGeom>
          <a:noFill/>
          <a:ln w="28575">
            <a:solidFill>
              <a:srgbClr val="FF53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875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934D9-4A72-51DF-B28E-B4BB7B2033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1EB5DE7-9D3C-5896-1BB0-8843862BC917}"/>
              </a:ext>
            </a:extLst>
          </p:cNvPr>
          <p:cNvPicPr>
            <a:picLocks noChangeAspect="1"/>
          </p:cNvPicPr>
          <p:nvPr/>
        </p:nvPicPr>
        <p:blipFill>
          <a:blip r:embed="rId3"/>
          <a:srcRect/>
          <a:stretch/>
        </p:blipFill>
        <p:spPr>
          <a:xfrm>
            <a:off x="-79983" y="0"/>
            <a:ext cx="12351965" cy="7004005"/>
          </a:xfrm>
          <a:prstGeom prst="rect">
            <a:avLst/>
          </a:prstGeom>
        </p:spPr>
      </p:pic>
      <p:sp>
        <p:nvSpPr>
          <p:cNvPr id="7" name="TextBox 6">
            <a:extLst>
              <a:ext uri="{FF2B5EF4-FFF2-40B4-BE49-F238E27FC236}">
                <a16:creationId xmlns:a16="http://schemas.microsoft.com/office/drawing/2014/main" id="{31415B81-E29E-D25E-76B7-FE69F6A966A4}"/>
              </a:ext>
            </a:extLst>
          </p:cNvPr>
          <p:cNvSpPr txBox="1"/>
          <p:nvPr/>
        </p:nvSpPr>
        <p:spPr>
          <a:xfrm>
            <a:off x="386747" y="851726"/>
            <a:ext cx="11089905" cy="646331"/>
          </a:xfrm>
          <a:prstGeom prst="rect">
            <a:avLst/>
          </a:prstGeom>
          <a:noFill/>
        </p:spPr>
        <p:txBody>
          <a:bodyPr wrap="square" lIns="91440" tIns="45720" rIns="91440" bIns="45720" rtlCol="0" anchor="t">
            <a:spAutoFit/>
          </a:bodyPr>
          <a:lstStyle/>
          <a:p>
            <a:r>
              <a:rPr lang="en-US" sz="3600" dirty="0">
                <a:solidFill>
                  <a:srgbClr val="233747"/>
                </a:solidFill>
                <a:latin typeface="Montserrat Black"/>
              </a:rPr>
              <a:t>4% and 9%</a:t>
            </a:r>
          </a:p>
        </p:txBody>
      </p:sp>
      <p:sp>
        <p:nvSpPr>
          <p:cNvPr id="4" name="Rectangle 3">
            <a:extLst>
              <a:ext uri="{FF2B5EF4-FFF2-40B4-BE49-F238E27FC236}">
                <a16:creationId xmlns:a16="http://schemas.microsoft.com/office/drawing/2014/main" id="{E59FF94E-4806-39E0-7726-B7908A1715C6}"/>
              </a:ext>
            </a:extLst>
          </p:cNvPr>
          <p:cNvSpPr/>
          <p:nvPr/>
        </p:nvSpPr>
        <p:spPr>
          <a:xfrm>
            <a:off x="483243" y="1789002"/>
            <a:ext cx="11225514" cy="4185761"/>
          </a:xfrm>
          <a:prstGeom prst="rect">
            <a:avLst/>
          </a:prstGeom>
        </p:spPr>
        <p:txBody>
          <a:bodyPr wrap="square" lIns="91440" tIns="45720" rIns="91440" bIns="45720" anchor="t">
            <a:spAutoFit/>
          </a:bodyPr>
          <a:lstStyle/>
          <a:p>
            <a:pPr marL="800100" lvl="1" indent="-342900" defTabSz="457200">
              <a:buFont typeface="Arial" panose="020B0604020202020204" pitchFamily="34" charset="0"/>
              <a:buChar char="•"/>
              <a:defRPr/>
            </a:pPr>
            <a:r>
              <a:rPr lang="en-US" sz="2800" dirty="0">
                <a:solidFill>
                  <a:prstClr val="black"/>
                </a:solidFill>
                <a:latin typeface="Calibri"/>
                <a:ea typeface="Calibri"/>
                <a:cs typeface="Calibri"/>
              </a:rPr>
              <a:t>4% tax credit = ~30% Subsidy</a:t>
            </a:r>
          </a:p>
          <a:p>
            <a:pPr marL="800100" lvl="1" indent="-342900" defTabSz="457200">
              <a:buFont typeface="Arial" panose="020B0604020202020204" pitchFamily="34" charset="0"/>
              <a:buChar char="•"/>
              <a:defRPr/>
            </a:pPr>
            <a:r>
              <a:rPr lang="en-US" sz="2800" dirty="0">
                <a:solidFill>
                  <a:prstClr val="black"/>
                </a:solidFill>
                <a:latin typeface="Calibri"/>
                <a:ea typeface="Calibri"/>
                <a:cs typeface="Calibri"/>
              </a:rPr>
              <a:t>9% tax credit = ~70% Subsidy*</a:t>
            </a:r>
          </a:p>
          <a:p>
            <a:pPr lvl="1" defTabSz="457200">
              <a:defRPr/>
            </a:pPr>
            <a:endParaRPr lang="en-US" sz="1400" dirty="0">
              <a:solidFill>
                <a:srgbClr val="2B2D35"/>
              </a:solidFill>
              <a:highlight>
                <a:srgbClr val="FFFFFF"/>
              </a:highlight>
              <a:ea typeface="+mn-lt"/>
              <a:cs typeface="+mn-lt"/>
            </a:endParaRPr>
          </a:p>
          <a:p>
            <a:pPr lvl="1" defTabSz="457200">
              <a:defRPr/>
            </a:pPr>
            <a:r>
              <a:rPr lang="en-US" sz="2800" dirty="0">
                <a:solidFill>
                  <a:srgbClr val="2B2D35"/>
                </a:solidFill>
                <a:highlight>
                  <a:srgbClr val="FFFFFF"/>
                </a:highlight>
                <a:ea typeface="+mn-lt"/>
                <a:cs typeface="+mn-lt"/>
              </a:rPr>
              <a:t>For 10 years, either a 4% or 9% tax credit can be claimed. The percentages are roughly equivalent to 4% or 9% of the project’s construction cost.</a:t>
            </a:r>
          </a:p>
          <a:p>
            <a:pPr lvl="1" defTabSz="457200">
              <a:defRPr/>
            </a:pPr>
            <a:endParaRPr lang="en-US" sz="2800" dirty="0">
              <a:solidFill>
                <a:srgbClr val="2B2D35"/>
              </a:solidFill>
              <a:highlight>
                <a:srgbClr val="FFFFFF"/>
              </a:highlight>
              <a:latin typeface="Calibri"/>
              <a:ea typeface="+mn-lt"/>
              <a:cs typeface="+mn-lt"/>
            </a:endParaRPr>
          </a:p>
          <a:p>
            <a:pPr lvl="1" defTabSz="457200">
              <a:defRPr/>
            </a:pPr>
            <a:r>
              <a:rPr lang="en-US" sz="2800" dirty="0">
                <a:solidFill>
                  <a:srgbClr val="2B2D35"/>
                </a:solidFill>
                <a:highlight>
                  <a:srgbClr val="FFFFFF"/>
                </a:highlight>
                <a:latin typeface="Calibri"/>
                <a:ea typeface="+mn-lt"/>
                <a:cs typeface="+mn-lt"/>
              </a:rPr>
              <a:t>HUD Resources (9% Projects):</a:t>
            </a:r>
          </a:p>
          <a:p>
            <a:pPr marL="914400" lvl="1" indent="-457200" defTabSz="457200">
              <a:buFont typeface="Arial" panose="020B0604020202020204" pitchFamily="34" charset="0"/>
              <a:buChar char="•"/>
              <a:defRPr/>
            </a:pPr>
            <a:r>
              <a:rPr lang="en-US" sz="2800" dirty="0">
                <a:solidFill>
                  <a:srgbClr val="2B2D35"/>
                </a:solidFill>
                <a:highlight>
                  <a:srgbClr val="FFFFFF"/>
                </a:highlight>
                <a:latin typeface="Calibri"/>
                <a:ea typeface="+mn-lt"/>
                <a:cs typeface="+mn-lt"/>
              </a:rPr>
              <a:t>HOME Investment Partnership Program (HOME)</a:t>
            </a:r>
          </a:p>
          <a:p>
            <a:pPr marL="914400" lvl="1" indent="-457200" defTabSz="457200">
              <a:buFont typeface="Arial" panose="020B0604020202020204" pitchFamily="34" charset="0"/>
              <a:buChar char="•"/>
              <a:defRPr/>
            </a:pPr>
            <a:r>
              <a:rPr lang="en-US" sz="2800" dirty="0">
                <a:solidFill>
                  <a:srgbClr val="2B2D35"/>
                </a:solidFill>
                <a:highlight>
                  <a:srgbClr val="FFFFFF"/>
                </a:highlight>
                <a:latin typeface="Calibri"/>
                <a:ea typeface="+mn-lt"/>
                <a:cs typeface="+mn-lt"/>
              </a:rPr>
              <a:t>National Housing Trust Fund (NHTF)</a:t>
            </a:r>
            <a:endParaRPr lang="en-US" sz="2800" dirty="0">
              <a:solidFill>
                <a:prstClr val="black"/>
              </a:solidFill>
              <a:latin typeface="Calibri"/>
              <a:ea typeface="Calibri"/>
              <a:cs typeface="Calibri"/>
            </a:endParaRPr>
          </a:p>
        </p:txBody>
      </p:sp>
    </p:spTree>
    <p:extLst>
      <p:ext uri="{BB962C8B-B14F-4D97-AF65-F5344CB8AC3E}">
        <p14:creationId xmlns:p14="http://schemas.microsoft.com/office/powerpoint/2010/main" val="413868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73573-3BF8-E417-B1E4-977E8CE220A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92476F-9FF6-4C13-70B6-42FD3919177E}"/>
              </a:ext>
            </a:extLst>
          </p:cNvPr>
          <p:cNvPicPr>
            <a:picLocks noChangeAspect="1"/>
          </p:cNvPicPr>
          <p:nvPr/>
        </p:nvPicPr>
        <p:blipFill>
          <a:blip r:embed="rId3"/>
          <a:srcRect/>
          <a:stretch/>
        </p:blipFill>
        <p:spPr>
          <a:xfrm>
            <a:off x="-73603" y="-28647"/>
            <a:ext cx="12351965" cy="7004005"/>
          </a:xfrm>
          <a:prstGeom prst="rect">
            <a:avLst/>
          </a:prstGeom>
        </p:spPr>
      </p:pic>
      <p:sp>
        <p:nvSpPr>
          <p:cNvPr id="7" name="TextBox 6">
            <a:extLst>
              <a:ext uri="{FF2B5EF4-FFF2-40B4-BE49-F238E27FC236}">
                <a16:creationId xmlns:a16="http://schemas.microsoft.com/office/drawing/2014/main" id="{A63A3DFF-7B3F-3E41-8048-41D7187EE6DA}"/>
              </a:ext>
            </a:extLst>
          </p:cNvPr>
          <p:cNvSpPr txBox="1"/>
          <p:nvPr/>
        </p:nvSpPr>
        <p:spPr>
          <a:xfrm>
            <a:off x="181593" y="832187"/>
            <a:ext cx="11089905" cy="954107"/>
          </a:xfrm>
          <a:prstGeom prst="rect">
            <a:avLst/>
          </a:prstGeom>
          <a:noFill/>
        </p:spPr>
        <p:txBody>
          <a:bodyPr wrap="square" lIns="91440" tIns="45720" rIns="91440" bIns="45720" rtlCol="0" anchor="t">
            <a:spAutoFit/>
          </a:bodyPr>
          <a:lstStyle/>
          <a:p>
            <a:r>
              <a:rPr lang="en-US" sz="3600" dirty="0">
                <a:solidFill>
                  <a:srgbClr val="233747"/>
                </a:solidFill>
                <a:latin typeface="Montserrat Black"/>
              </a:rPr>
              <a:t>Income &amp; Rents</a:t>
            </a:r>
            <a:endParaRPr lang="en-US" sz="3600" dirty="0">
              <a:solidFill>
                <a:srgbClr val="233747"/>
              </a:solidFill>
              <a:latin typeface="Montserrat Black" pitchFamily="2" charset="0"/>
            </a:endParaRPr>
          </a:p>
          <a:p>
            <a:endParaRPr lang="en-US" dirty="0">
              <a:solidFill>
                <a:srgbClr val="233747"/>
              </a:solidFill>
              <a:latin typeface="Montserrat Black" pitchFamily="2" charset="0"/>
            </a:endParaRPr>
          </a:p>
        </p:txBody>
      </p:sp>
      <p:sp>
        <p:nvSpPr>
          <p:cNvPr id="4" name="Rectangle 3">
            <a:extLst>
              <a:ext uri="{FF2B5EF4-FFF2-40B4-BE49-F238E27FC236}">
                <a16:creationId xmlns:a16="http://schemas.microsoft.com/office/drawing/2014/main" id="{F45A046F-3F7F-36A6-1CC8-B88B21407EF8}"/>
              </a:ext>
            </a:extLst>
          </p:cNvPr>
          <p:cNvSpPr/>
          <p:nvPr/>
        </p:nvSpPr>
        <p:spPr>
          <a:xfrm>
            <a:off x="-73603" y="1789002"/>
            <a:ext cx="11225514" cy="3600986"/>
          </a:xfrm>
          <a:prstGeom prst="rect">
            <a:avLst/>
          </a:prstGeom>
        </p:spPr>
        <p:txBody>
          <a:bodyPr wrap="square" lIns="91440" tIns="45720" rIns="91440" bIns="45720" anchor="t">
            <a:spAutoFit/>
          </a:bodyPr>
          <a:lstStyle/>
          <a:p>
            <a:pPr lvl="1" defTabSz="457200">
              <a:defRPr/>
            </a:pPr>
            <a:r>
              <a:rPr lang="en-US" sz="2400" dirty="0">
                <a:highlight>
                  <a:srgbClr val="FFFFFF"/>
                </a:highlight>
              </a:rPr>
              <a:t>The AMI requirements below apply to both the maximum housing expense (affordable to) and household income at move-in (occupied by). </a:t>
            </a:r>
          </a:p>
          <a:p>
            <a:pPr lvl="1" defTabSz="457200">
              <a:defRPr/>
            </a:pPr>
            <a:endParaRPr lang="en-US" sz="2400" dirty="0">
              <a:solidFill>
                <a:prstClr val="black"/>
              </a:solidFill>
              <a:highlight>
                <a:srgbClr val="FFFFFF"/>
              </a:highlight>
              <a:cs typeface="Calibri"/>
            </a:endParaRPr>
          </a:p>
          <a:p>
            <a:pPr lvl="1" defTabSz="457200">
              <a:defRPr/>
            </a:pPr>
            <a:r>
              <a:rPr lang="en-US" sz="2400" dirty="0"/>
              <a:t>• the </a:t>
            </a:r>
            <a:r>
              <a:rPr lang="en-US" sz="2400" u="sng" dirty="0"/>
              <a:t>average income</a:t>
            </a:r>
            <a:r>
              <a:rPr lang="en-US" sz="2400" dirty="0"/>
              <a:t> </a:t>
            </a:r>
            <a:r>
              <a:rPr lang="en-US" dirty="0"/>
              <a:t>at least 40% of the units are both rent restricted and are occupied by tenants whose income is less than or equal the unit’s designation and that units are designated in increments of 10% (from 20% to 80%) in a manner that the average of the unit’s designation does not exceed </a:t>
            </a:r>
            <a:r>
              <a:rPr lang="en-US" dirty="0">
                <a:solidFill>
                  <a:srgbClr val="1F5783"/>
                </a:solidFill>
              </a:rPr>
              <a:t>54% Metro </a:t>
            </a:r>
            <a:r>
              <a:rPr lang="en-US" dirty="0"/>
              <a:t>/ </a:t>
            </a:r>
            <a:r>
              <a:rPr lang="en-US" dirty="0">
                <a:solidFill>
                  <a:srgbClr val="FF5300"/>
                </a:solidFill>
              </a:rPr>
              <a:t>57% Rural.</a:t>
            </a:r>
          </a:p>
          <a:p>
            <a:pPr lvl="1" defTabSz="457200">
              <a:defRPr/>
            </a:pPr>
            <a:endParaRPr lang="en-US" sz="2400" dirty="0"/>
          </a:p>
          <a:p>
            <a:pPr lvl="1" defTabSz="457200">
              <a:defRPr/>
            </a:pPr>
            <a:r>
              <a:rPr lang="en-US" sz="2400" dirty="0"/>
              <a:t>• the </a:t>
            </a:r>
            <a:r>
              <a:rPr lang="en-US" sz="2400" u="sng" dirty="0"/>
              <a:t>20/50</a:t>
            </a:r>
            <a:r>
              <a:rPr lang="en-US" sz="2400" dirty="0"/>
              <a:t> or </a:t>
            </a:r>
            <a:r>
              <a:rPr lang="en-US" sz="2400" u="sng" dirty="0"/>
              <a:t>40/60</a:t>
            </a:r>
            <a:r>
              <a:rPr lang="en-US" sz="2400" dirty="0"/>
              <a:t> election and at least 30% of LIHTC units to households at </a:t>
            </a:r>
            <a:r>
              <a:rPr lang="en-US" sz="2400" dirty="0">
                <a:solidFill>
                  <a:srgbClr val="1F5783"/>
                </a:solidFill>
              </a:rPr>
              <a:t>40% Metro</a:t>
            </a:r>
            <a:r>
              <a:rPr lang="en-US" sz="2400" dirty="0"/>
              <a:t> / </a:t>
            </a:r>
            <a:r>
              <a:rPr lang="en-US" sz="2400" dirty="0">
                <a:solidFill>
                  <a:srgbClr val="FF5300"/>
                </a:solidFill>
              </a:rPr>
              <a:t>50% Rural </a:t>
            </a:r>
            <a:r>
              <a:rPr lang="en-US" sz="2400" dirty="0"/>
              <a:t>AMI or below. </a:t>
            </a:r>
          </a:p>
          <a:p>
            <a:pPr lvl="1" defTabSz="457200">
              <a:defRPr/>
            </a:pPr>
            <a:endParaRPr lang="en-US" sz="2400" dirty="0"/>
          </a:p>
        </p:txBody>
      </p:sp>
    </p:spTree>
    <p:extLst>
      <p:ext uri="{BB962C8B-B14F-4D97-AF65-F5344CB8AC3E}">
        <p14:creationId xmlns:p14="http://schemas.microsoft.com/office/powerpoint/2010/main" val="372780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EE20F-6F3F-27CF-B526-4DB13C04A6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79D743-D450-2082-5CA7-4385866F143D}"/>
              </a:ext>
            </a:extLst>
          </p:cNvPr>
          <p:cNvPicPr>
            <a:picLocks noGrp="1" noRot="1" noChangeAspect="1" noMove="1" noResize="1" noEditPoints="1" noAdjustHandles="1" noChangeArrowheads="1" noChangeShapeType="1" noCrop="1"/>
          </p:cNvPicPr>
          <p:nvPr/>
        </p:nvPicPr>
        <p:blipFill>
          <a:blip r:embed="rId3"/>
          <a:srcRect/>
          <a:stretch/>
        </p:blipFill>
        <p:spPr>
          <a:xfrm>
            <a:off x="-159965" y="-73003"/>
            <a:ext cx="12351965" cy="7004005"/>
          </a:xfrm>
          <a:prstGeom prst="rect">
            <a:avLst/>
          </a:prstGeom>
        </p:spPr>
      </p:pic>
      <p:sp>
        <p:nvSpPr>
          <p:cNvPr id="2" name="TextBox 1">
            <a:extLst>
              <a:ext uri="{FF2B5EF4-FFF2-40B4-BE49-F238E27FC236}">
                <a16:creationId xmlns:a16="http://schemas.microsoft.com/office/drawing/2014/main" id="{C5E56435-0679-6B32-3BFC-13246984632B}"/>
              </a:ext>
            </a:extLst>
          </p:cNvPr>
          <p:cNvSpPr txBox="1"/>
          <p:nvPr/>
        </p:nvSpPr>
        <p:spPr>
          <a:xfrm>
            <a:off x="308223" y="629438"/>
            <a:ext cx="3870835" cy="646331"/>
          </a:xfrm>
          <a:prstGeom prst="rect">
            <a:avLst/>
          </a:prstGeom>
          <a:noFill/>
        </p:spPr>
        <p:txBody>
          <a:bodyPr wrap="square" rtlCol="0">
            <a:spAutoFit/>
          </a:bodyPr>
          <a:lstStyle/>
          <a:p>
            <a:r>
              <a:rPr lang="en-US" sz="3600" dirty="0">
                <a:solidFill>
                  <a:srgbClr val="233747"/>
                </a:solidFill>
                <a:latin typeface="Montserrat Black" pitchFamily="2" charset="0"/>
              </a:rPr>
              <a:t>KAHTC</a:t>
            </a:r>
          </a:p>
        </p:txBody>
      </p:sp>
      <p:sp>
        <p:nvSpPr>
          <p:cNvPr id="4" name="TextBox 3">
            <a:extLst>
              <a:ext uri="{FF2B5EF4-FFF2-40B4-BE49-F238E27FC236}">
                <a16:creationId xmlns:a16="http://schemas.microsoft.com/office/drawing/2014/main" id="{92274CFE-CF31-36CC-ED2F-7973AC639510}"/>
              </a:ext>
            </a:extLst>
          </p:cNvPr>
          <p:cNvSpPr txBox="1"/>
          <p:nvPr/>
        </p:nvSpPr>
        <p:spPr>
          <a:xfrm>
            <a:off x="376317" y="2068296"/>
            <a:ext cx="5787777" cy="1200329"/>
          </a:xfrm>
          <a:prstGeom prst="rect">
            <a:avLst/>
          </a:prstGeom>
          <a:noFill/>
        </p:spPr>
        <p:txBody>
          <a:bodyPr wrap="square">
            <a:spAutoFit/>
          </a:bodyPr>
          <a:lstStyle/>
          <a:p>
            <a:r>
              <a:rPr lang="en-US" b="1" dirty="0">
                <a:latin typeface="Merriweather" panose="00000500000000000000" pitchFamily="2" charset="0"/>
              </a:rPr>
              <a:t>Kansas Affordable Housing Tax Credit</a:t>
            </a:r>
          </a:p>
          <a:p>
            <a:pPr marL="285750" indent="-285750">
              <a:buFont typeface="Arial" panose="020B0604020202020204" pitchFamily="34" charset="0"/>
              <a:buChar char="•"/>
            </a:pPr>
            <a:r>
              <a:rPr lang="en-US" dirty="0">
                <a:latin typeface="Merriweather" panose="00000500000000000000" pitchFamily="2" charset="0"/>
              </a:rPr>
              <a:t>2,200 Homes Funded in 2023</a:t>
            </a:r>
          </a:p>
          <a:p>
            <a:pPr marL="285750" indent="-285750">
              <a:buFont typeface="Arial" panose="020B0604020202020204" pitchFamily="34" charset="0"/>
              <a:buChar char="•"/>
            </a:pPr>
            <a:r>
              <a:rPr lang="en-US" dirty="0">
                <a:latin typeface="Merriweather" panose="00000500000000000000" pitchFamily="2" charset="0"/>
              </a:rPr>
              <a:t> 2,600 Homes Funded in 2024</a:t>
            </a:r>
          </a:p>
          <a:p>
            <a:pPr marL="285750" indent="-285750">
              <a:buFont typeface="Arial" panose="020B0604020202020204" pitchFamily="34" charset="0"/>
              <a:buChar char="•"/>
            </a:pPr>
            <a:r>
              <a:rPr lang="en-US" dirty="0">
                <a:latin typeface="Merriweather" panose="00000500000000000000" pitchFamily="2" charset="0"/>
              </a:rPr>
              <a:t> 1,663 Homes Funded in 2025</a:t>
            </a:r>
          </a:p>
        </p:txBody>
      </p:sp>
      <p:sp>
        <p:nvSpPr>
          <p:cNvPr id="5" name="TextBox 4">
            <a:extLst>
              <a:ext uri="{FF2B5EF4-FFF2-40B4-BE49-F238E27FC236}">
                <a16:creationId xmlns:a16="http://schemas.microsoft.com/office/drawing/2014/main" id="{F972FC60-1432-7CFC-A04F-1C7AABBB811B}"/>
              </a:ext>
            </a:extLst>
          </p:cNvPr>
          <p:cNvSpPr txBox="1"/>
          <p:nvPr/>
        </p:nvSpPr>
        <p:spPr>
          <a:xfrm>
            <a:off x="376317" y="3622933"/>
            <a:ext cx="7454018" cy="1754326"/>
          </a:xfrm>
          <a:prstGeom prst="rect">
            <a:avLst/>
          </a:prstGeom>
          <a:noFill/>
        </p:spPr>
        <p:txBody>
          <a:bodyPr wrap="square">
            <a:spAutoFit/>
          </a:bodyPr>
          <a:lstStyle/>
          <a:p>
            <a:r>
              <a:rPr lang="en-US" b="1" dirty="0">
                <a:latin typeface="Merriweather" panose="00000500000000000000" pitchFamily="2" charset="0"/>
              </a:rPr>
              <a:t>Leveraging Private Activity Bonds </a:t>
            </a:r>
          </a:p>
          <a:p>
            <a:pPr marL="285750" indent="-285750">
              <a:buFont typeface="Arial" panose="020B0604020202020204" pitchFamily="34" charset="0"/>
              <a:buChar char="•"/>
            </a:pPr>
            <a:r>
              <a:rPr lang="en-US" dirty="0">
                <a:latin typeface="Merriweather" panose="00000500000000000000" pitchFamily="2" charset="0"/>
              </a:rPr>
              <a:t>2022: one $5m development</a:t>
            </a:r>
          </a:p>
          <a:p>
            <a:pPr marL="285750" indent="-285750">
              <a:buFont typeface="Arial" panose="020B0604020202020204" pitchFamily="34" charset="0"/>
              <a:buChar char="•"/>
            </a:pPr>
            <a:r>
              <a:rPr lang="en-US" dirty="0">
                <a:latin typeface="Merriweather" panose="00000500000000000000" pitchFamily="2" charset="0"/>
              </a:rPr>
              <a:t>2023: 12 developments totaling $250m</a:t>
            </a:r>
          </a:p>
          <a:p>
            <a:pPr marL="285750" indent="-285750">
              <a:buFont typeface="Arial" panose="020B0604020202020204" pitchFamily="34" charset="0"/>
              <a:buChar char="•"/>
            </a:pPr>
            <a:r>
              <a:rPr lang="en-US" dirty="0">
                <a:latin typeface="Merriweather" panose="00000500000000000000" pitchFamily="2" charset="0"/>
              </a:rPr>
              <a:t>2024: 14 developments totaling $300m </a:t>
            </a:r>
          </a:p>
          <a:p>
            <a:pPr marL="285750" indent="-285750">
              <a:buFont typeface="Arial" panose="020B0604020202020204" pitchFamily="34" charset="0"/>
              <a:buChar char="•"/>
            </a:pPr>
            <a:r>
              <a:rPr lang="en-US" dirty="0">
                <a:latin typeface="Merriweather" panose="00000500000000000000" pitchFamily="2" charset="0"/>
              </a:rPr>
              <a:t>2025: 8 developments totaling $101m</a:t>
            </a:r>
          </a:p>
          <a:p>
            <a:pPr algn="r"/>
            <a:endParaRPr lang="en-US" dirty="0">
              <a:latin typeface="Merriweather" panose="00000500000000000000" pitchFamily="2" charset="0"/>
            </a:endParaRPr>
          </a:p>
        </p:txBody>
      </p:sp>
      <p:sp>
        <p:nvSpPr>
          <p:cNvPr id="6" name="TextBox 5">
            <a:extLst>
              <a:ext uri="{FF2B5EF4-FFF2-40B4-BE49-F238E27FC236}">
                <a16:creationId xmlns:a16="http://schemas.microsoft.com/office/drawing/2014/main" id="{4FD7D4B3-5F55-E6C3-9778-A49EB2BE607C}"/>
              </a:ext>
            </a:extLst>
          </p:cNvPr>
          <p:cNvSpPr txBox="1"/>
          <p:nvPr/>
        </p:nvSpPr>
        <p:spPr>
          <a:xfrm>
            <a:off x="308223" y="1103048"/>
            <a:ext cx="8157626" cy="338554"/>
          </a:xfrm>
          <a:prstGeom prst="rect">
            <a:avLst/>
          </a:prstGeom>
          <a:noFill/>
        </p:spPr>
        <p:txBody>
          <a:bodyPr wrap="square" rtlCol="0">
            <a:spAutoFit/>
          </a:bodyPr>
          <a:lstStyle/>
          <a:p>
            <a:r>
              <a:rPr lang="en-US" sz="1600" dirty="0">
                <a:solidFill>
                  <a:srgbClr val="233747"/>
                </a:solidFill>
                <a:latin typeface="Montserrat Black" pitchFamily="2" charset="0"/>
              </a:rPr>
              <a:t>Kansas Affordable Housing Tax Credit</a:t>
            </a:r>
          </a:p>
        </p:txBody>
      </p:sp>
      <p:graphicFrame>
        <p:nvGraphicFramePr>
          <p:cNvPr id="7" name="Chart 6">
            <a:extLst>
              <a:ext uri="{FF2B5EF4-FFF2-40B4-BE49-F238E27FC236}">
                <a16:creationId xmlns:a16="http://schemas.microsoft.com/office/drawing/2014/main" id="{CDDC42A5-BBCB-692A-E0A3-819BC2803B9C}"/>
              </a:ext>
            </a:extLst>
          </p:cNvPr>
          <p:cNvGraphicFramePr>
            <a:graphicFrameLocks/>
          </p:cNvGraphicFramePr>
          <p:nvPr>
            <p:extLst>
              <p:ext uri="{D42A27DB-BD31-4B8C-83A1-F6EECF244321}">
                <p14:modId xmlns:p14="http://schemas.microsoft.com/office/powerpoint/2010/main" val="2690464125"/>
              </p:ext>
            </p:extLst>
          </p:nvPr>
        </p:nvGraphicFramePr>
        <p:xfrm>
          <a:off x="6468894" y="2161099"/>
          <a:ext cx="5035686" cy="30334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053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D4FBE-E888-572C-9185-409ED0A870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738C276-453B-AF26-A2E6-7B76FB9CB699}"/>
              </a:ext>
            </a:extLst>
          </p:cNvPr>
          <p:cNvPicPr>
            <a:picLocks noGrp="1" noRot="1" noChangeAspect="1" noMove="1" noResize="1" noEditPoints="1" noAdjustHandles="1" noChangeArrowheads="1" noChangeShapeType="1" noCrop="1"/>
          </p:cNvPicPr>
          <p:nvPr/>
        </p:nvPicPr>
        <p:blipFill>
          <a:blip r:embed="rId3"/>
          <a:srcRect/>
          <a:stretch/>
        </p:blipFill>
        <p:spPr>
          <a:xfrm>
            <a:off x="-159965" y="-73003"/>
            <a:ext cx="12351965" cy="7004005"/>
          </a:xfrm>
          <a:prstGeom prst="rect">
            <a:avLst/>
          </a:prstGeom>
        </p:spPr>
      </p:pic>
      <p:sp>
        <p:nvSpPr>
          <p:cNvPr id="2" name="TextBox 1">
            <a:extLst>
              <a:ext uri="{FF2B5EF4-FFF2-40B4-BE49-F238E27FC236}">
                <a16:creationId xmlns:a16="http://schemas.microsoft.com/office/drawing/2014/main" id="{64CD28AF-8730-ED60-51B0-E78D9752551D}"/>
              </a:ext>
            </a:extLst>
          </p:cNvPr>
          <p:cNvSpPr txBox="1"/>
          <p:nvPr/>
        </p:nvSpPr>
        <p:spPr>
          <a:xfrm>
            <a:off x="308223" y="629438"/>
            <a:ext cx="3870835" cy="646331"/>
          </a:xfrm>
          <a:prstGeom prst="rect">
            <a:avLst/>
          </a:prstGeom>
          <a:noFill/>
        </p:spPr>
        <p:txBody>
          <a:bodyPr wrap="square" rtlCol="0">
            <a:spAutoFit/>
          </a:bodyPr>
          <a:lstStyle/>
          <a:p>
            <a:r>
              <a:rPr lang="en-US" sz="3600" dirty="0">
                <a:solidFill>
                  <a:srgbClr val="233747"/>
                </a:solidFill>
                <a:latin typeface="Montserrat Black" pitchFamily="2" charset="0"/>
              </a:rPr>
              <a:t>Capital Stack</a:t>
            </a:r>
          </a:p>
        </p:txBody>
      </p:sp>
      <p:sp>
        <p:nvSpPr>
          <p:cNvPr id="6" name="TextBox 5">
            <a:extLst>
              <a:ext uri="{FF2B5EF4-FFF2-40B4-BE49-F238E27FC236}">
                <a16:creationId xmlns:a16="http://schemas.microsoft.com/office/drawing/2014/main" id="{1D7D5148-6FA9-FD75-CF39-7A2BB4D0F118}"/>
              </a:ext>
            </a:extLst>
          </p:cNvPr>
          <p:cNvSpPr txBox="1"/>
          <p:nvPr/>
        </p:nvSpPr>
        <p:spPr>
          <a:xfrm>
            <a:off x="308223" y="1106492"/>
            <a:ext cx="8157626" cy="338554"/>
          </a:xfrm>
          <a:prstGeom prst="rect">
            <a:avLst/>
          </a:prstGeom>
          <a:noFill/>
        </p:spPr>
        <p:txBody>
          <a:bodyPr wrap="square" rtlCol="0">
            <a:spAutoFit/>
          </a:bodyPr>
          <a:lstStyle/>
          <a:p>
            <a:r>
              <a:rPr lang="en-US" sz="1600" dirty="0">
                <a:solidFill>
                  <a:srgbClr val="233747"/>
                </a:solidFill>
                <a:latin typeface="Montserrat Black" pitchFamily="2" charset="0"/>
              </a:rPr>
              <a:t>Financing 4% and 9% LIHTC Projects</a:t>
            </a:r>
          </a:p>
        </p:txBody>
      </p:sp>
      <p:graphicFrame>
        <p:nvGraphicFramePr>
          <p:cNvPr id="8" name="Chart 7">
            <a:extLst>
              <a:ext uri="{FF2B5EF4-FFF2-40B4-BE49-F238E27FC236}">
                <a16:creationId xmlns:a16="http://schemas.microsoft.com/office/drawing/2014/main" id="{1308E00D-AD34-F87C-FFC3-60D2E2AA132B}"/>
              </a:ext>
            </a:extLst>
          </p:cNvPr>
          <p:cNvGraphicFramePr>
            <a:graphicFrameLocks/>
          </p:cNvGraphicFramePr>
          <p:nvPr>
            <p:extLst>
              <p:ext uri="{D42A27DB-BD31-4B8C-83A1-F6EECF244321}">
                <p14:modId xmlns:p14="http://schemas.microsoft.com/office/powerpoint/2010/main" val="777158694"/>
              </p:ext>
            </p:extLst>
          </p:nvPr>
        </p:nvGraphicFramePr>
        <p:xfrm>
          <a:off x="2709746" y="1752823"/>
          <a:ext cx="6447944" cy="381401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BD6AF89D-6B18-E48D-3EC7-6C28CF4441CD}"/>
              </a:ext>
            </a:extLst>
          </p:cNvPr>
          <p:cNvSpPr txBox="1"/>
          <p:nvPr/>
        </p:nvSpPr>
        <p:spPr>
          <a:xfrm>
            <a:off x="5073805" y="5566842"/>
            <a:ext cx="2207942" cy="369332"/>
          </a:xfrm>
          <a:prstGeom prst="rect">
            <a:avLst/>
          </a:prstGeom>
          <a:noFill/>
        </p:spPr>
        <p:txBody>
          <a:bodyPr wrap="square" rtlCol="0">
            <a:spAutoFit/>
          </a:bodyPr>
          <a:lstStyle/>
          <a:p>
            <a:r>
              <a:rPr lang="en-US" i="1" dirty="0"/>
              <a:t>Examples Only</a:t>
            </a:r>
          </a:p>
        </p:txBody>
      </p:sp>
    </p:spTree>
    <p:extLst>
      <p:ext uri="{BB962C8B-B14F-4D97-AF65-F5344CB8AC3E}">
        <p14:creationId xmlns:p14="http://schemas.microsoft.com/office/powerpoint/2010/main" val="185341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89A59-13F4-46A3-47DF-9B8BEBCE175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25C5FF9-7C64-9B0B-AEE9-363EB8E581D1}"/>
              </a:ext>
            </a:extLst>
          </p:cNvPr>
          <p:cNvPicPr>
            <a:picLocks noChangeAspect="1"/>
          </p:cNvPicPr>
          <p:nvPr/>
        </p:nvPicPr>
        <p:blipFill>
          <a:blip r:embed="rId3"/>
          <a:srcRect/>
          <a:stretch/>
        </p:blipFill>
        <p:spPr>
          <a:xfrm>
            <a:off x="-79983" y="-73003"/>
            <a:ext cx="12351965" cy="7004005"/>
          </a:xfrm>
          <a:prstGeom prst="rect">
            <a:avLst/>
          </a:prstGeom>
        </p:spPr>
      </p:pic>
      <p:sp>
        <p:nvSpPr>
          <p:cNvPr id="7" name="TextBox 6">
            <a:extLst>
              <a:ext uri="{FF2B5EF4-FFF2-40B4-BE49-F238E27FC236}">
                <a16:creationId xmlns:a16="http://schemas.microsoft.com/office/drawing/2014/main" id="{5C6B1B08-EDAE-DF8A-D134-DEC0C71EDA70}"/>
              </a:ext>
            </a:extLst>
          </p:cNvPr>
          <p:cNvSpPr txBox="1"/>
          <p:nvPr/>
        </p:nvSpPr>
        <p:spPr>
          <a:xfrm>
            <a:off x="181593" y="832187"/>
            <a:ext cx="11089905" cy="954107"/>
          </a:xfrm>
          <a:prstGeom prst="rect">
            <a:avLst/>
          </a:prstGeom>
          <a:noFill/>
        </p:spPr>
        <p:txBody>
          <a:bodyPr wrap="square" lIns="91440" tIns="45720" rIns="91440" bIns="45720" rtlCol="0" anchor="t">
            <a:spAutoFit/>
          </a:bodyPr>
          <a:lstStyle/>
          <a:p>
            <a:r>
              <a:rPr lang="en-US" sz="3600" dirty="0">
                <a:solidFill>
                  <a:srgbClr val="233747"/>
                </a:solidFill>
                <a:latin typeface="Montserrat Black"/>
              </a:rPr>
              <a:t>Qualified Allocation Plan </a:t>
            </a:r>
            <a:endParaRPr lang="en-US" sz="3600" dirty="0">
              <a:solidFill>
                <a:srgbClr val="233747"/>
              </a:solidFill>
              <a:latin typeface="Montserrat Black" pitchFamily="2" charset="0"/>
            </a:endParaRPr>
          </a:p>
          <a:p>
            <a:endParaRPr lang="en-US" dirty="0">
              <a:solidFill>
                <a:srgbClr val="233747"/>
              </a:solidFill>
              <a:latin typeface="Montserrat Black" pitchFamily="2" charset="0"/>
            </a:endParaRPr>
          </a:p>
        </p:txBody>
      </p:sp>
      <p:sp>
        <p:nvSpPr>
          <p:cNvPr id="4" name="Rectangle 3">
            <a:extLst>
              <a:ext uri="{FF2B5EF4-FFF2-40B4-BE49-F238E27FC236}">
                <a16:creationId xmlns:a16="http://schemas.microsoft.com/office/drawing/2014/main" id="{87B1371C-E85E-621A-5037-862EEEF10DBF}"/>
              </a:ext>
            </a:extLst>
          </p:cNvPr>
          <p:cNvSpPr/>
          <p:nvPr/>
        </p:nvSpPr>
        <p:spPr>
          <a:xfrm>
            <a:off x="113788" y="1768813"/>
            <a:ext cx="11225514" cy="1538883"/>
          </a:xfrm>
          <a:prstGeom prst="rect">
            <a:avLst/>
          </a:prstGeom>
        </p:spPr>
        <p:txBody>
          <a:bodyPr wrap="square" lIns="91440" tIns="45720" rIns="91440" bIns="45720" anchor="t">
            <a:spAutoFit/>
          </a:bodyPr>
          <a:lstStyle/>
          <a:p>
            <a:pPr lvl="1" defTabSz="457200">
              <a:defRPr/>
            </a:pPr>
            <a:r>
              <a:rPr lang="en-US" sz="2400" dirty="0">
                <a:solidFill>
                  <a:srgbClr val="213748"/>
                </a:solidFill>
                <a:highlight>
                  <a:srgbClr val="FFFFFF"/>
                </a:highlight>
                <a:latin typeface="Calibri"/>
                <a:ea typeface="Calibri"/>
                <a:cs typeface="Calibri"/>
              </a:rPr>
              <a:t>The QAP governs how Low Income Housing Tax Credits (LIHTCs) are awarded across the state and is reviewed and revised on an annual basis. </a:t>
            </a:r>
            <a:endParaRPr lang="en-US" sz="2400" dirty="0">
              <a:solidFill>
                <a:prstClr val="black"/>
              </a:solidFill>
              <a:latin typeface="Calibri"/>
              <a:ea typeface="Calibri"/>
              <a:cs typeface="Calibri"/>
            </a:endParaRPr>
          </a:p>
          <a:p>
            <a:pPr marL="800100" lvl="1" indent="-342900" defTabSz="457200">
              <a:buFont typeface="Arial" panose="020B0604020202020204" pitchFamily="34" charset="0"/>
              <a:buChar char="•"/>
              <a:defRPr/>
            </a:pPr>
            <a:endParaRPr lang="en-US" sz="2800" dirty="0">
              <a:solidFill>
                <a:prstClr val="black"/>
              </a:solidFill>
              <a:latin typeface="Calibri"/>
              <a:ea typeface="Calibri"/>
              <a:cs typeface="Calibri"/>
            </a:endParaRPr>
          </a:p>
          <a:p>
            <a:pPr marL="800100" lvl="1" indent="-342900" defTabSz="457200">
              <a:buFont typeface="Arial" panose="020B0604020202020204" pitchFamily="34" charset="0"/>
              <a:buChar char="•"/>
              <a:defRPr/>
            </a:pPr>
            <a:endParaRPr lang="en-US" dirty="0">
              <a:solidFill>
                <a:prstClr val="black"/>
              </a:solidFill>
              <a:latin typeface="Merriweather" panose="00000500000000000000" pitchFamily="2" charset="0"/>
              <a:cs typeface="Calibri"/>
            </a:endParaRPr>
          </a:p>
        </p:txBody>
      </p:sp>
      <p:graphicFrame>
        <p:nvGraphicFramePr>
          <p:cNvPr id="10" name="Table 9">
            <a:extLst>
              <a:ext uri="{FF2B5EF4-FFF2-40B4-BE49-F238E27FC236}">
                <a16:creationId xmlns:a16="http://schemas.microsoft.com/office/drawing/2014/main" id="{08957810-4D34-C7C7-68E1-04F8DC6D0584}"/>
              </a:ext>
            </a:extLst>
          </p:cNvPr>
          <p:cNvGraphicFramePr>
            <a:graphicFrameLocks noGrp="1"/>
          </p:cNvGraphicFramePr>
          <p:nvPr>
            <p:extLst>
              <p:ext uri="{D42A27DB-BD31-4B8C-83A1-F6EECF244321}">
                <p14:modId xmlns:p14="http://schemas.microsoft.com/office/powerpoint/2010/main" val="1006293362"/>
              </p:ext>
            </p:extLst>
          </p:nvPr>
        </p:nvGraphicFramePr>
        <p:xfrm>
          <a:off x="262560" y="2997182"/>
          <a:ext cx="5625284" cy="2494280"/>
        </p:xfrm>
        <a:graphic>
          <a:graphicData uri="http://schemas.openxmlformats.org/drawingml/2006/table">
            <a:tbl>
              <a:tblPr firstRow="1" bandRow="1">
                <a:tableStyleId>{BDBED569-4797-4DF1-A0F4-6AAB3CD982D8}</a:tableStyleId>
              </a:tblPr>
              <a:tblGrid>
                <a:gridCol w="1878474">
                  <a:extLst>
                    <a:ext uri="{9D8B030D-6E8A-4147-A177-3AD203B41FA5}">
                      <a16:colId xmlns:a16="http://schemas.microsoft.com/office/drawing/2014/main" val="3471035338"/>
                    </a:ext>
                  </a:extLst>
                </a:gridCol>
                <a:gridCol w="3746810">
                  <a:extLst>
                    <a:ext uri="{9D8B030D-6E8A-4147-A177-3AD203B41FA5}">
                      <a16:colId xmlns:a16="http://schemas.microsoft.com/office/drawing/2014/main" val="1078263607"/>
                    </a:ext>
                  </a:extLst>
                </a:gridCol>
              </a:tblGrid>
              <a:tr h="370840">
                <a:tc gridSpan="2">
                  <a:txBody>
                    <a:bodyPr/>
                    <a:lstStyle/>
                    <a:p>
                      <a:pPr algn="ctr"/>
                      <a:r>
                        <a:rPr lang="en-US" dirty="0"/>
                        <a:t>2027 Qualified Allocation Plan (QAP)</a:t>
                      </a:r>
                    </a:p>
                  </a:txBody>
                  <a:tcPr/>
                </a:tc>
                <a:tc hMerge="1">
                  <a:txBody>
                    <a:bodyPr/>
                    <a:lstStyle/>
                    <a:p>
                      <a:endParaRPr lang="en-US" dirty="0"/>
                    </a:p>
                  </a:txBody>
                  <a:tcPr/>
                </a:tc>
                <a:extLst>
                  <a:ext uri="{0D108BD9-81ED-4DB2-BD59-A6C34878D82A}">
                    <a16:rowId xmlns:a16="http://schemas.microsoft.com/office/drawing/2014/main" val="2633362673"/>
                  </a:ext>
                </a:extLst>
              </a:tr>
              <a:tr h="370840">
                <a:tc>
                  <a:txBody>
                    <a:bodyPr/>
                    <a:lstStyle/>
                    <a:p>
                      <a:pPr algn="ctr"/>
                      <a:r>
                        <a:rPr lang="en-US" dirty="0"/>
                        <a:t>June 2026</a:t>
                      </a:r>
                    </a:p>
                  </a:txBody>
                  <a:tcPr/>
                </a:tc>
                <a:tc>
                  <a:txBody>
                    <a:bodyPr/>
                    <a:lstStyle/>
                    <a:p>
                      <a:r>
                        <a:rPr lang="en-US" dirty="0"/>
                        <a:t>Final internal editing</a:t>
                      </a:r>
                    </a:p>
                  </a:txBody>
                  <a:tcPr/>
                </a:tc>
                <a:extLst>
                  <a:ext uri="{0D108BD9-81ED-4DB2-BD59-A6C34878D82A}">
                    <a16:rowId xmlns:a16="http://schemas.microsoft.com/office/drawing/2014/main" val="2260959502"/>
                  </a:ext>
                </a:extLst>
              </a:tr>
              <a:tr h="370840">
                <a:tc>
                  <a:txBody>
                    <a:bodyPr/>
                    <a:lstStyle/>
                    <a:p>
                      <a:pPr algn="ctr"/>
                      <a:r>
                        <a:rPr lang="en-US" dirty="0"/>
                        <a:t>July 2026</a:t>
                      </a:r>
                    </a:p>
                  </a:txBody>
                  <a:tcPr/>
                </a:tc>
                <a:tc>
                  <a:txBody>
                    <a:bodyPr/>
                    <a:lstStyle/>
                    <a:p>
                      <a:r>
                        <a:rPr lang="en-US" dirty="0"/>
                        <a:t>Final draft QAP with overview of proposed changes; Release draft</a:t>
                      </a:r>
                    </a:p>
                  </a:txBody>
                  <a:tcPr/>
                </a:tc>
                <a:extLst>
                  <a:ext uri="{0D108BD9-81ED-4DB2-BD59-A6C34878D82A}">
                    <a16:rowId xmlns:a16="http://schemas.microsoft.com/office/drawing/2014/main" val="3678295286"/>
                  </a:ext>
                </a:extLst>
              </a:tr>
              <a:tr h="370840">
                <a:tc>
                  <a:txBody>
                    <a:bodyPr/>
                    <a:lstStyle/>
                    <a:p>
                      <a:pPr algn="ctr"/>
                      <a:r>
                        <a:rPr lang="en-US" dirty="0"/>
                        <a:t>August 2026</a:t>
                      </a:r>
                    </a:p>
                  </a:txBody>
                  <a:tcPr/>
                </a:tc>
                <a:tc>
                  <a:txBody>
                    <a:bodyPr/>
                    <a:lstStyle/>
                    <a:p>
                      <a:r>
                        <a:rPr lang="en-US" dirty="0"/>
                        <a:t>Public hearing and comments</a:t>
                      </a:r>
                    </a:p>
                  </a:txBody>
                  <a:tcPr/>
                </a:tc>
                <a:extLst>
                  <a:ext uri="{0D108BD9-81ED-4DB2-BD59-A6C34878D82A}">
                    <a16:rowId xmlns:a16="http://schemas.microsoft.com/office/drawing/2014/main" val="148460080"/>
                  </a:ext>
                </a:extLst>
              </a:tr>
              <a:tr h="370840">
                <a:tc>
                  <a:txBody>
                    <a:bodyPr/>
                    <a:lstStyle/>
                    <a:p>
                      <a:pPr algn="ctr"/>
                      <a:r>
                        <a:rPr lang="en-US" dirty="0"/>
                        <a:t>September 2026</a:t>
                      </a:r>
                    </a:p>
                  </a:txBody>
                  <a:tcPr/>
                </a:tc>
                <a:tc>
                  <a:txBody>
                    <a:bodyPr/>
                    <a:lstStyle/>
                    <a:p>
                      <a:r>
                        <a:rPr lang="en-US" dirty="0"/>
                        <a:t>Final draft</a:t>
                      </a:r>
                    </a:p>
                  </a:txBody>
                  <a:tcPr/>
                </a:tc>
                <a:extLst>
                  <a:ext uri="{0D108BD9-81ED-4DB2-BD59-A6C34878D82A}">
                    <a16:rowId xmlns:a16="http://schemas.microsoft.com/office/drawing/2014/main" val="3759460200"/>
                  </a:ext>
                </a:extLst>
              </a:tr>
              <a:tr h="370840">
                <a:tc>
                  <a:txBody>
                    <a:bodyPr/>
                    <a:lstStyle/>
                    <a:p>
                      <a:pPr algn="ctr"/>
                      <a:r>
                        <a:rPr lang="en-US" dirty="0"/>
                        <a:t>October 2026</a:t>
                      </a:r>
                    </a:p>
                  </a:txBody>
                  <a:tcPr/>
                </a:tc>
                <a:tc>
                  <a:txBody>
                    <a:bodyPr/>
                    <a:lstStyle/>
                    <a:p>
                      <a:r>
                        <a:rPr lang="en-US" dirty="0"/>
                        <a:t>Complete 2027 QAP</a:t>
                      </a:r>
                    </a:p>
                  </a:txBody>
                  <a:tcPr/>
                </a:tc>
                <a:extLst>
                  <a:ext uri="{0D108BD9-81ED-4DB2-BD59-A6C34878D82A}">
                    <a16:rowId xmlns:a16="http://schemas.microsoft.com/office/drawing/2014/main" val="1055386905"/>
                  </a:ext>
                </a:extLst>
              </a:tr>
            </a:tbl>
          </a:graphicData>
        </a:graphic>
      </p:graphicFrame>
      <p:graphicFrame>
        <p:nvGraphicFramePr>
          <p:cNvPr id="2" name="Table 1">
            <a:extLst>
              <a:ext uri="{FF2B5EF4-FFF2-40B4-BE49-F238E27FC236}">
                <a16:creationId xmlns:a16="http://schemas.microsoft.com/office/drawing/2014/main" id="{DD2AF21B-10AB-6807-C232-7A632CAE89AC}"/>
              </a:ext>
            </a:extLst>
          </p:cNvPr>
          <p:cNvGraphicFramePr>
            <a:graphicFrameLocks noGrp="1"/>
          </p:cNvGraphicFramePr>
          <p:nvPr>
            <p:extLst>
              <p:ext uri="{D42A27DB-BD31-4B8C-83A1-F6EECF244321}">
                <p14:modId xmlns:p14="http://schemas.microsoft.com/office/powerpoint/2010/main" val="1392528133"/>
              </p:ext>
            </p:extLst>
          </p:nvPr>
        </p:nvGraphicFramePr>
        <p:xfrm>
          <a:off x="6230387" y="2997182"/>
          <a:ext cx="5444940" cy="2595880"/>
        </p:xfrm>
        <a:graphic>
          <a:graphicData uri="http://schemas.openxmlformats.org/drawingml/2006/table">
            <a:tbl>
              <a:tblPr firstRow="1" bandRow="1">
                <a:tableStyleId>{BDBED569-4797-4DF1-A0F4-6AAB3CD982D8}</a:tableStyleId>
              </a:tblPr>
              <a:tblGrid>
                <a:gridCol w="2147536">
                  <a:extLst>
                    <a:ext uri="{9D8B030D-6E8A-4147-A177-3AD203B41FA5}">
                      <a16:colId xmlns:a16="http://schemas.microsoft.com/office/drawing/2014/main" val="3471035338"/>
                    </a:ext>
                  </a:extLst>
                </a:gridCol>
                <a:gridCol w="3297404">
                  <a:extLst>
                    <a:ext uri="{9D8B030D-6E8A-4147-A177-3AD203B41FA5}">
                      <a16:colId xmlns:a16="http://schemas.microsoft.com/office/drawing/2014/main" val="1078263607"/>
                    </a:ext>
                  </a:extLst>
                </a:gridCol>
              </a:tblGrid>
              <a:tr h="370840">
                <a:tc gridSpan="2">
                  <a:txBody>
                    <a:bodyPr/>
                    <a:lstStyle/>
                    <a:p>
                      <a:pPr algn="ctr"/>
                      <a:r>
                        <a:rPr lang="en-US" dirty="0"/>
                        <a:t>2026 Qualified Allocation Plan (QAP)</a:t>
                      </a:r>
                    </a:p>
                  </a:txBody>
                  <a:tcPr/>
                </a:tc>
                <a:tc hMerge="1">
                  <a:txBody>
                    <a:bodyPr/>
                    <a:lstStyle/>
                    <a:p>
                      <a:endParaRPr lang="en-US" dirty="0"/>
                    </a:p>
                  </a:txBody>
                  <a:tcPr/>
                </a:tc>
                <a:extLst>
                  <a:ext uri="{0D108BD9-81ED-4DB2-BD59-A6C34878D82A}">
                    <a16:rowId xmlns:a16="http://schemas.microsoft.com/office/drawing/2014/main" val="2633362673"/>
                  </a:ext>
                </a:extLst>
              </a:tr>
              <a:tr h="370840">
                <a:tc>
                  <a:txBody>
                    <a:bodyPr/>
                    <a:lstStyle/>
                    <a:p>
                      <a:pPr algn="ctr"/>
                      <a:r>
                        <a:rPr lang="en-US" dirty="0"/>
                        <a:t>4% Projects</a:t>
                      </a:r>
                    </a:p>
                  </a:txBody>
                  <a:tcPr/>
                </a:tc>
                <a:tc>
                  <a:txBody>
                    <a:bodyPr/>
                    <a:lstStyle/>
                    <a:p>
                      <a:r>
                        <a:rPr lang="en-US" dirty="0"/>
                        <a:t>Open Applications</a:t>
                      </a:r>
                    </a:p>
                  </a:txBody>
                  <a:tcPr/>
                </a:tc>
                <a:extLst>
                  <a:ext uri="{0D108BD9-81ED-4DB2-BD59-A6C34878D82A}">
                    <a16:rowId xmlns:a16="http://schemas.microsoft.com/office/drawing/2014/main" val="2260959502"/>
                  </a:ext>
                </a:extLst>
              </a:tr>
              <a:tr h="370840">
                <a:tc gridSpan="2">
                  <a:txBody>
                    <a:bodyPr/>
                    <a:lstStyle/>
                    <a:p>
                      <a:pPr algn="ctr"/>
                      <a:r>
                        <a:rPr lang="en-US" b="1" dirty="0"/>
                        <a:t>9% Projects</a:t>
                      </a:r>
                    </a:p>
                  </a:txBody>
                  <a:tcPr/>
                </a:tc>
                <a:tc hMerge="1">
                  <a:txBody>
                    <a:bodyPr/>
                    <a:lstStyle/>
                    <a:p>
                      <a:endParaRPr lang="en-US" dirty="0"/>
                    </a:p>
                  </a:txBody>
                  <a:tcPr/>
                </a:tc>
                <a:extLst>
                  <a:ext uri="{0D108BD9-81ED-4DB2-BD59-A6C34878D82A}">
                    <a16:rowId xmlns:a16="http://schemas.microsoft.com/office/drawing/2014/main" val="3678295286"/>
                  </a:ext>
                </a:extLst>
              </a:tr>
              <a:tr h="370840">
                <a:tc>
                  <a:txBody>
                    <a:bodyPr/>
                    <a:lstStyle/>
                    <a:p>
                      <a:pPr algn="ctr"/>
                      <a:r>
                        <a:rPr lang="en-US" dirty="0"/>
                        <a:t>January 16, 2026</a:t>
                      </a:r>
                    </a:p>
                  </a:txBody>
                  <a:tcPr/>
                </a:tc>
                <a:tc>
                  <a:txBody>
                    <a:bodyPr/>
                    <a:lstStyle/>
                    <a:p>
                      <a:r>
                        <a:rPr lang="en-US" dirty="0"/>
                        <a:t>Prelim Applications Due</a:t>
                      </a:r>
                    </a:p>
                  </a:txBody>
                  <a:tcPr/>
                </a:tc>
                <a:extLst>
                  <a:ext uri="{0D108BD9-81ED-4DB2-BD59-A6C34878D82A}">
                    <a16:rowId xmlns:a16="http://schemas.microsoft.com/office/drawing/2014/main" val="148460080"/>
                  </a:ext>
                </a:extLst>
              </a:tr>
              <a:tr h="370840">
                <a:tc>
                  <a:txBody>
                    <a:bodyPr/>
                    <a:lstStyle/>
                    <a:p>
                      <a:pPr algn="ctr"/>
                      <a:r>
                        <a:rPr lang="en-US" dirty="0"/>
                        <a:t>February 27, 2026</a:t>
                      </a:r>
                    </a:p>
                  </a:txBody>
                  <a:tcPr/>
                </a:tc>
                <a:tc>
                  <a:txBody>
                    <a:bodyPr/>
                    <a:lstStyle/>
                    <a:p>
                      <a:r>
                        <a:rPr lang="en-US" dirty="0"/>
                        <a:t>Invitations to Submit Full Apps</a:t>
                      </a:r>
                    </a:p>
                  </a:txBody>
                  <a:tcPr/>
                </a:tc>
                <a:extLst>
                  <a:ext uri="{0D108BD9-81ED-4DB2-BD59-A6C34878D82A}">
                    <a16:rowId xmlns:a16="http://schemas.microsoft.com/office/drawing/2014/main" val="3759460200"/>
                  </a:ext>
                </a:extLst>
              </a:tr>
              <a:tr h="370840">
                <a:tc>
                  <a:txBody>
                    <a:bodyPr/>
                    <a:lstStyle/>
                    <a:p>
                      <a:pPr algn="ctr"/>
                      <a:r>
                        <a:rPr lang="en-US" dirty="0"/>
                        <a:t>May 15, 2026</a:t>
                      </a:r>
                    </a:p>
                  </a:txBody>
                  <a:tcPr/>
                </a:tc>
                <a:tc>
                  <a:txBody>
                    <a:bodyPr/>
                    <a:lstStyle/>
                    <a:p>
                      <a:r>
                        <a:rPr lang="en-US" dirty="0"/>
                        <a:t>Full Applications Due</a:t>
                      </a:r>
                    </a:p>
                  </a:txBody>
                  <a:tcPr/>
                </a:tc>
                <a:extLst>
                  <a:ext uri="{0D108BD9-81ED-4DB2-BD59-A6C34878D82A}">
                    <a16:rowId xmlns:a16="http://schemas.microsoft.com/office/drawing/2014/main" val="1055386905"/>
                  </a:ext>
                </a:extLst>
              </a:tr>
              <a:tr h="370840">
                <a:tc>
                  <a:txBody>
                    <a:bodyPr/>
                    <a:lstStyle/>
                    <a:p>
                      <a:pPr algn="ctr"/>
                      <a:r>
                        <a:rPr lang="en-US" dirty="0"/>
                        <a:t>July 31, 2026</a:t>
                      </a:r>
                    </a:p>
                  </a:txBody>
                  <a:tcPr/>
                </a:tc>
                <a:tc>
                  <a:txBody>
                    <a:bodyPr/>
                    <a:lstStyle/>
                    <a:p>
                      <a:r>
                        <a:rPr lang="en-US" dirty="0"/>
                        <a:t>Award Announcements</a:t>
                      </a:r>
                    </a:p>
                  </a:txBody>
                  <a:tcPr/>
                </a:tc>
                <a:extLst>
                  <a:ext uri="{0D108BD9-81ED-4DB2-BD59-A6C34878D82A}">
                    <a16:rowId xmlns:a16="http://schemas.microsoft.com/office/drawing/2014/main" val="276640455"/>
                  </a:ext>
                </a:extLst>
              </a:tr>
            </a:tbl>
          </a:graphicData>
        </a:graphic>
      </p:graphicFrame>
    </p:spTree>
    <p:extLst>
      <p:ext uri="{BB962C8B-B14F-4D97-AF65-F5344CB8AC3E}">
        <p14:creationId xmlns:p14="http://schemas.microsoft.com/office/powerpoint/2010/main" val="113460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3dd1ac0-995a-4906-87c0-9d386e1407b1">
      <Terms xmlns="http://schemas.microsoft.com/office/infopath/2007/PartnerControls"/>
    </lcf76f155ced4ddcb4097134ff3c332f>
    <TaxCatchAll xmlns="6a202436-f68a-4273-b522-d59cf91045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B54BA1D7356F499A7CF0230B8600FB" ma:contentTypeVersion="12" ma:contentTypeDescription="Create a new document." ma:contentTypeScope="" ma:versionID="df3d6c231ba990d8e26eccdedf034e9c">
  <xsd:schema xmlns:xsd="http://www.w3.org/2001/XMLSchema" xmlns:xs="http://www.w3.org/2001/XMLSchema" xmlns:p="http://schemas.microsoft.com/office/2006/metadata/properties" xmlns:ns2="93dd1ac0-995a-4906-87c0-9d386e1407b1" xmlns:ns3="6a202436-f68a-4273-b522-d59cf91045c2" targetNamespace="http://schemas.microsoft.com/office/2006/metadata/properties" ma:root="true" ma:fieldsID="8c4ba26dabc28fb78d7e43af53e5c14b" ns2:_="" ns3:_="">
    <xsd:import namespace="93dd1ac0-995a-4906-87c0-9d386e1407b1"/>
    <xsd:import namespace="6a202436-f68a-4273-b522-d59cf91045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dd1ac0-995a-4906-87c0-9d386e1407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d8e7c7c-d7d5-4b7b-9240-c51d63b1659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202436-f68a-4273-b522-d59cf91045c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02f98d5-db1a-49a9-9f40-e77a62f48033}" ma:internalName="TaxCatchAll" ma:showField="CatchAllData" ma:web="6a202436-f68a-4273-b522-d59cf9104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0DB290-BFB1-407F-BF48-56CBE4CC1D5F}">
  <ds:schemaRefs>
    <ds:schemaRef ds:uri="http://schemas.microsoft.com/office/2006/metadata/properties"/>
    <ds:schemaRef ds:uri="http://purl.org/dc/terms/"/>
    <ds:schemaRef ds:uri="http://schemas.microsoft.com/office/2006/documentManagement/types"/>
    <ds:schemaRef ds:uri="http://purl.org/dc/dcmitype/"/>
    <ds:schemaRef ds:uri="6a202436-f68a-4273-b522-d59cf91045c2"/>
    <ds:schemaRef ds:uri="http://purl.org/dc/elements/1.1/"/>
    <ds:schemaRef ds:uri="http://www.w3.org/XML/1998/namespace"/>
    <ds:schemaRef ds:uri="http://schemas.openxmlformats.org/package/2006/metadata/core-properties"/>
    <ds:schemaRef ds:uri="http://schemas.microsoft.com/office/infopath/2007/PartnerControls"/>
    <ds:schemaRef ds:uri="93dd1ac0-995a-4906-87c0-9d386e1407b1"/>
  </ds:schemaRefs>
</ds:datastoreItem>
</file>

<file path=customXml/itemProps2.xml><?xml version="1.0" encoding="utf-8"?>
<ds:datastoreItem xmlns:ds="http://schemas.openxmlformats.org/officeDocument/2006/customXml" ds:itemID="{52C42D82-B6E7-4963-ABB1-F6B92386BC7C}">
  <ds:schemaRefs>
    <ds:schemaRef ds:uri="http://schemas.microsoft.com/sharepoint/v3/contenttype/forms"/>
  </ds:schemaRefs>
</ds:datastoreItem>
</file>

<file path=customXml/itemProps3.xml><?xml version="1.0" encoding="utf-8"?>
<ds:datastoreItem xmlns:ds="http://schemas.openxmlformats.org/officeDocument/2006/customXml" ds:itemID="{F4FC8D02-505D-4654-8E39-7EB739F69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dd1ac0-995a-4906-87c0-9d386e1407b1"/>
    <ds:schemaRef ds:uri="6a202436-f68a-4273-b522-d59cf9104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3487</TotalTime>
  <Words>1027</Words>
  <Application>Microsoft Macintosh PowerPoint</Application>
  <PresentationFormat>Widescreen</PresentationFormat>
  <Paragraphs>114</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Calibri</vt:lpstr>
      <vt:lpstr>Calibri Light</vt:lpstr>
      <vt:lpstr>Merriweather</vt:lpstr>
      <vt:lpstr>Montserrat</vt:lpstr>
      <vt:lpstr>Montserrat Black</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Mikell Burr</dc:creator>
  <cp:lastModifiedBy>Chance Dibben [KDC]</cp:lastModifiedBy>
  <cp:revision>213</cp:revision>
  <cp:lastPrinted>2025-07-31T17:22:37Z</cp:lastPrinted>
  <dcterms:created xsi:type="dcterms:W3CDTF">2021-08-19T00:58:01Z</dcterms:created>
  <dcterms:modified xsi:type="dcterms:W3CDTF">2026-05-01T16:27:28Z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0x010100B5B54BA1D7356F499A7CF0230B8600FB</vt:lpwstr>
  </property>
  <property fmtid="{D5CDD505-2E9C-101B-9397-08002B2CF9AE}" pid="3" name="MediaServiceImageTags">
    <vt:lpwstr/>
  </property>
</Properties>
</file>